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50"/>
  </p:notesMasterIdLst>
  <p:sldIdLst>
    <p:sldId id="256" r:id="rId3"/>
    <p:sldId id="257" r:id="rId4"/>
    <p:sldId id="298" r:id="rId5"/>
    <p:sldId id="299" r:id="rId6"/>
    <p:sldId id="300" r:id="rId7"/>
    <p:sldId id="309" r:id="rId8"/>
    <p:sldId id="310" r:id="rId9"/>
    <p:sldId id="301"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8" r:id="rId33"/>
    <p:sldId id="339" r:id="rId34"/>
    <p:sldId id="302" r:id="rId35"/>
    <p:sldId id="303" r:id="rId36"/>
    <p:sldId id="333" r:id="rId37"/>
    <p:sldId id="304" r:id="rId38"/>
    <p:sldId id="305" r:id="rId39"/>
    <p:sldId id="334" r:id="rId40"/>
    <p:sldId id="341" r:id="rId41"/>
    <p:sldId id="342" r:id="rId42"/>
    <p:sldId id="335" r:id="rId43"/>
    <p:sldId id="306" r:id="rId44"/>
    <p:sldId id="336" r:id="rId45"/>
    <p:sldId id="307" r:id="rId46"/>
    <p:sldId id="337" r:id="rId47"/>
    <p:sldId id="340" r:id="rId48"/>
    <p:sldId id="258"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B44C"/>
    <a:srgbClr val="3C70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66641"/>
  </p:normalViewPr>
  <p:slideViewPr>
    <p:cSldViewPr snapToGrid="0">
      <p:cViewPr varScale="1">
        <p:scale>
          <a:sx n="49" d="100"/>
          <a:sy n="49" d="100"/>
        </p:scale>
        <p:origin x="1500" y="36"/>
      </p:cViewPr>
      <p:guideLst/>
    </p:cSldViewPr>
  </p:slideViewPr>
  <p:notesTextViewPr>
    <p:cViewPr>
      <p:scale>
        <a:sx n="140" d="100"/>
        <a:sy n="14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73982-70F2-304D-8DDC-17C4C00A61BC}" type="datetimeFigureOut">
              <a:rPr lang="en-US" smtClean="0"/>
              <a:t>8/15/2022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3680B-F957-6347-B1A4-0053BEAFBD5D}" type="slidenum">
              <a:rPr lang="en-US" smtClean="0"/>
              <a:t>‹#›</a:t>
            </a:fld>
            <a:endParaRPr lang="en-US"/>
          </a:p>
        </p:txBody>
      </p:sp>
    </p:spTree>
    <p:extLst>
      <p:ext uri="{BB962C8B-B14F-4D97-AF65-F5344CB8AC3E}">
        <p14:creationId xmlns:p14="http://schemas.microsoft.com/office/powerpoint/2010/main" val="3269921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F3875F-4E6F-8146-A683-3FDD88005F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3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3680B-F957-6347-B1A4-0053BEAFBD5D}" type="slidenum">
              <a:rPr lang="en-US" smtClean="0"/>
              <a:t>13</a:t>
            </a:fld>
            <a:endParaRPr lang="en-US"/>
          </a:p>
        </p:txBody>
      </p:sp>
    </p:spTree>
    <p:extLst>
      <p:ext uri="{BB962C8B-B14F-4D97-AF65-F5344CB8AC3E}">
        <p14:creationId xmlns:p14="http://schemas.microsoft.com/office/powerpoint/2010/main" val="3451654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3680B-F957-6347-B1A4-0053BEAFBD5D}" type="slidenum">
              <a:rPr lang="en-US" smtClean="0"/>
              <a:t>15</a:t>
            </a:fld>
            <a:endParaRPr lang="en-US"/>
          </a:p>
        </p:txBody>
      </p:sp>
    </p:spTree>
    <p:extLst>
      <p:ext uri="{BB962C8B-B14F-4D97-AF65-F5344CB8AC3E}">
        <p14:creationId xmlns:p14="http://schemas.microsoft.com/office/powerpoint/2010/main" val="945257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62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9213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7954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1041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1901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9217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87972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185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24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112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3517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57408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18113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1004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24106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160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0164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B3680B-F957-6347-B1A4-0053BEAFBD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69410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252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24875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37138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8539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91947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88317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22651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21739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73474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70416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8830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6553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84894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36772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9764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465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709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9275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945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7901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8140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4A62CF-70C9-06AB-F6BF-3CEF4A2500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D8947B5-9ADD-5AD6-9D16-5BFD8A76E9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6206E88-4F0E-EF3D-7AF5-9BA42BEF0555}"/>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5" name="Footer Placeholder 4">
            <a:extLst>
              <a:ext uri="{FF2B5EF4-FFF2-40B4-BE49-F238E27FC236}">
                <a16:creationId xmlns:a16="http://schemas.microsoft.com/office/drawing/2014/main" xmlns="" id="{A30D3FA1-2C85-DCCA-8E92-03B26170F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0202142-8101-7CB4-590A-ED1948215C03}"/>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176129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A8496-530C-9F99-66DE-92915C99C1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B465348-81F6-7D2F-FF10-C513633D3E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D455F6A-AC98-0A64-A2A4-72A326B079EE}"/>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5" name="Footer Placeholder 4">
            <a:extLst>
              <a:ext uri="{FF2B5EF4-FFF2-40B4-BE49-F238E27FC236}">
                <a16:creationId xmlns:a16="http://schemas.microsoft.com/office/drawing/2014/main" xmlns="" id="{74F1C1DB-D283-4661-344B-B5BD7F8C6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FB9B122-01B8-E5A1-4FDA-2711CB64DDE4}"/>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163125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3E75240-3785-4909-2B73-73A6C524C8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DB9B66D-E126-540F-296F-2C48800514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DBB094-3A47-CFA0-64D0-F5C724A78EA3}"/>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5" name="Footer Placeholder 4">
            <a:extLst>
              <a:ext uri="{FF2B5EF4-FFF2-40B4-BE49-F238E27FC236}">
                <a16:creationId xmlns:a16="http://schemas.microsoft.com/office/drawing/2014/main" xmlns="" id="{F78DB978-4B54-4DFB-5E76-BCFFBB496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CF4C66-247D-E8E1-ADDF-35EB9ACC793A}"/>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1893151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8/15/2022</a:t>
            </a:fld>
            <a:endParaRPr lang="en-US" dirty="0"/>
          </a:p>
        </p:txBody>
      </p:sp>
      <p:sp>
        <p:nvSpPr>
          <p:cNvPr id="5" name="Footer Placeholder 4">
            <a:extLst>
              <a:ext uri="{FF2B5EF4-FFF2-40B4-BE49-F238E27FC236}">
                <a16:creationId xmlns:a16="http://schemas.microsoft.com/office/drawing/2014/main" xmlns=""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xmlns=""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399455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E864CF5-F681-40C2-88CC-E02206C9CECB}"/>
              </a:ext>
            </a:extLst>
          </p:cNvPr>
          <p:cNvSpPr>
            <a:spLocks noGrp="1"/>
          </p:cNvSpPr>
          <p:nvPr>
            <p:ph type="dt" sz="half" idx="10"/>
          </p:nvPr>
        </p:nvSpPr>
        <p:spPr/>
        <p:txBody>
          <a:bodyPr/>
          <a:lstStyle/>
          <a:p>
            <a:fld id="{0055F08A-1E71-4B2B-BB49-E743F2903911}" type="datetime1">
              <a:rPr lang="en-US" smtClean="0"/>
              <a:t>8/15/2022</a:t>
            </a:fld>
            <a:endParaRPr lang="en-US" dirty="0"/>
          </a:p>
        </p:txBody>
      </p:sp>
      <p:sp>
        <p:nvSpPr>
          <p:cNvPr id="5" name="Footer Placeholder 4">
            <a:extLst>
              <a:ext uri="{FF2B5EF4-FFF2-40B4-BE49-F238E27FC236}">
                <a16:creationId xmlns:a16="http://schemas.microsoft.com/office/drawing/2014/main" xmlns=""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86946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102990E-9F0A-446A-B5B8-459CA8D98D92}"/>
              </a:ext>
            </a:extLst>
          </p:cNvPr>
          <p:cNvSpPr>
            <a:spLocks noGrp="1"/>
          </p:cNvSpPr>
          <p:nvPr>
            <p:ph type="dt" sz="half" idx="10"/>
          </p:nvPr>
        </p:nvSpPr>
        <p:spPr/>
        <p:txBody>
          <a:bodyPr/>
          <a:lstStyle/>
          <a:p>
            <a:fld id="{15417D9E-721A-44BB-8863-9873FE64DA75}" type="datetime1">
              <a:rPr lang="en-US" smtClean="0"/>
              <a:t>8/15/2022</a:t>
            </a:fld>
            <a:endParaRPr lang="en-US"/>
          </a:p>
        </p:txBody>
      </p:sp>
      <p:sp>
        <p:nvSpPr>
          <p:cNvPr id="5" name="Footer Placeholder 4">
            <a:extLst>
              <a:ext uri="{FF2B5EF4-FFF2-40B4-BE49-F238E27FC236}">
                <a16:creationId xmlns:a16="http://schemas.microsoft.com/office/drawing/2014/main" xmlns=""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14076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55B56FDA-C47A-4F4A-A364-BA60A25AB90A}"/>
              </a:ext>
            </a:extLst>
          </p:cNvPr>
          <p:cNvSpPr>
            <a:spLocks noGrp="1"/>
          </p:cNvSpPr>
          <p:nvPr>
            <p:ph type="dt" sz="half" idx="10"/>
          </p:nvPr>
        </p:nvSpPr>
        <p:spPr/>
        <p:txBody>
          <a:bodyPr/>
          <a:lstStyle/>
          <a:p>
            <a:fld id="{5F31DA2F-80B8-49CF-99FB-5ABCA53A607A}" type="datetime1">
              <a:rPr lang="en-US" smtClean="0"/>
              <a:t>8/15/2022</a:t>
            </a:fld>
            <a:endParaRPr lang="en-US"/>
          </a:p>
        </p:txBody>
      </p:sp>
      <p:sp>
        <p:nvSpPr>
          <p:cNvPr id="6" name="Footer Placeholder 5">
            <a:extLst>
              <a:ext uri="{FF2B5EF4-FFF2-40B4-BE49-F238E27FC236}">
                <a16:creationId xmlns:a16="http://schemas.microsoft.com/office/drawing/2014/main" xmlns=""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87903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793CB55-E9C1-4CE6-9B61-81B71475B960}"/>
              </a:ext>
            </a:extLst>
          </p:cNvPr>
          <p:cNvSpPr>
            <a:spLocks noGrp="1"/>
          </p:cNvSpPr>
          <p:nvPr>
            <p:ph type="dt" sz="half" idx="10"/>
          </p:nvPr>
        </p:nvSpPr>
        <p:spPr/>
        <p:txBody>
          <a:bodyPr/>
          <a:lstStyle/>
          <a:p>
            <a:fld id="{28852172-E6C9-4B6C-929A-A9DE3837BBF1}" type="datetime1">
              <a:rPr lang="en-US" smtClean="0"/>
              <a:t>8/15/2022</a:t>
            </a:fld>
            <a:endParaRPr lang="en-US"/>
          </a:p>
        </p:txBody>
      </p:sp>
      <p:sp>
        <p:nvSpPr>
          <p:cNvPr id="8" name="Footer Placeholder 7">
            <a:extLst>
              <a:ext uri="{FF2B5EF4-FFF2-40B4-BE49-F238E27FC236}">
                <a16:creationId xmlns:a16="http://schemas.microsoft.com/office/drawing/2014/main" xmlns=""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60543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8/15/2022</a:t>
            </a:fld>
            <a:endParaRPr lang="en-US"/>
          </a:p>
        </p:txBody>
      </p:sp>
      <p:sp>
        <p:nvSpPr>
          <p:cNvPr id="4" name="Footer Placeholder 3">
            <a:extLst>
              <a:ext uri="{FF2B5EF4-FFF2-40B4-BE49-F238E27FC236}">
                <a16:creationId xmlns:a16="http://schemas.microsoft.com/office/drawing/2014/main" xmlns=""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549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933BE2-665A-42DA-A3B7-835F81A3F46B}"/>
              </a:ext>
            </a:extLst>
          </p:cNvPr>
          <p:cNvSpPr>
            <a:spLocks noGrp="1"/>
          </p:cNvSpPr>
          <p:nvPr>
            <p:ph type="dt" sz="half" idx="10"/>
          </p:nvPr>
        </p:nvSpPr>
        <p:spPr/>
        <p:txBody>
          <a:bodyPr/>
          <a:lstStyle/>
          <a:p>
            <a:fld id="{F06048FA-06AB-4884-A69B-986B96E68A24}" type="datetime1">
              <a:rPr lang="en-US" smtClean="0"/>
              <a:t>8/15/2022</a:t>
            </a:fld>
            <a:endParaRPr lang="en-US"/>
          </a:p>
        </p:txBody>
      </p:sp>
      <p:sp>
        <p:nvSpPr>
          <p:cNvPr id="3" name="Footer Placeholder 2">
            <a:extLst>
              <a:ext uri="{FF2B5EF4-FFF2-40B4-BE49-F238E27FC236}">
                <a16:creationId xmlns:a16="http://schemas.microsoft.com/office/drawing/2014/main" xmlns=""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36815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13850F-5C87-4F08-9658-EAF049B60EB0}"/>
              </a:ext>
            </a:extLst>
          </p:cNvPr>
          <p:cNvSpPr>
            <a:spLocks noGrp="1"/>
          </p:cNvSpPr>
          <p:nvPr>
            <p:ph type="dt" sz="half" idx="10"/>
          </p:nvPr>
        </p:nvSpPr>
        <p:spPr/>
        <p:txBody>
          <a:bodyPr/>
          <a:lstStyle/>
          <a:p>
            <a:fld id="{50DB7ABA-0172-4F9C-889D-567164F66BCD}" type="datetime1">
              <a:rPr lang="en-US" smtClean="0"/>
              <a:t>8/15/2022</a:t>
            </a:fld>
            <a:endParaRPr lang="en-US"/>
          </a:p>
        </p:txBody>
      </p:sp>
      <p:sp>
        <p:nvSpPr>
          <p:cNvPr id="6" name="Footer Placeholder 5">
            <a:extLst>
              <a:ext uri="{FF2B5EF4-FFF2-40B4-BE49-F238E27FC236}">
                <a16:creationId xmlns:a16="http://schemas.microsoft.com/office/drawing/2014/main" xmlns=""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3904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F0D09-3169-2D12-48A0-4C9E38EAB4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A46518-0E73-EE48-D03F-34E297C5C8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C7A679-3215-59CA-D0A4-5867EC2ABCC2}"/>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5" name="Footer Placeholder 4">
            <a:extLst>
              <a:ext uri="{FF2B5EF4-FFF2-40B4-BE49-F238E27FC236}">
                <a16:creationId xmlns:a16="http://schemas.microsoft.com/office/drawing/2014/main" xmlns="" id="{7A4A5049-2B4F-3721-3324-4D880664C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3316350-A03D-AC07-751F-A78F4619DF73}"/>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3591003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05AD5B-0DEA-4C6F-94D2-FAA99F2E5DA9}"/>
              </a:ext>
            </a:extLst>
          </p:cNvPr>
          <p:cNvSpPr>
            <a:spLocks noGrp="1"/>
          </p:cNvSpPr>
          <p:nvPr>
            <p:ph type="dt" sz="half" idx="10"/>
          </p:nvPr>
        </p:nvSpPr>
        <p:spPr/>
        <p:txBody>
          <a:bodyPr/>
          <a:lstStyle/>
          <a:p>
            <a:fld id="{78AC6A5B-8AE7-4A41-B5A7-9ADC6686DC18}" type="datetime1">
              <a:rPr lang="en-US" smtClean="0"/>
              <a:t>8/15/2022</a:t>
            </a:fld>
            <a:endParaRPr lang="en-US"/>
          </a:p>
        </p:txBody>
      </p:sp>
      <p:sp>
        <p:nvSpPr>
          <p:cNvPr id="6" name="Footer Placeholder 5">
            <a:extLst>
              <a:ext uri="{FF2B5EF4-FFF2-40B4-BE49-F238E27FC236}">
                <a16:creationId xmlns:a16="http://schemas.microsoft.com/office/drawing/2014/main" xmlns=""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7309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905B1B-77FE-4BFC-BF87-87DA989F0082}"/>
              </a:ext>
            </a:extLst>
          </p:cNvPr>
          <p:cNvSpPr>
            <a:spLocks noGrp="1"/>
          </p:cNvSpPr>
          <p:nvPr>
            <p:ph type="dt" sz="half" idx="10"/>
          </p:nvPr>
        </p:nvSpPr>
        <p:spPr/>
        <p:txBody>
          <a:bodyPr/>
          <a:lstStyle/>
          <a:p>
            <a:fld id="{4C559632-1575-4E14-B53B-3DC3D5ED3947}" type="datetime1">
              <a:rPr lang="en-US" smtClean="0"/>
              <a:t>8/15/2022</a:t>
            </a:fld>
            <a:endParaRPr lang="en-US"/>
          </a:p>
        </p:txBody>
      </p:sp>
      <p:sp>
        <p:nvSpPr>
          <p:cNvPr id="5" name="Footer Placeholder 4">
            <a:extLst>
              <a:ext uri="{FF2B5EF4-FFF2-40B4-BE49-F238E27FC236}">
                <a16:creationId xmlns:a16="http://schemas.microsoft.com/office/drawing/2014/main" xmlns=""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57709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DC126F-38E2-4425-861F-98ED432284BA}"/>
              </a:ext>
            </a:extLst>
          </p:cNvPr>
          <p:cNvSpPr>
            <a:spLocks noGrp="1"/>
          </p:cNvSpPr>
          <p:nvPr>
            <p:ph type="dt" sz="half" idx="10"/>
          </p:nvPr>
        </p:nvSpPr>
        <p:spPr/>
        <p:txBody>
          <a:bodyPr/>
          <a:lstStyle/>
          <a:p>
            <a:fld id="{CC4A6868-2568-4CC9-B302-F37117B01A6E}" type="datetime1">
              <a:rPr lang="en-US" smtClean="0"/>
              <a:t>8/15/2022</a:t>
            </a:fld>
            <a:endParaRPr lang="en-US"/>
          </a:p>
        </p:txBody>
      </p:sp>
      <p:sp>
        <p:nvSpPr>
          <p:cNvPr id="5" name="Footer Placeholder 4">
            <a:extLst>
              <a:ext uri="{FF2B5EF4-FFF2-40B4-BE49-F238E27FC236}">
                <a16:creationId xmlns:a16="http://schemas.microsoft.com/office/drawing/2014/main" xmlns=""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0351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FB226B-626D-9A73-025E-85E22B84B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2A83CAD-0093-C4ED-2B28-D1BF776D77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FC086CE-348F-CEB3-AEEA-F74DB001FD29}"/>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5" name="Footer Placeholder 4">
            <a:extLst>
              <a:ext uri="{FF2B5EF4-FFF2-40B4-BE49-F238E27FC236}">
                <a16:creationId xmlns:a16="http://schemas.microsoft.com/office/drawing/2014/main" xmlns="" id="{226CCD0F-0A4A-3F80-CDFB-BC65D40B9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753727B-966E-8A88-F072-6BEBF091CF55}"/>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336347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5CBD0-9853-1D1D-D810-6D3EE50AE3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F121949-879F-57FA-ADFF-64BC4BC037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8160645-3792-E7A9-D695-6901BE78F6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74A5239-9587-7C98-7FBE-C664120241A7}"/>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6" name="Footer Placeholder 5">
            <a:extLst>
              <a:ext uri="{FF2B5EF4-FFF2-40B4-BE49-F238E27FC236}">
                <a16:creationId xmlns:a16="http://schemas.microsoft.com/office/drawing/2014/main" xmlns="" id="{098F4C36-FCE1-3B24-BBA7-4DF951B734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7E800E-5526-250B-9A01-948EFB9B6EC3}"/>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132287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D7CA87-8BFC-FF62-188E-D877A77DCD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46A4925-FB8E-4A72-DB5F-100317EE4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6691F88-3D68-E594-809B-7393FBE19C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8164BE-7ED1-4FE2-CD38-8F788E04E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6DB2947-1A72-91BC-1100-65466EE2BD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B18DBA6-9443-B448-B488-079C99474187}"/>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8" name="Footer Placeholder 7">
            <a:extLst>
              <a:ext uri="{FF2B5EF4-FFF2-40B4-BE49-F238E27FC236}">
                <a16:creationId xmlns:a16="http://schemas.microsoft.com/office/drawing/2014/main" xmlns="" id="{C8730721-027F-A847-32C9-06B4C5965C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FA99386-375F-6BD3-9BB8-BDF283DC4EB6}"/>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3988823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BC0E04-0647-52D4-71B9-A0F859F0EB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A7C238F-F4D5-6D14-9E54-66D54256BE0B}"/>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4" name="Footer Placeholder 3">
            <a:extLst>
              <a:ext uri="{FF2B5EF4-FFF2-40B4-BE49-F238E27FC236}">
                <a16:creationId xmlns:a16="http://schemas.microsoft.com/office/drawing/2014/main" xmlns="" id="{DDE3D432-FDD8-E9A9-F2C1-E81E414B4D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EFE09F6-B208-E191-E514-492639105A5A}"/>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240005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9DD6C89-6EC1-7200-37A1-E8D59149B96B}"/>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3" name="Footer Placeholder 2">
            <a:extLst>
              <a:ext uri="{FF2B5EF4-FFF2-40B4-BE49-F238E27FC236}">
                <a16:creationId xmlns:a16="http://schemas.microsoft.com/office/drawing/2014/main" xmlns="" id="{82D71143-3187-24A3-8378-BD9CE32B7B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3F05889-4BE7-261B-B276-4441195F06B3}"/>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155510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1EBAEB-C03E-97EB-C179-14FF77E424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ABC907C-BD91-72E3-022C-B9A9A4155A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F03FA83-296D-2A0F-23BF-55DDFBC68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6B2BED2-6C97-E916-0FD4-6C8B3A8CBBC3}"/>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6" name="Footer Placeholder 5">
            <a:extLst>
              <a:ext uri="{FF2B5EF4-FFF2-40B4-BE49-F238E27FC236}">
                <a16:creationId xmlns:a16="http://schemas.microsoft.com/office/drawing/2014/main" xmlns="" id="{F771E21E-8E92-7F58-4136-16DEA48C8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E1D6FAB-80EF-D5DB-6C8E-FA63D4426C85}"/>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178016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EF8788-695D-F81D-1DE9-9802CCF070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A0886A2-78B9-9D0D-AB7B-6D81DC0036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865AD47-8B7B-891D-65F8-55FF48625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B7E9F49-FDAD-2277-941C-11C1D1BD7D10}"/>
              </a:ext>
            </a:extLst>
          </p:cNvPr>
          <p:cNvSpPr>
            <a:spLocks noGrp="1"/>
          </p:cNvSpPr>
          <p:nvPr>
            <p:ph type="dt" sz="half" idx="10"/>
          </p:nvPr>
        </p:nvSpPr>
        <p:spPr/>
        <p:txBody>
          <a:bodyPr/>
          <a:lstStyle/>
          <a:p>
            <a:fld id="{F03906D0-9F26-EA43-A10D-944DF007D54F}" type="datetimeFigureOut">
              <a:rPr lang="en-US" smtClean="0"/>
              <a:t>8/15/2022</a:t>
            </a:fld>
            <a:endParaRPr lang="en-US"/>
          </a:p>
        </p:txBody>
      </p:sp>
      <p:sp>
        <p:nvSpPr>
          <p:cNvPr id="6" name="Footer Placeholder 5">
            <a:extLst>
              <a:ext uri="{FF2B5EF4-FFF2-40B4-BE49-F238E27FC236}">
                <a16:creationId xmlns:a16="http://schemas.microsoft.com/office/drawing/2014/main" xmlns="" id="{A8143B81-208F-CAA9-B2F2-1FB4A999B3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3A068B4-2DFD-8DF0-A46B-5F1F2124B268}"/>
              </a:ext>
            </a:extLst>
          </p:cNvPr>
          <p:cNvSpPr>
            <a:spLocks noGrp="1"/>
          </p:cNvSpPr>
          <p:nvPr>
            <p:ph type="sldNum" sz="quarter" idx="12"/>
          </p:nvPr>
        </p:nvSpPr>
        <p:spPr/>
        <p:txBody>
          <a:bodyPr/>
          <a:lstStyle/>
          <a:p>
            <a:fld id="{3EE65C0E-9C27-974B-A58A-36307CFDFFBB}" type="slidenum">
              <a:rPr lang="en-US" smtClean="0"/>
              <a:t>‹#›</a:t>
            </a:fld>
            <a:endParaRPr lang="en-US"/>
          </a:p>
        </p:txBody>
      </p:sp>
    </p:spTree>
    <p:extLst>
      <p:ext uri="{BB962C8B-B14F-4D97-AF65-F5344CB8AC3E}">
        <p14:creationId xmlns:p14="http://schemas.microsoft.com/office/powerpoint/2010/main" val="319747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1FFE85C-7D22-3C0D-4E36-8AFDA142E9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0344FCD-D500-2AE9-9963-1570E62E19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CC47CF-9C36-A9F6-6A4F-ED1AC10E55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906D0-9F26-EA43-A10D-944DF007D54F}" type="datetimeFigureOut">
              <a:rPr lang="en-US" smtClean="0"/>
              <a:t>8/15/2022</a:t>
            </a:fld>
            <a:endParaRPr lang="en-US"/>
          </a:p>
        </p:txBody>
      </p:sp>
      <p:sp>
        <p:nvSpPr>
          <p:cNvPr id="5" name="Footer Placeholder 4">
            <a:extLst>
              <a:ext uri="{FF2B5EF4-FFF2-40B4-BE49-F238E27FC236}">
                <a16:creationId xmlns:a16="http://schemas.microsoft.com/office/drawing/2014/main" xmlns="" id="{013F2CFC-D2A9-FE63-46BC-E01BA4DCF5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67CCB95-0951-0898-6749-B9142C1971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65C0E-9C27-974B-A58A-36307CFDFFBB}" type="slidenum">
              <a:rPr lang="en-US" smtClean="0"/>
              <a:t>‹#›</a:t>
            </a:fld>
            <a:endParaRPr lang="en-US"/>
          </a:p>
        </p:txBody>
      </p:sp>
    </p:spTree>
    <p:extLst>
      <p:ext uri="{BB962C8B-B14F-4D97-AF65-F5344CB8AC3E}">
        <p14:creationId xmlns:p14="http://schemas.microsoft.com/office/powerpoint/2010/main" val="188911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0BABF38A-8A0D-492E-BD20-6CF4D46B50BD}"/>
              </a:ext>
              <a:ext uri="{C183D7F6-B498-43B3-948B-1728B52AA6E4}">
                <adec:decorative xmlns:adec="http://schemas.microsoft.com/office/drawing/2017/decorative" xmlns=""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xmlns=""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8/15/2022</a:t>
            </a:fld>
            <a:endParaRPr lang="en-US" dirty="0"/>
          </a:p>
        </p:txBody>
      </p:sp>
      <p:sp>
        <p:nvSpPr>
          <p:cNvPr id="5" name="Footer Placeholder 4">
            <a:extLst>
              <a:ext uri="{FF2B5EF4-FFF2-40B4-BE49-F238E27FC236}">
                <a16:creationId xmlns:a16="http://schemas.microsoft.com/office/drawing/2014/main" xmlns=""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xmlns=""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xmlns=""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12502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3"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4">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5"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428625" y="744909"/>
            <a:ext cx="11301413"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3" name="Subtitle 2">
            <a:extLst>
              <a:ext uri="{FF2B5EF4-FFF2-40B4-BE49-F238E27FC236}">
                <a16:creationId xmlns:a16="http://schemas.microsoft.com/office/drawing/2014/main" xmlns="" id="{83D1A4D8-441B-1087-6869-DD52321CDE6A}"/>
              </a:ext>
            </a:extLst>
          </p:cNvPr>
          <p:cNvSpPr>
            <a:spLocks noGrp="1"/>
          </p:cNvSpPr>
          <p:nvPr>
            <p:ph type="subTitle" idx="1"/>
          </p:nvPr>
        </p:nvSpPr>
        <p:spPr>
          <a:xfrm>
            <a:off x="128016" y="3827187"/>
            <a:ext cx="11905488" cy="2056617"/>
          </a:xfrm>
        </p:spPr>
        <p:txBody>
          <a:bodyPr anchor="t">
            <a:normAutofit/>
          </a:bodyPr>
          <a:lstStyle/>
          <a:p>
            <a:r>
              <a:rPr lang="en-US" sz="8000" dirty="0">
                <a:solidFill>
                  <a:srgbClr val="FFFFFF"/>
                </a:solidFill>
                <a:effectLst>
                  <a:outerShdw blurRad="38100" dist="38100" dir="2700000" algn="tl">
                    <a:srgbClr val="000000">
                      <a:alpha val="43137"/>
                    </a:srgbClr>
                  </a:outerShdw>
                </a:effectLst>
                <a:latin typeface="Baskerville Old Face" panose="02020602080505020303" pitchFamily="18" charset="77"/>
              </a:rPr>
              <a:t>God’s Secret Plan Revealed</a:t>
            </a:r>
          </a:p>
        </p:txBody>
      </p:sp>
    </p:spTree>
    <p:extLst>
      <p:ext uri="{BB962C8B-B14F-4D97-AF65-F5344CB8AC3E}">
        <p14:creationId xmlns:p14="http://schemas.microsoft.com/office/powerpoint/2010/main" val="322020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36000">
              <a:schemeClr val="accent4">
                <a:lumMod val="99785"/>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09EF52B-80F8-BF79-35E3-736E8F3B3FCB}"/>
              </a:ext>
            </a:extLst>
          </p:cNvPr>
          <p:cNvSpPr txBox="1"/>
          <p:nvPr/>
        </p:nvSpPr>
        <p:spPr>
          <a:xfrm>
            <a:off x="274320" y="128016"/>
            <a:ext cx="11631168" cy="904863"/>
          </a:xfrm>
          <a:prstGeom prst="rect">
            <a:avLst/>
          </a:prstGeom>
          <a:noFill/>
        </p:spPr>
        <p:txBody>
          <a:bodyPr wrap="square" rtlCol="0">
            <a:spAutoFit/>
          </a:bodyPr>
          <a:lstStyle/>
          <a:p>
            <a:pPr algn="ctr">
              <a:lnSpc>
                <a:spcPct val="80000"/>
              </a:lnSpc>
            </a:pPr>
            <a:r>
              <a:rPr lang="en-US" sz="6600" u="sng" dirty="0">
                <a:solidFill>
                  <a:schemeClr val="bg1"/>
                </a:solidFill>
                <a:effectLst>
                  <a:outerShdw blurRad="38100" dist="38100" dir="2700000" algn="tl">
                    <a:srgbClr val="000000">
                      <a:alpha val="43137"/>
                    </a:srgbClr>
                  </a:outerShdw>
                </a:effectLst>
                <a:latin typeface="Century Gothic" panose="020B0502020202020204" pitchFamily="34" charset="0"/>
              </a:rPr>
              <a:t>What</a:t>
            </a:r>
            <a:r>
              <a:rPr lang="en-US" sz="6600" dirty="0">
                <a:solidFill>
                  <a:schemeClr val="bg1"/>
                </a:solidFill>
                <a:effectLst>
                  <a:outerShdw blurRad="38100" dist="38100" dir="2700000" algn="tl">
                    <a:srgbClr val="000000">
                      <a:alpha val="43137"/>
                    </a:srgbClr>
                  </a:outerShdw>
                </a:effectLst>
                <a:latin typeface="Century Gothic" panose="020B0502020202020204" pitchFamily="34" charset="0"/>
              </a:rPr>
              <a:t> was so </a:t>
            </a:r>
            <a:r>
              <a:rPr lang="en-US" sz="6600" i="1" dirty="0">
                <a:solidFill>
                  <a:schemeClr val="bg1"/>
                </a:solidFill>
                <a:effectLst>
                  <a:outerShdw blurRad="38100" dist="38100" dir="2700000" algn="tl">
                    <a:srgbClr val="000000">
                      <a:alpha val="43137"/>
                    </a:srgbClr>
                  </a:outerShdw>
                </a:effectLst>
                <a:latin typeface="Century Gothic" panose="020B0502020202020204" pitchFamily="34" charset="0"/>
              </a:rPr>
              <a:t>Mysterious?</a:t>
            </a:r>
            <a:endParaRPr lang="en-US" sz="6600" dirty="0">
              <a:solidFill>
                <a:schemeClr val="bg1"/>
              </a:solidFill>
              <a:effectLst>
                <a:outerShdw blurRad="38100" dist="38100" dir="2700000" algn="tl">
                  <a:srgbClr val="000000">
                    <a:alpha val="43137"/>
                  </a:srgbClr>
                </a:outerShdw>
              </a:effectLst>
              <a:latin typeface="Century Gothic" panose="020B0502020202020204" pitchFamily="34" charset="0"/>
            </a:endParaRPr>
          </a:p>
        </p:txBody>
      </p:sp>
      <p:sp>
        <p:nvSpPr>
          <p:cNvPr id="5" name="TextBox 4">
            <a:extLst>
              <a:ext uri="{FF2B5EF4-FFF2-40B4-BE49-F238E27FC236}">
                <a16:creationId xmlns:a16="http://schemas.microsoft.com/office/drawing/2014/main" xmlns="" id="{2EECE039-F36D-49DE-BF77-1F000562F07B}"/>
              </a:ext>
            </a:extLst>
          </p:cNvPr>
          <p:cNvSpPr txBox="1"/>
          <p:nvPr/>
        </p:nvSpPr>
        <p:spPr>
          <a:xfrm>
            <a:off x="0" y="977301"/>
            <a:ext cx="12192000" cy="6001643"/>
          </a:xfrm>
          <a:prstGeom prst="rect">
            <a:avLst/>
          </a:prstGeom>
          <a:noFill/>
        </p:spPr>
        <p:txBody>
          <a:bodyPr wrap="square" rtlCol="0">
            <a:spAutoFit/>
          </a:bodyPr>
          <a:lstStyle/>
          <a:p>
            <a:pPr marL="285750" indent="-285750">
              <a:lnSpc>
                <a:spcPct val="80000"/>
              </a:lnSpc>
              <a:buFont typeface="Arial" panose="020B0604020202020204" pitchFamily="34" charset="0"/>
              <a:buChar char="•"/>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Today, Christians are aware that there are 2 Comings of the Messiah.</a:t>
            </a:r>
          </a:p>
          <a:p>
            <a:pPr marL="2286000" lvl="3" indent="-914400">
              <a:lnSpc>
                <a:spcPct val="80000"/>
              </a:lnSpc>
              <a:buFont typeface="+mj-lt"/>
              <a:buAutoNum type="arabicPeriod"/>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Jesus came as a “suffering servant” to pay for our sins and offer us eternal life through faith.</a:t>
            </a:r>
          </a:p>
          <a:p>
            <a:pPr marL="2286000" lvl="3" indent="-914400">
              <a:lnSpc>
                <a:spcPct val="80000"/>
              </a:lnSpc>
              <a:buFont typeface="+mj-lt"/>
              <a:buAutoNum type="arabicPeriod"/>
            </a:pP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Jesus will return at the end of this </a:t>
            </a:r>
            <a:r>
              <a:rPr lang="en-US" sz="4800" i="1" dirty="0">
                <a:solidFill>
                  <a:schemeClr val="bg1"/>
                </a:solidFill>
                <a:effectLst>
                  <a:outerShdw blurRad="38100" dist="38100" dir="2700000" algn="tl">
                    <a:srgbClr val="000000">
                      <a:alpha val="43137"/>
                    </a:srgbClr>
                  </a:outerShdw>
                </a:effectLst>
                <a:latin typeface="Century Gothic" panose="020B0502020202020204" pitchFamily="34" charset="0"/>
              </a:rPr>
              <a:t>Age</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 judge all evil, and establish His Kingdom on earth where He will reign as King Messiah.</a:t>
            </a:r>
          </a:p>
          <a:p>
            <a:pPr marL="914400" indent="-914400">
              <a:lnSpc>
                <a:spcPct val="80000"/>
              </a:lnSpc>
              <a:buFont typeface="Arial" panose="020B0604020202020204" pitchFamily="34" charset="0"/>
              <a:buChar char="•"/>
            </a:pPr>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However ,this was not always known!</a:t>
            </a:r>
          </a:p>
        </p:txBody>
      </p:sp>
    </p:spTree>
    <p:extLst>
      <p:ext uri="{BB962C8B-B14F-4D97-AF65-F5344CB8AC3E}">
        <p14:creationId xmlns:p14="http://schemas.microsoft.com/office/powerpoint/2010/main" val="30717194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164592"/>
            <a:ext cx="7077456" cy="830997"/>
          </a:xfrm>
          <a:prstGeom prst="rect">
            <a:avLst/>
          </a:prstGeom>
          <a:noFill/>
        </p:spPr>
        <p:txBody>
          <a:bodyPr wrap="square" rtlCol="0">
            <a:spAutoFit/>
          </a:bodyPr>
          <a:lstStyle/>
          <a:p>
            <a:r>
              <a:rPr lang="en-US" sz="4800" b="1" dirty="0">
                <a:solidFill>
                  <a:schemeClr val="bg1"/>
                </a:solidFill>
                <a:effectLst>
                  <a:outerShdw blurRad="38100" dist="38100" dir="2700000" algn="tl">
                    <a:srgbClr val="000000">
                      <a:alpha val="43137"/>
                    </a:srgbClr>
                  </a:outerShdw>
                </a:effectLst>
                <a:latin typeface="Century Gothic" panose="020B0502020202020204" pitchFamily="34" charset="0"/>
              </a:rPr>
              <a:t>Timeline of Gods’ Plan</a:t>
            </a:r>
          </a:p>
        </p:txBody>
      </p:sp>
      <p:sp>
        <p:nvSpPr>
          <p:cNvPr id="10" name="Rounded Rectangular Callout 9">
            <a:extLst>
              <a:ext uri="{FF2B5EF4-FFF2-40B4-BE49-F238E27FC236}">
                <a16:creationId xmlns:a16="http://schemas.microsoft.com/office/drawing/2014/main" xmlns="" id="{2B922FDC-9BAE-6A10-CF9D-7A4B6A81919E}"/>
              </a:ext>
            </a:extLst>
          </p:cNvPr>
          <p:cNvSpPr/>
          <p:nvPr/>
        </p:nvSpPr>
        <p:spPr>
          <a:xfrm>
            <a:off x="73152" y="4664546"/>
            <a:ext cx="3328416" cy="1827693"/>
          </a:xfrm>
          <a:prstGeom prst="wedgeRoundRectCallout">
            <a:avLst>
              <a:gd name="adj1" fmla="val -4167"/>
              <a:gd name="adj2" fmla="val -120134"/>
              <a:gd name="adj3" fmla="val 16667"/>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400" dirty="0">
                <a:effectLst>
                  <a:outerShdw blurRad="38100" dist="38100" dir="2700000" algn="tl">
                    <a:srgbClr val="000000">
                      <a:alpha val="43137"/>
                    </a:srgbClr>
                  </a:outerShdw>
                </a:effectLst>
                <a:latin typeface="Century Gothic" panose="020B0502020202020204" pitchFamily="34" charset="0"/>
              </a:rPr>
              <a:t>Abraham</a:t>
            </a:r>
          </a:p>
          <a:p>
            <a:pPr algn="ctr">
              <a:lnSpc>
                <a:spcPct val="80000"/>
              </a:lnSpc>
            </a:pPr>
            <a:r>
              <a:rPr lang="en-US" sz="4400" dirty="0">
                <a:effectLst>
                  <a:outerShdw blurRad="38100" dist="38100" dir="2700000" algn="tl">
                    <a:srgbClr val="000000">
                      <a:alpha val="43137"/>
                    </a:srgbClr>
                  </a:outerShdw>
                </a:effectLst>
                <a:latin typeface="Century Gothic" panose="020B0502020202020204" pitchFamily="34" charset="0"/>
              </a:rPr>
              <a:t>Covenant</a:t>
            </a:r>
          </a:p>
          <a:p>
            <a:pPr algn="ctr">
              <a:lnSpc>
                <a:spcPct val="80000"/>
              </a:lnSpc>
            </a:pPr>
            <a:r>
              <a:rPr lang="en-US" sz="3200" dirty="0">
                <a:effectLst>
                  <a:outerShdw blurRad="38100" dist="38100" dir="2700000" algn="tl">
                    <a:srgbClr val="000000">
                      <a:alpha val="43137"/>
                    </a:srgbClr>
                  </a:outerShdw>
                </a:effectLst>
                <a:latin typeface="Century Gothic" panose="020B0502020202020204" pitchFamily="34" charset="0"/>
              </a:rPr>
              <a:t>~2000 BC</a:t>
            </a:r>
          </a:p>
        </p:txBody>
      </p:sp>
      <p:sp>
        <p:nvSpPr>
          <p:cNvPr id="9" name="Oval 8">
            <a:extLst>
              <a:ext uri="{FF2B5EF4-FFF2-40B4-BE49-F238E27FC236}">
                <a16:creationId xmlns:a16="http://schemas.microsoft.com/office/drawing/2014/main" xmlns="" id="{3274DA0E-5B02-3F78-ABCA-4CAA5376CA8E}"/>
              </a:ext>
            </a:extLst>
          </p:cNvPr>
          <p:cNvSpPr/>
          <p:nvPr/>
        </p:nvSpPr>
        <p:spPr>
          <a:xfrm>
            <a:off x="1316736"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400" dirty="0">
                <a:effectLst>
                  <a:outerShdw blurRad="38100" dist="38100" dir="2700000" algn="tl">
                    <a:srgbClr val="000000">
                      <a:alpha val="43137"/>
                    </a:srgbClr>
                  </a:outerShdw>
                </a:effectLst>
                <a:latin typeface="Century Gothic" panose="020B0502020202020204" pitchFamily="34" charset="0"/>
              </a:rPr>
              <a:t>First Coming of Jesus</a:t>
            </a:r>
          </a:p>
          <a:p>
            <a:pPr algn="ctr">
              <a:lnSpc>
                <a:spcPct val="80000"/>
              </a:lnSpc>
            </a:pPr>
            <a:r>
              <a:rPr lang="en-US" sz="3600" dirty="0">
                <a:effectLst>
                  <a:outerShdw blurRad="38100" dist="38100" dir="2700000" algn="tl">
                    <a:srgbClr val="000000">
                      <a:alpha val="43137"/>
                    </a:srgbClr>
                  </a:outerShdw>
                </a:effectLst>
                <a:latin typeface="Century Gothic" panose="020B0502020202020204" pitchFamily="34" charset="0"/>
              </a:rPr>
              <a:t>33 AD</a:t>
            </a:r>
            <a:endParaRPr lang="en-US" sz="2400" dirty="0">
              <a:effectLst>
                <a:outerShdw blurRad="38100" dist="38100" dir="2700000" algn="tl">
                  <a:srgbClr val="000000">
                    <a:alpha val="43137"/>
                  </a:srgbClr>
                </a:outerShdw>
              </a:effectLst>
              <a:latin typeface="Century Gothic" panose="020B0502020202020204" pitchFamily="34" charset="0"/>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400" dirty="0">
                <a:effectLst>
                  <a:outerShdw blurRad="38100" dist="38100" dir="2700000" algn="tl">
                    <a:srgbClr val="000000">
                      <a:alpha val="43137"/>
                    </a:srgbClr>
                  </a:outerShdw>
                </a:effectLst>
                <a:latin typeface="Century Gothic" panose="020B0502020202020204" pitchFamily="34" charset="0"/>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3600" dirty="0">
                <a:effectLst>
                  <a:outerShdw blurRad="38100" dist="38100" dir="2700000" algn="tl">
                    <a:srgbClr val="000000">
                      <a:alpha val="43137"/>
                    </a:srgbClr>
                  </a:outerShdw>
                </a:effectLst>
                <a:latin typeface="Century Gothic" panose="020B0502020202020204" pitchFamily="34" charset="0"/>
              </a:rPr>
              <a:t>KINGDOM OF</a:t>
            </a:r>
          </a:p>
          <a:p>
            <a:pPr algn="ctr">
              <a:lnSpc>
                <a:spcPct val="70000"/>
              </a:lnSpc>
            </a:pPr>
            <a:r>
              <a:rPr lang="en-US" sz="3600" dirty="0">
                <a:effectLst>
                  <a:outerShdw blurRad="38100" dist="38100" dir="2700000" algn="tl">
                    <a:srgbClr val="000000">
                      <a:alpha val="43137"/>
                    </a:srgbClr>
                  </a:outerShdw>
                </a:effectLst>
                <a:latin typeface="Century Gothic" panose="020B0502020202020204" pitchFamily="34" charset="0"/>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4400" b="1" spc="-150" dirty="0">
                <a:effectLst>
                  <a:outerShdw blurRad="38100" dist="38100" dir="2700000" algn="tl">
                    <a:srgbClr val="000000">
                      <a:alpha val="43137"/>
                    </a:srgbClr>
                  </a:outerShdw>
                </a:effectLst>
                <a:latin typeface="Century Gothic" panose="020B0502020202020204" pitchFamily="34" charset="0"/>
              </a:rPr>
              <a:t>CHURCH AGE</a:t>
            </a:r>
          </a:p>
        </p:txBody>
      </p:sp>
    </p:spTree>
    <p:extLst>
      <p:ext uri="{BB962C8B-B14F-4D97-AF65-F5344CB8AC3E}">
        <p14:creationId xmlns:p14="http://schemas.microsoft.com/office/powerpoint/2010/main" val="835743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curtains"/>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linds(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 accel="50000" fill="hold" grpId="0" nodeType="clickEffect" p14:presetBounceEnd="50000">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14:bounceEnd="50000">
                                          <p:cBhvr additive="base">
                                            <p:cTn id="34" dur="1000" fill="hold"/>
                                            <p:tgtEl>
                                              <p:spTgt spid="18"/>
                                            </p:tgtEl>
                                            <p:attrNameLst>
                                              <p:attrName>ppt_x</p:attrName>
                                            </p:attrNameLst>
                                          </p:cBhvr>
                                          <p:tavLst>
                                            <p:tav tm="0">
                                              <p:val>
                                                <p:strVal val="#ppt_x"/>
                                              </p:val>
                                            </p:tav>
                                            <p:tav tm="100000">
                                              <p:val>
                                                <p:strVal val="#ppt_x"/>
                                              </p:val>
                                            </p:tav>
                                          </p:tavLst>
                                        </p:anim>
                                        <p:anim calcmode="lin" valueType="num" p14:bounceEnd="50000">
                                          <p:cBhvr additive="base">
                                            <p:cTn id="35" dur="1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childTnLst>
                                    </p:cTn>
                                  </p:par>
                                </p:childTnLst>
                              </p:cTn>
                            </p:par>
                            <p:par>
                              <p:cTn id="42" fill="hold">
                                <p:stCondLst>
                                  <p:cond delay="0"/>
                                </p:stCondLst>
                                <p:childTnLst>
                                  <p:par>
                                    <p:cTn id="43" presetID="3" presetClass="entr" presetSubtype="1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linds(horizontal)">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4" grpId="0" animBg="1"/>
          <p:bldP spid="13" grpId="0" animBg="1"/>
          <p:bldP spid="16" grpId="0" animBg="1"/>
          <p:bldP spid="15" grpId="0" animBg="1"/>
          <p:bldP spid="18" grpId="0" animBg="1"/>
          <p:bldP spid="19" grpId="0" animBg="1"/>
          <p:bldP spid="20" grpId="0" animBg="1"/>
          <p:bldP spid="21"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linds(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 accel="5000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1000" fill="hold"/>
                                            <p:tgtEl>
                                              <p:spTgt spid="18"/>
                                            </p:tgtEl>
                                            <p:attrNameLst>
                                              <p:attrName>ppt_x</p:attrName>
                                            </p:attrNameLst>
                                          </p:cBhvr>
                                          <p:tavLst>
                                            <p:tav tm="0">
                                              <p:val>
                                                <p:strVal val="#ppt_x"/>
                                              </p:val>
                                            </p:tav>
                                            <p:tav tm="100000">
                                              <p:val>
                                                <p:strVal val="#ppt_x"/>
                                              </p:val>
                                            </p:tav>
                                          </p:tavLst>
                                        </p:anim>
                                        <p:anim calcmode="lin" valueType="num">
                                          <p:cBhvr additive="base">
                                            <p:cTn id="35" dur="1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childTnLst>
                                    </p:cTn>
                                  </p:par>
                                </p:childTnLst>
                              </p:cTn>
                            </p:par>
                            <p:par>
                              <p:cTn id="42" fill="hold">
                                <p:stCondLst>
                                  <p:cond delay="0"/>
                                </p:stCondLst>
                                <p:childTnLst>
                                  <p:par>
                                    <p:cTn id="43" presetID="3" presetClass="entr" presetSubtype="1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linds(horizontal)">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4" grpId="0" animBg="1"/>
          <p:bldP spid="13" grpId="0" animBg="1"/>
          <p:bldP spid="16" grpId="0" animBg="1"/>
          <p:bldP spid="15" grpId="0" animBg="1"/>
          <p:bldP spid="18" grpId="0" animBg="1"/>
          <p:bldP spid="19" grpId="0" animBg="1"/>
          <p:bldP spid="20" grpId="0" animBg="1"/>
          <p:bldP spid="21"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164592"/>
            <a:ext cx="707745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Timeline of Gods’ Plan</a:t>
            </a:r>
          </a:p>
        </p:txBody>
      </p:sp>
      <p:sp>
        <p:nvSpPr>
          <p:cNvPr id="10" name="Rounded Rectangular Callout 9">
            <a:extLst>
              <a:ext uri="{FF2B5EF4-FFF2-40B4-BE49-F238E27FC236}">
                <a16:creationId xmlns:a16="http://schemas.microsoft.com/office/drawing/2014/main" xmlns="" id="{2B922FDC-9BAE-6A10-CF9D-7A4B6A81919E}"/>
              </a:ext>
            </a:extLst>
          </p:cNvPr>
          <p:cNvSpPr/>
          <p:nvPr/>
        </p:nvSpPr>
        <p:spPr>
          <a:xfrm>
            <a:off x="73152" y="4664546"/>
            <a:ext cx="3328416" cy="1827693"/>
          </a:xfrm>
          <a:prstGeom prst="wedgeRoundRectCallout">
            <a:avLst>
              <a:gd name="adj1" fmla="val -4167"/>
              <a:gd name="adj2" fmla="val -120134"/>
              <a:gd name="adj3" fmla="val 16667"/>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Abraham</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Covenant</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~2000 BC</a:t>
            </a:r>
          </a:p>
        </p:txBody>
      </p:sp>
      <p:sp>
        <p:nvSpPr>
          <p:cNvPr id="9" name="Oval 8">
            <a:extLst>
              <a:ext uri="{FF2B5EF4-FFF2-40B4-BE49-F238E27FC236}">
                <a16:creationId xmlns:a16="http://schemas.microsoft.com/office/drawing/2014/main" xmlns="" id="{3274DA0E-5B02-3F78-ABCA-4CAA5376CA8E}"/>
              </a:ext>
            </a:extLst>
          </p:cNvPr>
          <p:cNvSpPr/>
          <p:nvPr/>
        </p:nvSpPr>
        <p:spPr>
          <a:xfrm>
            <a:off x="1316736"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2" name="Rounded Rectangle 1">
            <a:extLst>
              <a:ext uri="{FF2B5EF4-FFF2-40B4-BE49-F238E27FC236}">
                <a16:creationId xmlns:a16="http://schemas.microsoft.com/office/drawing/2014/main" xmlns="" id="{6DB5ED7F-3713-C687-F4AC-A0D49C6F25E2}"/>
              </a:ext>
            </a:extLst>
          </p:cNvPr>
          <p:cNvSpPr/>
          <p:nvPr/>
        </p:nvSpPr>
        <p:spPr>
          <a:xfrm>
            <a:off x="1816608" y="4240602"/>
            <a:ext cx="7973568" cy="2451699"/>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era, was never revealed throughout the Old Testament</a:t>
            </a:r>
            <a:endPar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3985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grpId="0" nodeType="afterEffect">
                                  <p:stCondLst>
                                    <p:cond delay="0"/>
                                  </p:stCondLst>
                                  <p:childTnLst>
                                    <p:animEffect transition="out" filter="dissolve">
                                      <p:cBhvr>
                                        <p:cTn id="6" dur="1000"/>
                                        <p:tgtEl>
                                          <p:spTgt spid="10"/>
                                        </p:tgtEl>
                                      </p:cBhvr>
                                    </p:animEffect>
                                    <p:set>
                                      <p:cBhvr>
                                        <p:cTn id="7" dur="1" fill="hold">
                                          <p:stCondLst>
                                            <p:cond delay="999"/>
                                          </p:stCondLst>
                                        </p:cTn>
                                        <p:tgtEl>
                                          <p:spTgt spid="10"/>
                                        </p:tgtEl>
                                        <p:attrNameLst>
                                          <p:attrName>style.visibility</p:attrName>
                                        </p:attrNameLst>
                                      </p:cBhvr>
                                      <p:to>
                                        <p:strVal val="hidden"/>
                                      </p:to>
                                    </p:set>
                                  </p:childTnLst>
                                </p:cTn>
                              </p:par>
                            </p:childTnLst>
                          </p:cTn>
                        </p:par>
                        <p:par>
                          <p:cTn id="8" fill="hold">
                            <p:stCondLst>
                              <p:cond delay="1000"/>
                            </p:stCondLst>
                            <p:childTnLst>
                              <p:par>
                                <p:cTn id="9" presetID="9" presetClass="exit" presetSubtype="0" fill="hold" grpId="0" nodeType="afterEffect">
                                  <p:stCondLst>
                                    <p:cond delay="0"/>
                                  </p:stCondLst>
                                  <p:childTnLst>
                                    <p:animEffect transition="out" filter="dissolve">
                                      <p:cBhvr>
                                        <p:cTn id="10" dur="1000"/>
                                        <p:tgtEl>
                                          <p:spTgt spid="14"/>
                                        </p:tgtEl>
                                      </p:cBhvr>
                                    </p:animEffect>
                                    <p:set>
                                      <p:cBhvr>
                                        <p:cTn id="11" dur="1" fill="hold">
                                          <p:stCondLst>
                                            <p:cond delay="999"/>
                                          </p:stCondLst>
                                        </p:cTn>
                                        <p:tgtEl>
                                          <p:spTgt spid="14"/>
                                        </p:tgtEl>
                                        <p:attrNameLst>
                                          <p:attrName>style.visibility</p:attrName>
                                        </p:attrNameLst>
                                      </p:cBhvr>
                                      <p:to>
                                        <p:strVal val="hidden"/>
                                      </p:to>
                                    </p:set>
                                  </p:childTnLst>
                                </p:cTn>
                              </p:par>
                            </p:childTnLst>
                          </p:cTn>
                        </p:par>
                        <p:par>
                          <p:cTn id="12" fill="hold">
                            <p:stCondLst>
                              <p:cond delay="2000"/>
                            </p:stCondLst>
                            <p:childTnLst>
                              <p:par>
                                <p:cTn id="13" presetID="9" presetClass="exit" presetSubtype="0" fill="hold" grpId="0" nodeType="afterEffect">
                                  <p:stCondLst>
                                    <p:cond delay="0"/>
                                  </p:stCondLst>
                                  <p:childTnLst>
                                    <p:animEffect transition="out" filter="dissolve">
                                      <p:cBhvr>
                                        <p:cTn id="14" dur="1000"/>
                                        <p:tgtEl>
                                          <p:spTgt spid="16"/>
                                        </p:tgtEl>
                                      </p:cBhvr>
                                    </p:animEffect>
                                    <p:set>
                                      <p:cBhvr>
                                        <p:cTn id="15" dur="1" fill="hold">
                                          <p:stCondLst>
                                            <p:cond delay="999"/>
                                          </p:stCondLst>
                                        </p:cTn>
                                        <p:tgtEl>
                                          <p:spTgt spid="16"/>
                                        </p:tgtEl>
                                        <p:attrNameLst>
                                          <p:attrName>style.visibility</p:attrName>
                                        </p:attrNameLst>
                                      </p:cBhvr>
                                      <p:to>
                                        <p:strVal val="hidden"/>
                                      </p:to>
                                    </p:set>
                                  </p:childTnLst>
                                </p:cTn>
                              </p:par>
                            </p:childTnLst>
                          </p:cTn>
                        </p:par>
                        <p:par>
                          <p:cTn id="16" fill="hold">
                            <p:stCondLst>
                              <p:cond delay="3000"/>
                            </p:stCondLst>
                            <p:childTnLst>
                              <p:par>
                                <p:cTn id="17" presetID="9" presetClass="exit" presetSubtype="0" fill="hold" grpId="0" nodeType="afterEffect">
                                  <p:stCondLst>
                                    <p:cond delay="0"/>
                                  </p:stCondLst>
                                  <p:childTnLst>
                                    <p:animEffect transition="out" filter="dissolve">
                                      <p:cBhvr>
                                        <p:cTn id="18" dur="1000"/>
                                        <p:tgtEl>
                                          <p:spTgt spid="18"/>
                                        </p:tgtEl>
                                      </p:cBhvr>
                                    </p:animEffect>
                                    <p:set>
                                      <p:cBhvr>
                                        <p:cTn id="19" dur="1" fill="hold">
                                          <p:stCondLst>
                                            <p:cond delay="999"/>
                                          </p:stCondLst>
                                        </p:cTn>
                                        <p:tgtEl>
                                          <p:spTgt spid="18"/>
                                        </p:tgtEl>
                                        <p:attrNameLst>
                                          <p:attrName>style.visibility</p:attrName>
                                        </p:attrNameLst>
                                      </p:cBhvr>
                                      <p:to>
                                        <p:strVal val="hidden"/>
                                      </p:to>
                                    </p:set>
                                  </p:childTnLst>
                                </p:cTn>
                              </p:par>
                            </p:childTnLst>
                          </p:cTn>
                        </p:par>
                        <p:par>
                          <p:cTn id="20" fill="hold">
                            <p:stCondLst>
                              <p:cond delay="4000"/>
                            </p:stCondLst>
                            <p:childTnLst>
                              <p:par>
                                <p:cTn id="21" presetID="6" presetClass="entr" presetSubtype="32"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out)">
                                      <p:cBhvr>
                                        <p:cTn id="23"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P spid="18"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164592"/>
            <a:ext cx="766267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Jewish Perspective</a:t>
            </a:r>
          </a:p>
        </p:txBody>
      </p:sp>
      <p:sp>
        <p:nvSpPr>
          <p:cNvPr id="10" name="Rounded Rectangular Callout 9">
            <a:extLst>
              <a:ext uri="{FF2B5EF4-FFF2-40B4-BE49-F238E27FC236}">
                <a16:creationId xmlns:a16="http://schemas.microsoft.com/office/drawing/2014/main" xmlns="" id="{2B922FDC-9BAE-6A10-CF9D-7A4B6A81919E}"/>
              </a:ext>
            </a:extLst>
          </p:cNvPr>
          <p:cNvSpPr/>
          <p:nvPr/>
        </p:nvSpPr>
        <p:spPr>
          <a:xfrm>
            <a:off x="73152" y="4664546"/>
            <a:ext cx="3328416" cy="1827693"/>
          </a:xfrm>
          <a:prstGeom prst="wedgeRoundRectCallout">
            <a:avLst>
              <a:gd name="adj1" fmla="val -4167"/>
              <a:gd name="adj2" fmla="val -120134"/>
              <a:gd name="adj3" fmla="val 16667"/>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Abraham</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Covenant</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~2000 BC</a:t>
            </a:r>
          </a:p>
        </p:txBody>
      </p:sp>
      <p:sp>
        <p:nvSpPr>
          <p:cNvPr id="9" name="Oval 8">
            <a:extLst>
              <a:ext uri="{FF2B5EF4-FFF2-40B4-BE49-F238E27FC236}">
                <a16:creationId xmlns:a16="http://schemas.microsoft.com/office/drawing/2014/main" xmlns="" id="{3274DA0E-5B02-3F78-ABCA-4CAA5376CA8E}"/>
              </a:ext>
            </a:extLst>
          </p:cNvPr>
          <p:cNvSpPr/>
          <p:nvPr/>
        </p:nvSpPr>
        <p:spPr>
          <a:xfrm>
            <a:off x="1316736"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Coming of King Messiah</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2" name="Rounded Rectangle 1">
            <a:extLst>
              <a:ext uri="{FF2B5EF4-FFF2-40B4-BE49-F238E27FC236}">
                <a16:creationId xmlns:a16="http://schemas.microsoft.com/office/drawing/2014/main" xmlns="" id="{2FAA0B1D-37BF-E0CC-1547-CA488B708171}"/>
              </a:ext>
            </a:extLst>
          </p:cNvPr>
          <p:cNvSpPr/>
          <p:nvPr/>
        </p:nvSpPr>
        <p:spPr>
          <a:xfrm>
            <a:off x="1429512" y="1381850"/>
            <a:ext cx="8951976" cy="1827694"/>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Only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a:t>
            </a:r>
            <a:r>
              <a:rPr kumimoji="0" lang="en-US" sz="54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coming of the Messiah</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was seen!</a:t>
            </a:r>
          </a:p>
        </p:txBody>
      </p:sp>
      <p:sp>
        <p:nvSpPr>
          <p:cNvPr id="3" name="Rectangle 2">
            <a:extLst>
              <a:ext uri="{FF2B5EF4-FFF2-40B4-BE49-F238E27FC236}">
                <a16:creationId xmlns:a16="http://schemas.microsoft.com/office/drawing/2014/main" xmlns="" id="{7C35104C-7940-37B1-A2BF-1CFEB1C7A2D2}"/>
              </a:ext>
            </a:extLst>
          </p:cNvPr>
          <p:cNvSpPr/>
          <p:nvPr/>
        </p:nvSpPr>
        <p:spPr>
          <a:xfrm>
            <a:off x="270588" y="4096512"/>
            <a:ext cx="11650824" cy="2674075"/>
          </a:xfrm>
          <a:prstGeom prst="rect">
            <a:avLst/>
          </a:prstGeom>
          <a:solidFill>
            <a:schemeClr val="accent1">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200" spc="-150" dirty="0">
                <a:solidFill>
                  <a:srgbClr val="FFFFFF"/>
                </a:solidFill>
                <a:effectLst>
                  <a:outerShdw blurRad="38100" dist="38100" dir="2700000" algn="tl">
                    <a:srgbClr val="000000">
                      <a:alpha val="43137"/>
                    </a:srgbClr>
                  </a:outerShdw>
                </a:effectLst>
                <a:latin typeface="Century Gothic" panose="020B0502020202020204" pitchFamily="34" charset="0"/>
              </a:rPr>
              <a:t>(Lk. 18:34) But they didn’t understand any of this. The significance of Jesus’ words was </a:t>
            </a:r>
            <a:r>
              <a:rPr lang="en-US" sz="42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hidden from them</a:t>
            </a:r>
            <a:r>
              <a:rPr lang="en-US" sz="4200" spc="-150" dirty="0">
                <a:solidFill>
                  <a:srgbClr val="FFFFFF"/>
                </a:solidFill>
                <a:effectLst>
                  <a:outerShdw blurRad="38100" dist="38100" dir="2700000" algn="tl">
                    <a:srgbClr val="000000">
                      <a:alpha val="43137"/>
                    </a:srgbClr>
                  </a:outerShdw>
                </a:effectLst>
                <a:latin typeface="Century Gothic" panose="020B0502020202020204" pitchFamily="34" charset="0"/>
              </a:rPr>
              <a:t>, and they failed to grasp what he was talking about.</a:t>
            </a:r>
          </a:p>
        </p:txBody>
      </p:sp>
    </p:spTree>
    <p:extLst>
      <p:ext uri="{BB962C8B-B14F-4D97-AF65-F5344CB8AC3E}">
        <p14:creationId xmlns:p14="http://schemas.microsoft.com/office/powerpoint/2010/main" val="3989181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500"/>
                                </p:stCondLst>
                                <p:childTnLst>
                                  <p:par>
                                    <p:cTn id="15" presetID="3" presetClass="entr" presetSubtype="10" fill="hold" grpId="0" nodeType="after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par>
                              <p:cTn id="18" fill="hold">
                                <p:stCondLst>
                                  <p:cond delay="2500"/>
                                </p:stCondLst>
                                <p:childTnLst>
                                  <p:par>
                                    <p:cTn id="19" presetID="2" presetClass="entr" presetSubtype="1" accel="50000" fill="hold" grpId="0" nodeType="afterEffect" p14:presetBounceEnd="50000">
                                      <p:stCondLst>
                                        <p:cond delay="500"/>
                                      </p:stCondLst>
                                      <p:childTnLst>
                                        <p:set>
                                          <p:cBhvr>
                                            <p:cTn id="20" dur="1" fill="hold">
                                              <p:stCondLst>
                                                <p:cond delay="0"/>
                                              </p:stCondLst>
                                            </p:cTn>
                                            <p:tgtEl>
                                              <p:spTgt spid="18"/>
                                            </p:tgtEl>
                                            <p:attrNameLst>
                                              <p:attrName>style.visibility</p:attrName>
                                            </p:attrNameLst>
                                          </p:cBhvr>
                                          <p:to>
                                            <p:strVal val="visible"/>
                                          </p:to>
                                        </p:set>
                                        <p:anim calcmode="lin" valueType="num" p14:bounceEnd="50000">
                                          <p:cBhvr additive="base">
                                            <p:cTn id="21" dur="1000" fill="hold"/>
                                            <p:tgtEl>
                                              <p:spTgt spid="18"/>
                                            </p:tgtEl>
                                            <p:attrNameLst>
                                              <p:attrName>ppt_x</p:attrName>
                                            </p:attrNameLst>
                                          </p:cBhvr>
                                          <p:tavLst>
                                            <p:tav tm="0">
                                              <p:val>
                                                <p:strVal val="#ppt_x"/>
                                              </p:val>
                                            </p:tav>
                                            <p:tav tm="100000">
                                              <p:val>
                                                <p:strVal val="#ppt_x"/>
                                              </p:val>
                                            </p:tav>
                                          </p:tavLst>
                                        </p:anim>
                                        <p:anim calcmode="lin" valueType="num" p14:bounceEnd="50000">
                                          <p:cBhvr additive="base">
                                            <p:cTn id="22" dur="1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ou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1"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6" grpId="0" animBg="1"/>
          <p:bldP spid="15" grpId="0" animBg="1"/>
          <p:bldP spid="18" grpId="0" animBg="1"/>
          <p:bldP spid="2" grpId="0" animBg="1"/>
          <p:bldP spid="3" grpId="1"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50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childTnLst>
                              </p:cTn>
                            </p:par>
                            <p:par>
                              <p:cTn id="11" fill="hold">
                                <p:stCondLst>
                                  <p:cond delay="1000"/>
                                </p:stCondLst>
                                <p:childTnLst>
                                  <p:par>
                                    <p:cTn id="12" presetID="1" presetClass="entr" presetSubtype="0" fill="hold" grpId="0" nodeType="afterEffect">
                                      <p:stCondLst>
                                        <p:cond delay="500"/>
                                      </p:stCondLst>
                                      <p:childTnLst>
                                        <p:set>
                                          <p:cBhvr>
                                            <p:cTn id="13" dur="1" fill="hold">
                                              <p:stCondLst>
                                                <p:cond delay="0"/>
                                              </p:stCondLst>
                                            </p:cTn>
                                            <p:tgtEl>
                                              <p:spTgt spid="15"/>
                                            </p:tgtEl>
                                            <p:attrNameLst>
                                              <p:attrName>style.visibility</p:attrName>
                                            </p:attrNameLst>
                                          </p:cBhvr>
                                          <p:to>
                                            <p:strVal val="visible"/>
                                          </p:to>
                                        </p:set>
                                      </p:childTnLst>
                                    </p:cTn>
                                  </p:par>
                                </p:childTnLst>
                              </p:cTn>
                            </p:par>
                            <p:par>
                              <p:cTn id="14" fill="hold">
                                <p:stCondLst>
                                  <p:cond delay="1500"/>
                                </p:stCondLst>
                                <p:childTnLst>
                                  <p:par>
                                    <p:cTn id="15" presetID="3" presetClass="entr" presetSubtype="10" fill="hold" grpId="0" nodeType="after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par>
                              <p:cTn id="18" fill="hold">
                                <p:stCondLst>
                                  <p:cond delay="2500"/>
                                </p:stCondLst>
                                <p:childTnLst>
                                  <p:par>
                                    <p:cTn id="19" presetID="2" presetClass="entr" presetSubtype="1" accel="50000" fill="hold" grpId="0" nodeType="afterEffect">
                                      <p:stCondLst>
                                        <p:cond delay="50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1000" fill="hold"/>
                                            <p:tgtEl>
                                              <p:spTgt spid="18"/>
                                            </p:tgtEl>
                                            <p:attrNameLst>
                                              <p:attrName>ppt_x</p:attrName>
                                            </p:attrNameLst>
                                          </p:cBhvr>
                                          <p:tavLst>
                                            <p:tav tm="0">
                                              <p:val>
                                                <p:strVal val="#ppt_x"/>
                                              </p:val>
                                            </p:tav>
                                            <p:tav tm="100000">
                                              <p:val>
                                                <p:strVal val="#ppt_x"/>
                                              </p:val>
                                            </p:tav>
                                          </p:tavLst>
                                        </p:anim>
                                        <p:anim calcmode="lin" valueType="num">
                                          <p:cBhvr additive="base">
                                            <p:cTn id="22" dur="1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out)">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1"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6" grpId="0" animBg="1"/>
          <p:bldP spid="15" grpId="0" animBg="1"/>
          <p:bldP spid="18" grpId="0" animBg="1"/>
          <p:bldP spid="2" grpId="0" animBg="1"/>
          <p:bldP spid="3" grpId="1"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b="1" u="sng" dirty="0">
                <a:solidFill>
                  <a:srgbClr val="FFFFFF"/>
                </a:solidFill>
                <a:effectLst>
                  <a:outerShdw blurRad="38100" dist="38100" dir="2700000" algn="tl">
                    <a:srgbClr val="000000">
                      <a:alpha val="43137"/>
                    </a:srgbClr>
                  </a:outerShdw>
                </a:effectLst>
                <a:latin typeface="Century Gothic" panose="020B0502020202020204" pitchFamily="34" charset="0"/>
              </a:rPr>
              <a:t>The </a:t>
            </a:r>
            <a:r>
              <a:rPr lang="en-US" sz="4800" b="1" i="1" u="sng" dirty="0">
                <a:solidFill>
                  <a:srgbClr val="FFFFFF"/>
                </a:solidFill>
                <a:effectLst>
                  <a:outerShdw blurRad="38100" dist="38100" dir="2700000" algn="tl">
                    <a:srgbClr val="000000">
                      <a:alpha val="43137"/>
                    </a:srgbClr>
                  </a:outerShdw>
                </a:effectLst>
                <a:latin typeface="Century Gothic" panose="020B0502020202020204" pitchFamily="34" charset="0"/>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ounded Rectangle 3">
            <a:extLst>
              <a:ext uri="{FF2B5EF4-FFF2-40B4-BE49-F238E27FC236}">
                <a16:creationId xmlns:a16="http://schemas.microsoft.com/office/drawing/2014/main" xmlns="" id="{15328A54-3CFC-558A-87F5-446CDF9F6237}"/>
              </a:ext>
            </a:extLst>
          </p:cNvPr>
          <p:cNvSpPr/>
          <p:nvPr/>
        </p:nvSpPr>
        <p:spPr>
          <a:xfrm>
            <a:off x="239432" y="2245960"/>
            <a:ext cx="5812796" cy="436224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Two,</a:t>
            </a:r>
            <a:r>
              <a:rPr kumimoji="0" lang="en-US" sz="54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5400" b="1" i="1" u="sng"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separate</a:t>
            </a:r>
            <a:r>
              <a:rPr kumimoji="0" lang="en-US" sz="5400" b="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comings of the Messiah, and everything in between was </a:t>
            </a:r>
            <a:r>
              <a:rPr kumimoji="0" lang="en-US" sz="54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hidden!</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ectangle 2">
            <a:extLst>
              <a:ext uri="{FF2B5EF4-FFF2-40B4-BE49-F238E27FC236}">
                <a16:creationId xmlns:a16="http://schemas.microsoft.com/office/drawing/2014/main" xmlns="" id="{A3418135-ADB1-D00D-7DA2-675699FEEB9D}"/>
              </a:ext>
            </a:extLst>
          </p:cNvPr>
          <p:cNvSpPr/>
          <p:nvPr/>
        </p:nvSpPr>
        <p:spPr>
          <a:xfrm>
            <a:off x="259072" y="1402152"/>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200" dirty="0">
                <a:effectLst>
                  <a:outerShdw blurRad="38100" dist="38100" dir="2700000" algn="tl">
                    <a:srgbClr val="000000">
                      <a:alpha val="43137"/>
                    </a:srgbClr>
                  </a:outerShdw>
                </a:effectLst>
                <a:latin typeface="Century Gothic" panose="020B0502020202020204" pitchFamily="34" charset="0"/>
              </a:rPr>
              <a:t>(Rom. 16:25-26) Now to him who is able to strengthen you according to my gospel and the proclamation of Jesus Christ, according to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the revelation of the mystery that had been kept secret for long ages</a:t>
            </a:r>
            <a:r>
              <a:rPr lang="en-US" sz="4200" dirty="0">
                <a:effectLst>
                  <a:outerShdw blurRad="38100" dist="38100" dir="2700000" algn="tl">
                    <a:srgbClr val="000000">
                      <a:alpha val="43137"/>
                    </a:srgbClr>
                  </a:outerShdw>
                </a:effectLst>
                <a:latin typeface="Century Gothic" panose="020B0502020202020204" pitchFamily="34" charset="0"/>
              </a:rPr>
              <a:t>, but now is disclosed, and through the prophetic scriptures has been made known to all the nations, according to the command of the eternal God</a:t>
            </a:r>
          </a:p>
        </p:txBody>
      </p:sp>
    </p:spTree>
    <p:extLst>
      <p:ext uri="{BB962C8B-B14F-4D97-AF65-F5344CB8AC3E}">
        <p14:creationId xmlns:p14="http://schemas.microsoft.com/office/powerpoint/2010/main" val="143675569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200" dirty="0">
                <a:effectLst>
                  <a:outerShdw blurRad="38100" dist="38100" dir="2700000" algn="tl">
                    <a:srgbClr val="000000">
                      <a:alpha val="43137"/>
                    </a:srgbClr>
                  </a:outerShdw>
                </a:effectLst>
                <a:latin typeface="Century Gothic" panose="020B0502020202020204" pitchFamily="34" charset="0"/>
              </a:rPr>
              <a:t>(Rom. 16:25-26) Now to him who is able to strengthen you according to my gospel and the proclamation of Jesus Christ, according to </a:t>
            </a:r>
            <a:r>
              <a:rPr lang="en-US" sz="4200" dirty="0">
                <a:solidFill>
                  <a:schemeClr val="bg1"/>
                </a:solidFill>
                <a:effectLst>
                  <a:outerShdw blurRad="38100" dist="38100" dir="2700000" algn="tl">
                    <a:srgbClr val="000000">
                      <a:alpha val="43137"/>
                    </a:srgbClr>
                  </a:outerShdw>
                </a:effectLst>
                <a:latin typeface="Century Gothic" panose="020B0502020202020204" pitchFamily="34" charset="0"/>
              </a:rPr>
              <a:t>the revelation of the mystery that had been kept secret for long ages</a:t>
            </a:r>
            <a:r>
              <a:rPr lang="en-US" sz="4200" dirty="0">
                <a:effectLst>
                  <a:outerShdw blurRad="38100" dist="38100" dir="2700000" algn="tl">
                    <a:srgbClr val="000000">
                      <a:alpha val="43137"/>
                    </a:srgbClr>
                  </a:outerShdw>
                </a:effectLst>
                <a:latin typeface="Century Gothic" panose="020B0502020202020204" pitchFamily="34" charset="0"/>
              </a:rPr>
              <a:t>, but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now is disclosed</a:t>
            </a:r>
            <a:r>
              <a:rPr lang="en-US" sz="4200" dirty="0">
                <a:effectLst>
                  <a:outerShdw blurRad="38100" dist="38100" dir="2700000" algn="tl">
                    <a:srgbClr val="000000">
                      <a:alpha val="43137"/>
                    </a:srgbClr>
                  </a:outerShdw>
                </a:effectLst>
                <a:latin typeface="Century Gothic" panose="020B0502020202020204" pitchFamily="34" charset="0"/>
              </a:rPr>
              <a:t>, and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through the prophetic scriptures has been made known</a:t>
            </a:r>
            <a:r>
              <a:rPr lang="en-US" sz="4200" dirty="0">
                <a:effectLst>
                  <a:outerShdw blurRad="38100" dist="38100" dir="2700000" algn="tl">
                    <a:srgbClr val="000000">
                      <a:alpha val="43137"/>
                    </a:srgbClr>
                  </a:outerShdw>
                </a:effectLst>
                <a:latin typeface="Century Gothic" panose="020B0502020202020204" pitchFamily="34" charset="0"/>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7845552" cy="6378357"/>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The Dilemma</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God created </a:t>
            </a:r>
            <a:r>
              <a:rPr lang="en-US" sz="4000" i="1" dirty="0">
                <a:effectLst>
                  <a:outerShdw blurRad="38100" dist="38100" dir="2700000" algn="tl">
                    <a:srgbClr val="000000">
                      <a:alpha val="43137"/>
                    </a:srgbClr>
                  </a:outerShdw>
                </a:effectLst>
                <a:latin typeface="Century Gothic" panose="020B0502020202020204" pitchFamily="34" charset="0"/>
              </a:rPr>
              <a:t>free-willed</a:t>
            </a:r>
            <a:r>
              <a:rPr lang="en-US" sz="4000" dirty="0">
                <a:effectLst>
                  <a:outerShdw blurRad="38100" dist="38100" dir="2700000" algn="tl">
                    <a:srgbClr val="000000">
                      <a:alpha val="43137"/>
                    </a:srgbClr>
                  </a:outerShdw>
                </a:effectLst>
                <a:latin typeface="Century Gothic" panose="020B0502020202020204" pitchFamily="34" charset="0"/>
              </a:rPr>
              <a:t> humans.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Humans </a:t>
            </a:r>
            <a:r>
              <a:rPr lang="en-US" sz="4000" i="1" dirty="0">
                <a:effectLst>
                  <a:outerShdw blurRad="38100" dist="38100" dir="2700000" algn="tl">
                    <a:srgbClr val="000000">
                      <a:alpha val="43137"/>
                    </a:srgbClr>
                  </a:outerShdw>
                </a:effectLst>
                <a:latin typeface="Century Gothic" panose="020B0502020202020204" pitchFamily="34" charset="0"/>
              </a:rPr>
              <a:t>chose</a:t>
            </a:r>
            <a:r>
              <a:rPr lang="en-US" sz="4000" dirty="0">
                <a:effectLst>
                  <a:outerShdw blurRad="38100" dist="38100" dir="2700000" algn="tl">
                    <a:srgbClr val="000000">
                      <a:alpha val="43137"/>
                    </a:srgbClr>
                  </a:outerShdw>
                </a:effectLst>
                <a:latin typeface="Century Gothic" panose="020B0502020202020204" pitchFamily="34" charset="0"/>
              </a:rPr>
              <a:t> to disobey God.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Resulted in “The Fall”.</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Already fallen Enemy, </a:t>
            </a:r>
            <a:r>
              <a:rPr lang="en-US" sz="4000" i="1" dirty="0">
                <a:effectLst>
                  <a:outerShdw blurRad="38100" dist="38100" dir="2700000" algn="tl">
                    <a:srgbClr val="000000">
                      <a:alpha val="43137"/>
                    </a:srgbClr>
                  </a:outerShdw>
                </a:effectLst>
                <a:latin typeface="Century Gothic" panose="020B0502020202020204" pitchFamily="34" charset="0"/>
              </a:rPr>
              <a:t>Satan</a:t>
            </a:r>
            <a:r>
              <a:rPr lang="en-US" sz="4000" dirty="0">
                <a:effectLst>
                  <a:outerShdw blurRad="38100" dist="38100" dir="2700000" algn="tl">
                    <a:srgbClr val="000000">
                      <a:alpha val="43137"/>
                    </a:srgbClr>
                  </a:outerShdw>
                </a:effectLst>
                <a:latin typeface="Century Gothic" panose="020B0502020202020204" pitchFamily="34" charset="0"/>
              </a:rPr>
              <a: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Assisted in </a:t>
            </a:r>
            <a:r>
              <a:rPr lang="en-US" sz="4000" i="1" dirty="0">
                <a:effectLst>
                  <a:outerShdw blurRad="38100" dist="38100" dir="2700000" algn="tl">
                    <a:srgbClr val="000000">
                      <a:alpha val="43137"/>
                    </a:srgbClr>
                  </a:outerShdw>
                </a:effectLst>
                <a:latin typeface="Century Gothic" panose="020B0502020202020204" pitchFamily="34" charset="0"/>
              </a:rPr>
              <a:t>accusing</a:t>
            </a:r>
            <a:r>
              <a:rPr lang="en-US" sz="4000" dirty="0">
                <a:effectLst>
                  <a:outerShdw blurRad="38100" dist="38100" dir="2700000" algn="tl">
                    <a:srgbClr val="000000">
                      <a:alpha val="43137"/>
                    </a:srgbClr>
                  </a:outerShdw>
                </a:effectLst>
                <a:latin typeface="Century Gothic" panose="020B0502020202020204" pitchFamily="34" charset="0"/>
              </a:rPr>
              <a:t> God.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How could God fix this problem without </a:t>
            </a:r>
            <a:r>
              <a:rPr lang="en-US" sz="4000" i="1" dirty="0">
                <a:effectLst>
                  <a:outerShdw blurRad="38100" dist="38100" dir="2700000" algn="tl">
                    <a:srgbClr val="000000">
                      <a:alpha val="43137"/>
                    </a:srgbClr>
                  </a:outerShdw>
                </a:effectLst>
                <a:latin typeface="Century Gothic" panose="020B0502020202020204" pitchFamily="34" charset="0"/>
              </a:rPr>
              <a:t>alerting the Enemy!?</a:t>
            </a:r>
          </a:p>
        </p:txBody>
      </p:sp>
      <p:sp>
        <p:nvSpPr>
          <p:cNvPr id="6" name="Oval 5">
            <a:extLst>
              <a:ext uri="{FF2B5EF4-FFF2-40B4-BE49-F238E27FC236}">
                <a16:creationId xmlns:a16="http://schemas.microsoft.com/office/drawing/2014/main" xmlns="" id="{896EE429-C4A7-27CB-6C7E-1AA5D6816009}"/>
              </a:ext>
            </a:extLst>
          </p:cNvPr>
          <p:cNvSpPr/>
          <p:nvPr/>
        </p:nvSpPr>
        <p:spPr>
          <a:xfrm>
            <a:off x="5724144" y="2377441"/>
            <a:ext cx="3406140" cy="1702960"/>
          </a:xfrm>
          <a:prstGeom prst="ellipse">
            <a:avLst/>
          </a:prstGeom>
          <a:solidFill>
            <a:srgbClr val="26B44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4000" dirty="0">
                <a:effectLst>
                  <a:outerShdw blurRad="38100" dist="38100" dir="2700000" algn="tl">
                    <a:srgbClr val="000000">
                      <a:alpha val="43137"/>
                    </a:srgbClr>
                  </a:outerShdw>
                </a:effectLst>
                <a:latin typeface="Century Gothic" panose="020B0502020202020204" pitchFamily="34" charset="0"/>
              </a:rPr>
              <a:t>A Birthday Party</a:t>
            </a:r>
          </a:p>
        </p:txBody>
      </p:sp>
    </p:spTree>
    <p:extLst>
      <p:ext uri="{BB962C8B-B14F-4D97-AF65-F5344CB8AC3E}">
        <p14:creationId xmlns:p14="http://schemas.microsoft.com/office/powerpoint/2010/main" val="260842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ssolv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dissolve">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dissolve">
                                      <p:cBhvr>
                                        <p:cTn id="41" dur="500"/>
                                        <p:tgtEl>
                                          <p:spTgt spid="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heel(1)">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Started by choosing a certain group of people.</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32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pass-around God’s message to the world: </a:t>
            </a:r>
          </a:p>
          <a:p>
            <a:pPr marL="1600200" lvl="2" indent="-685800">
              <a:lnSpc>
                <a:spcPct val="80000"/>
              </a:lnSpc>
              <a:buFont typeface="Courier New" panose="02070309020205020404" pitchFamily="49" charset="0"/>
              <a:buChar char="o"/>
            </a:pP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A moral standard and record</a:t>
            </a:r>
          </a:p>
          <a:p>
            <a:pPr marL="1600200" lvl="2" indent="-685800">
              <a:lnSpc>
                <a:spcPct val="80000"/>
              </a:lnSpc>
              <a:buFont typeface="Courier New" panose="02070309020205020404" pitchFamily="49" charset="0"/>
              <a:buChar char="o"/>
            </a:pPr>
            <a:r>
              <a:rPr kumimoji="0" lang="en-US" sz="4000" b="0" i="0" u="none" strike="noStrike" kern="1200" cap="none" spc="0" normalizeH="0" baseline="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Theological</a:t>
            </a:r>
            <a:r>
              <a:rPr kumimoji="0" lang="en-US" sz="4000" b="0" i="0" u="none" strike="noStrike" kern="1200" cap="none" spc="0" normalizeH="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truth</a:t>
            </a:r>
          </a:p>
          <a:p>
            <a:pPr marL="1600200" lvl="2" indent="-685800">
              <a:lnSpc>
                <a:spcPct val="80000"/>
              </a:lnSpc>
              <a:buFont typeface="Courier New" panose="02070309020205020404" pitchFamily="49" charset="0"/>
              <a:buChar char="o"/>
            </a:pPr>
            <a:r>
              <a:rPr lang="en-US" sz="4000" baseline="0" noProof="0" dirty="0">
                <a:solidFill>
                  <a:srgbClr val="FFFFFF"/>
                </a:solidFill>
                <a:effectLst>
                  <a:outerShdw blurRad="38100" dist="38100" dir="2700000" algn="tl">
                    <a:srgbClr val="000000">
                      <a:alpha val="43137"/>
                    </a:srgbClr>
                  </a:outerShdw>
                </a:effectLst>
                <a:latin typeface="Century Gothic" panose="020B0502020202020204" pitchFamily="34" charset="0"/>
              </a:rPr>
              <a:t>Spiritual insight and wisdom</a:t>
            </a:r>
          </a:p>
          <a:p>
            <a:pPr marL="1600200" lvl="2" indent="-685800">
              <a:lnSpc>
                <a:spcPct val="80000"/>
              </a:lnSpc>
              <a:buFont typeface="Courier New" panose="02070309020205020404" pitchFamily="49" charset="0"/>
              <a:buChar char="o"/>
            </a:pPr>
            <a:r>
              <a:rPr kumimoji="0" lang="en-US" sz="4000" b="0" i="0" u="none" strike="noStrike" kern="1200" cap="none" spc="0" normalizeH="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An explanation of the human predicament</a:t>
            </a:r>
          </a:p>
          <a:p>
            <a:pPr marL="1600200" lvl="2" indent="-685800">
              <a:lnSpc>
                <a:spcPct val="80000"/>
              </a:lnSpc>
              <a:buFont typeface="Courier New" panose="02070309020205020404" pitchFamily="49" charset="0"/>
              <a:buChar char="o"/>
            </a:pPr>
            <a:r>
              <a:rPr lang="en-US" sz="4000" baseline="0" noProof="0" dirty="0">
                <a:solidFill>
                  <a:srgbClr val="FFFFFF"/>
                </a:solidFill>
                <a:effectLst>
                  <a:outerShdw blurRad="38100" dist="38100" dir="2700000" algn="tl">
                    <a:srgbClr val="000000">
                      <a:alpha val="43137"/>
                    </a:srgbClr>
                  </a:outerShdw>
                </a:effectLst>
                <a:latin typeface="Century Gothic" panose="020B0502020202020204" pitchFamily="34" charset="0"/>
              </a:rPr>
              <a:t>Specific </a:t>
            </a:r>
            <a:r>
              <a:rPr lang="en-US" sz="4000" b="1" i="1" baseline="0" noProof="0" dirty="0">
                <a:solidFill>
                  <a:srgbClr val="FFFFFF"/>
                </a:solidFill>
                <a:effectLst>
                  <a:outerShdw blurRad="38100" dist="38100" dir="2700000" algn="tl">
                    <a:srgbClr val="000000">
                      <a:alpha val="43137"/>
                    </a:srgbClr>
                  </a:outerShdw>
                </a:effectLst>
                <a:latin typeface="Century Gothic" panose="020B0502020202020204" pitchFamily="34" charset="0"/>
              </a:rPr>
              <a:t>prophetic predictions </a:t>
            </a:r>
            <a:r>
              <a:rPr lang="en-US" sz="4000" baseline="0" noProof="0" dirty="0">
                <a:solidFill>
                  <a:srgbClr val="FFFFFF"/>
                </a:solidFill>
                <a:effectLst>
                  <a:outerShdw blurRad="38100" dist="38100" dir="2700000" algn="tl">
                    <a:srgbClr val="000000">
                      <a:alpha val="43137"/>
                    </a:srgbClr>
                  </a:outerShdw>
                </a:effectLst>
                <a:latin typeface="Century Gothic" panose="020B0502020202020204" pitchFamily="34" charset="0"/>
              </a:rPr>
              <a:t>that verify God’s abilities</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648226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dissolv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dissolve">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Started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330291"/>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6" name="Rectangle 5">
            <a:extLst>
              <a:ext uri="{FF2B5EF4-FFF2-40B4-BE49-F238E27FC236}">
                <a16:creationId xmlns:a16="http://schemas.microsoft.com/office/drawing/2014/main" xmlns="" id="{4B33B3DB-3DD5-B82C-8285-1CC6CC4DBD72}"/>
              </a:ext>
            </a:extLst>
          </p:cNvPr>
          <p:cNvSpPr/>
          <p:nvPr/>
        </p:nvSpPr>
        <p:spPr>
          <a:xfrm>
            <a:off x="259072" y="2231136"/>
            <a:ext cx="11650824" cy="439535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200" dirty="0">
                <a:effectLst>
                  <a:outerShdw blurRad="38100" dist="38100" dir="2700000" algn="tl">
                    <a:srgbClr val="000000">
                      <a:alpha val="43137"/>
                    </a:srgbClr>
                  </a:outerShdw>
                </a:effectLst>
                <a:latin typeface="Century Gothic" panose="020B0502020202020204" pitchFamily="34" charset="0"/>
              </a:rPr>
              <a:t>(Isaiah 9:6-7) For a child is born to us, a son is given to us. The government will rest on his shoulders. And he will be called: Wonderful Counselor, Mighty God, Everlasting Father, Prince of Peace. His government and its peace will never end. He will rule with fairness and justice from the throne of his ancestor David for all eternity.</a:t>
            </a:r>
          </a:p>
        </p:txBody>
      </p:sp>
    </p:spTree>
    <p:extLst>
      <p:ext uri="{BB962C8B-B14F-4D97-AF65-F5344CB8AC3E}">
        <p14:creationId xmlns:p14="http://schemas.microsoft.com/office/powerpoint/2010/main" val="621572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Started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341760"/>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6" name="Rectangle 5">
            <a:extLst>
              <a:ext uri="{FF2B5EF4-FFF2-40B4-BE49-F238E27FC236}">
                <a16:creationId xmlns:a16="http://schemas.microsoft.com/office/drawing/2014/main" xmlns="" id="{4B33B3DB-3DD5-B82C-8285-1CC6CC4DBD72}"/>
              </a:ext>
            </a:extLst>
          </p:cNvPr>
          <p:cNvSpPr/>
          <p:nvPr/>
        </p:nvSpPr>
        <p:spPr>
          <a:xfrm>
            <a:off x="259072" y="4183380"/>
            <a:ext cx="11650824" cy="2443109"/>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(Daniel 2:44</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the God of heaven will set up a kingdom that will never be destroyed or conquered. It will crush all these kingdoms into nothingness, and it will stand forever.</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05322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Started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47690"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However this will not be his end.</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14853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9" presetClass="entr" presetSubtype="0"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dissolv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dissolv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dissolve">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dissolve">
                                      <p:cBhvr>
                                        <p:cTn id="26" dur="50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dissolve">
                                      <p:cBhvr>
                                        <p:cTn id="31" dur="500"/>
                                        <p:tgtEl>
                                          <p:spTgt spid="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dissolve">
                                      <p:cBhvr>
                                        <p:cTn id="3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3:1-2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For this reason I, Paul, the prisoner of Christ Jesus for the sake of you Gentiles if indeed you have heard of the stewardship of God’s grace that was given to me for you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931902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2231136"/>
            <a:ext cx="11650824" cy="439535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300" dirty="0">
                <a:effectLst>
                  <a:outerShdw blurRad="38100" dist="38100" dir="2700000" algn="tl">
                    <a:srgbClr val="000000">
                      <a:alpha val="43137"/>
                    </a:srgbClr>
                  </a:outerShdw>
                </a:effectLst>
                <a:latin typeface="Century Gothic" panose="020B0502020202020204" pitchFamily="34" charset="0"/>
              </a:rPr>
              <a:t>(Isaiah 53:2-3) There was nothing beautiful or majestic about his appearance, nothing to attract us to him. He was despised and rejected—a man of sorrows, acquainted with deepest grief. We turned our backs on him and looked the other way. He was despised, and we did not care…</a:t>
            </a:r>
          </a:p>
        </p:txBody>
      </p:sp>
    </p:spTree>
    <p:extLst>
      <p:ext uri="{BB962C8B-B14F-4D97-AF65-F5344CB8AC3E}">
        <p14:creationId xmlns:p14="http://schemas.microsoft.com/office/powerpoint/2010/main" val="424569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2231136"/>
            <a:ext cx="11650824" cy="439535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(Isaiah 53:4-5)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Yet it was our weaknesses he carried; it was our sorrows that weighed him down...But he was pierced for our rebellion, crushed for our sins. He was beaten so we could be whole. He was whipped so we could be healed…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63741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2231136"/>
            <a:ext cx="11650824" cy="439535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(Isaiah 53:6-7</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Lord laid on him the sins of us all. He was oppressed and treated harshly, yet he never said a word. He was led like a lamb to the slaughter. And as a sheep is silent before the shearers, he did not open his mouth…</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30474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2231136"/>
            <a:ext cx="11650824" cy="439535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(Isaiah 53:8-9</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Unjustly condemned…No one cared that he died without descendants, that his life was cut short in midstream. But he was struck down for the rebellion of my people. He had done no wrong and had never deceived anyone. But he was buried like a criminal; he was put in a rich man’s grave…</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47569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918282"/>
            <a:ext cx="11650824" cy="5708208"/>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(Isaiah 53:10-11</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But it was the Lord’s good plan to crush him and cause him grief. Yet when his life is made an offering for sin, he will have many descendants. He will enjoy a long life, and the Lord’s good plan will prosper in his hands. When he sees all that is accomplished by his anguish, he will be satisfied. And because of his experience, my righteous servant will </a:t>
            </a:r>
            <a:r>
              <a:rPr lang="en-US" sz="4000" dirty="0">
                <a:solidFill>
                  <a:schemeClr val="bg1"/>
                </a:solidFill>
                <a:effectLst>
                  <a:outerShdw blurRad="38100" dist="38100" dir="2700000" algn="tl">
                    <a:srgbClr val="000000">
                      <a:alpha val="43137"/>
                    </a:srgbClr>
                  </a:outerShdw>
                </a:effectLst>
                <a:latin typeface="Century Gothic" panose="020B0502020202020204" pitchFamily="34" charset="0"/>
              </a:rPr>
              <a:t>make it </a:t>
            </a:r>
            <a:r>
              <a:rPr lang="en-US" sz="4000" b="1" u="sng" dirty="0">
                <a:solidFill>
                  <a:srgbClr val="FFC000"/>
                </a:solidFill>
                <a:effectLst>
                  <a:outerShdw blurRad="38100" dist="38100" dir="2700000" algn="tl">
                    <a:srgbClr val="000000">
                      <a:alpha val="43137"/>
                    </a:srgbClr>
                  </a:outerShdw>
                </a:effectLst>
                <a:latin typeface="Century Gothic" panose="020B0502020202020204" pitchFamily="34" charset="0"/>
              </a:rPr>
              <a:t>possible for many to be counted righteous, for he will bear all their sins</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9" name="Rounded Rectangle 8">
            <a:extLst>
              <a:ext uri="{FF2B5EF4-FFF2-40B4-BE49-F238E27FC236}">
                <a16:creationId xmlns:a16="http://schemas.microsoft.com/office/drawing/2014/main" xmlns="" id="{C0B7C879-3604-CB97-8CEC-60020222A9D5}"/>
              </a:ext>
            </a:extLst>
          </p:cNvPr>
          <p:cNvSpPr/>
          <p:nvPr/>
        </p:nvSpPr>
        <p:spPr>
          <a:xfrm>
            <a:off x="128016" y="59019"/>
            <a:ext cx="11956828" cy="4770120"/>
          </a:xfrm>
          <a:prstGeom prst="roundRect">
            <a:avLst/>
          </a:prstGeom>
          <a:solidFill>
            <a:srgbClr val="26B44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4800" spc="-150" dirty="0">
                <a:effectLst>
                  <a:outerShdw blurRad="38100" dist="38100" dir="2700000" algn="tl">
                    <a:srgbClr val="000000">
                      <a:alpha val="43137"/>
                    </a:srgbClr>
                  </a:outerShdw>
                </a:effectLst>
                <a:latin typeface="Century Gothic" panose="020B0502020202020204" pitchFamily="34" charset="0"/>
              </a:rPr>
              <a:t>Even the most theologically liberal scholars, can say with 100% accuracy that this was written hundreds of years before Jesus’ birth. </a:t>
            </a:r>
          </a:p>
          <a:p>
            <a:pPr algn="ctr">
              <a:lnSpc>
                <a:spcPct val="70000"/>
              </a:lnSpc>
            </a:pPr>
            <a:r>
              <a:rPr lang="en-US" sz="5400" spc="-150" dirty="0">
                <a:effectLst>
                  <a:outerShdw blurRad="38100" dist="38100" dir="2700000" algn="tl">
                    <a:srgbClr val="000000">
                      <a:alpha val="43137"/>
                    </a:srgbClr>
                  </a:outerShdw>
                </a:effectLst>
                <a:latin typeface="Century Gothic" panose="020B0502020202020204" pitchFamily="34" charset="0"/>
              </a:rPr>
              <a:t>Better scholars can verify the dating to the reign of King Uzziah of Judah in the 790’s BC…Nearly </a:t>
            </a:r>
            <a:r>
              <a:rPr lang="en-US" sz="5400" b="1" u="sng" spc="-150" dirty="0">
                <a:effectLst>
                  <a:outerShdw blurRad="38100" dist="38100" dir="2700000" algn="tl">
                    <a:srgbClr val="000000">
                      <a:alpha val="43137"/>
                    </a:srgbClr>
                  </a:outerShdw>
                </a:effectLst>
                <a:latin typeface="Century Gothic" panose="020B0502020202020204" pitchFamily="34" charset="0"/>
              </a:rPr>
              <a:t>800 years </a:t>
            </a:r>
            <a:r>
              <a:rPr lang="en-US" sz="5400" spc="-150" dirty="0">
                <a:effectLst>
                  <a:outerShdw blurRad="38100" dist="38100" dir="2700000" algn="tl">
                    <a:srgbClr val="000000">
                      <a:alpha val="43137"/>
                    </a:srgbClr>
                  </a:outerShdw>
                </a:effectLst>
                <a:latin typeface="Century Gothic" panose="020B0502020202020204" pitchFamily="34" charset="0"/>
              </a:rPr>
              <a:t>before the birth of Jesus.</a:t>
            </a:r>
          </a:p>
        </p:txBody>
      </p:sp>
    </p:spTree>
    <p:extLst>
      <p:ext uri="{BB962C8B-B14F-4D97-AF65-F5344CB8AC3E}">
        <p14:creationId xmlns:p14="http://schemas.microsoft.com/office/powerpoint/2010/main" val="224188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dissolve">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up)">
                                      <p:cBhvr>
                                        <p:cTn id="1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918282"/>
            <a:ext cx="11650824" cy="5708208"/>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(Isaiah 53:10-11) But it was the Lord’s good plan to crush him and cause him grief. Yet when his life is made an offering for sin, he will have many descendants. He will enjoy a long life, and the Lord’s good plan will prosper in his hands. When he sees all that is accomplished by his anguish, he will be satisfied. And because of his experience,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righteous servant</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will make it </a:t>
            </a:r>
            <a:r>
              <a:rPr kumimoji="0" lang="en-US" sz="40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possible for many to be counted righteous, for he will bear all their sins</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10" name="Rounded Rectangle 9">
            <a:extLst>
              <a:ext uri="{FF2B5EF4-FFF2-40B4-BE49-F238E27FC236}">
                <a16:creationId xmlns:a16="http://schemas.microsoft.com/office/drawing/2014/main" xmlns="" id="{8EBF545A-EF89-ADE5-CF68-3682A04BA55B}"/>
              </a:ext>
            </a:extLst>
          </p:cNvPr>
          <p:cNvSpPr/>
          <p:nvPr/>
        </p:nvSpPr>
        <p:spPr>
          <a:xfrm>
            <a:off x="3637952" y="3199677"/>
            <a:ext cx="4992624" cy="1341372"/>
          </a:xfrm>
          <a:prstGeom prst="roundRect">
            <a:avLst>
              <a:gd name="adj" fmla="val 26211"/>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effectLst>
                  <a:outerShdw blurRad="38100" dist="38100" dir="2700000" algn="tl">
                    <a:srgbClr val="000000">
                      <a:alpha val="43137"/>
                    </a:srgbClr>
                  </a:outerShdw>
                </a:effectLst>
                <a:latin typeface="Century Gothic" panose="020B0502020202020204" pitchFamily="34" charset="0"/>
              </a:rPr>
              <a:t>Who is he?!</a:t>
            </a:r>
          </a:p>
        </p:txBody>
      </p:sp>
    </p:spTree>
    <p:extLst>
      <p:ext uri="{BB962C8B-B14F-4D97-AF65-F5344CB8AC3E}">
        <p14:creationId xmlns:p14="http://schemas.microsoft.com/office/powerpoint/2010/main" val="399140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6" name="Rectangle 5">
            <a:extLst>
              <a:ext uri="{FF2B5EF4-FFF2-40B4-BE49-F238E27FC236}">
                <a16:creationId xmlns:a16="http://schemas.microsoft.com/office/drawing/2014/main" xmlns="" id="{8B68F11E-D2BC-4A54-28C4-3A381027551C}"/>
              </a:ext>
            </a:extLst>
          </p:cNvPr>
          <p:cNvSpPr/>
          <p:nvPr/>
        </p:nvSpPr>
        <p:spPr>
          <a:xfrm>
            <a:off x="259072" y="918282"/>
            <a:ext cx="11650824" cy="5708208"/>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(Isaiah 53:10-11) But it was the Lord’s good plan to crush him and cause him grief. Yet when his life is made an offering for sin, he will have many descendants. He will enjoy a long life, and the Lord’s good plan will prosper in his hands. When he sees all that is accomplished by his anguish, he will be satisfied. And because of his experience,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righteous servant</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will make it possible for many to be counted righteous, for he will bear all their sins.</a:t>
            </a:r>
          </a:p>
        </p:txBody>
      </p:sp>
      <p:sp>
        <p:nvSpPr>
          <p:cNvPr id="10" name="Rounded Rectangle 9">
            <a:extLst>
              <a:ext uri="{FF2B5EF4-FFF2-40B4-BE49-F238E27FC236}">
                <a16:creationId xmlns:a16="http://schemas.microsoft.com/office/drawing/2014/main" xmlns="" id="{8EBF545A-EF89-ADE5-CF68-3682A04BA55B}"/>
              </a:ext>
            </a:extLst>
          </p:cNvPr>
          <p:cNvSpPr/>
          <p:nvPr/>
        </p:nvSpPr>
        <p:spPr>
          <a:xfrm>
            <a:off x="3637952" y="3199677"/>
            <a:ext cx="4992624" cy="1341372"/>
          </a:xfrm>
          <a:prstGeom prst="roundRect">
            <a:avLst>
              <a:gd name="adj" fmla="val 26211"/>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Who is he?!</a:t>
            </a:r>
          </a:p>
        </p:txBody>
      </p:sp>
    </p:spTree>
    <p:extLst>
      <p:ext uri="{BB962C8B-B14F-4D97-AF65-F5344CB8AC3E}">
        <p14:creationId xmlns:p14="http://schemas.microsoft.com/office/powerpoint/2010/main" val="265795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grpId="0" nodeType="withEffect">
                                  <p:stCondLst>
                                    <p:cond delay="0"/>
                                  </p:stCondLst>
                                  <p:childTnLst>
                                    <p:animEffect transition="out" filter="dissolv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9" name="Rounded Rectangle 8">
            <a:extLst>
              <a:ext uri="{FF2B5EF4-FFF2-40B4-BE49-F238E27FC236}">
                <a16:creationId xmlns:a16="http://schemas.microsoft.com/office/drawing/2014/main" xmlns="" id="{D733C78C-DE3D-0123-F44E-0F224A458DA5}"/>
              </a:ext>
            </a:extLst>
          </p:cNvPr>
          <p:cNvSpPr/>
          <p:nvPr/>
        </p:nvSpPr>
        <p:spPr>
          <a:xfrm>
            <a:off x="2231136" y="904149"/>
            <a:ext cx="9853708" cy="5660136"/>
          </a:xfrm>
          <a:prstGeom prst="roundRect">
            <a:avLst/>
          </a:prstGeom>
          <a:solidFill>
            <a:srgbClr val="26B44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b="1" spc="-150" dirty="0">
                <a:effectLst>
                  <a:outerShdw blurRad="38100" dist="38100" dir="2700000" algn="tl">
                    <a:srgbClr val="000000">
                      <a:alpha val="43137"/>
                    </a:srgbClr>
                  </a:outerShdw>
                </a:effectLst>
                <a:latin typeface="Century Gothic" panose="020B0502020202020204" pitchFamily="34" charset="0"/>
              </a:rPr>
              <a:t>When Jesus showed up…</a:t>
            </a:r>
          </a:p>
          <a:p>
            <a:pPr marL="685800" indent="-685800">
              <a:lnSpc>
                <a:spcPct val="8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Nobody made an association between the King Messiah and the Suffering Servant.</a:t>
            </a:r>
          </a:p>
          <a:p>
            <a:pPr marL="685800" indent="-685800">
              <a:lnSpc>
                <a:spcPct val="8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They were eagerly anticipating the </a:t>
            </a:r>
            <a:r>
              <a:rPr lang="en-US" sz="4000" i="1" spc="-150" dirty="0">
                <a:effectLst>
                  <a:outerShdw blurRad="38100" dist="38100" dir="2700000" algn="tl">
                    <a:srgbClr val="000000">
                      <a:alpha val="43137"/>
                    </a:srgbClr>
                  </a:outerShdw>
                </a:effectLst>
                <a:latin typeface="Century Gothic" panose="020B0502020202020204" pitchFamily="34" charset="0"/>
              </a:rPr>
              <a:t>King Messiah!</a:t>
            </a:r>
          </a:p>
          <a:p>
            <a:pPr marL="685800" indent="-685800">
              <a:lnSpc>
                <a:spcPct val="8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When the people heard Jesus’ preaching many thought the end was at hand.</a:t>
            </a:r>
          </a:p>
          <a:p>
            <a:pPr marL="685800" indent="-685800">
              <a:lnSpc>
                <a:spcPct val="80000"/>
              </a:lnSpc>
              <a:buFont typeface="Arial" panose="020B0604020202020204" pitchFamily="34" charset="0"/>
              <a:buChar char="•"/>
            </a:pPr>
            <a:r>
              <a:rPr lang="en-US" sz="4000" spc="-150" dirty="0">
                <a:effectLst>
                  <a:outerShdw blurRad="38100" dist="38100" dir="2700000" algn="tl">
                    <a:srgbClr val="000000">
                      <a:alpha val="43137"/>
                    </a:srgbClr>
                  </a:outerShdw>
                </a:effectLst>
                <a:latin typeface="Century Gothic" panose="020B0502020202020204" pitchFamily="34" charset="0"/>
              </a:rPr>
              <a:t>Even the spiritual realm was confused!</a:t>
            </a:r>
          </a:p>
        </p:txBody>
      </p:sp>
      <p:sp>
        <p:nvSpPr>
          <p:cNvPr id="11" name="Rectangle 10">
            <a:extLst>
              <a:ext uri="{FF2B5EF4-FFF2-40B4-BE49-F238E27FC236}">
                <a16:creationId xmlns:a16="http://schemas.microsoft.com/office/drawing/2014/main" xmlns="" id="{05C0A2E2-61D8-86BE-F928-5366FF05390D}"/>
              </a:ext>
            </a:extLst>
          </p:cNvPr>
          <p:cNvSpPr/>
          <p:nvPr/>
        </p:nvSpPr>
        <p:spPr>
          <a:xfrm>
            <a:off x="182538" y="2490352"/>
            <a:ext cx="11650824" cy="257348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(Matt. 8:29) [The demons</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began screaming at Jesus, “Why are you interfering with us, Son of God? Have you come here to torture us before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God’s appointed time</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65706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9"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dissolv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dissolve">
                                      <p:cBhvr>
                                        <p:cTn id="15" dur="5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dissolve">
                                      <p:cBhvr>
                                        <p:cTn id="20" dur="500"/>
                                        <p:tgtEl>
                                          <p:spTgt spid="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dissolve">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dissolve">
                                      <p:cBhvr>
                                        <p:cTn id="30" dur="500"/>
                                        <p:tgtEl>
                                          <p:spTgt spid="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sp>
        <p:nvSpPr>
          <p:cNvPr id="9" name="Rounded Rectangle 8">
            <a:extLst>
              <a:ext uri="{FF2B5EF4-FFF2-40B4-BE49-F238E27FC236}">
                <a16:creationId xmlns:a16="http://schemas.microsoft.com/office/drawing/2014/main" xmlns="" id="{D733C78C-DE3D-0123-F44E-0F224A458DA5}"/>
              </a:ext>
            </a:extLst>
          </p:cNvPr>
          <p:cNvSpPr/>
          <p:nvPr/>
        </p:nvSpPr>
        <p:spPr>
          <a:xfrm>
            <a:off x="2231136" y="904149"/>
            <a:ext cx="9853708" cy="5660136"/>
          </a:xfrm>
          <a:prstGeom prst="roundRect">
            <a:avLst/>
          </a:prstGeom>
          <a:solidFill>
            <a:srgbClr val="26B44C"/>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When Jesus showed up…</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Nobody made an association between the King Messiah and the 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They were eagerly anticipating the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When the people heard Jesus’ preaching many thought the end was at hand.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Even the spiritual realm was confused!</a:t>
            </a:r>
          </a:p>
        </p:txBody>
      </p:sp>
      <p:sp>
        <p:nvSpPr>
          <p:cNvPr id="11" name="Rectangle 10">
            <a:extLst>
              <a:ext uri="{FF2B5EF4-FFF2-40B4-BE49-F238E27FC236}">
                <a16:creationId xmlns:a16="http://schemas.microsoft.com/office/drawing/2014/main" xmlns="" id="{05C0A2E2-61D8-86BE-F928-5366FF05390D}"/>
              </a:ext>
            </a:extLst>
          </p:cNvPr>
          <p:cNvSpPr/>
          <p:nvPr/>
        </p:nvSpPr>
        <p:spPr>
          <a:xfrm>
            <a:off x="182538" y="2490352"/>
            <a:ext cx="11650824" cy="2573483"/>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(Matt. 8:29) [The demons] began screaming at Jesus, “Why are you interfering with us, Son of God? Have you come here to torture us before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appointed time</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374447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grpId="0" nodeType="withEffect">
                                  <p:stCondLst>
                                    <p:cond delay="0"/>
                                  </p:stCondLst>
                                  <p:childTnLst>
                                    <p:animEffect transition="out" filter="dissolv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9"/>
                                        </p:tgtEl>
                                      </p:cBhvr>
                                    </p:animEffect>
                                    <p:set>
                                      <p:cBhvr>
                                        <p:cTn id="1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do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cxnSp>
        <p:nvCxnSpPr>
          <p:cNvPr id="12" name="Straight Arrow Connector 11">
            <a:extLst>
              <a:ext uri="{FF2B5EF4-FFF2-40B4-BE49-F238E27FC236}">
                <a16:creationId xmlns:a16="http://schemas.microsoft.com/office/drawing/2014/main" xmlns="" id="{9148649C-70FE-C487-E78B-40050BBACE33}"/>
              </a:ext>
            </a:extLst>
          </p:cNvPr>
          <p:cNvCxnSpPr>
            <a:cxnSpLocks/>
          </p:cNvCxnSpPr>
          <p:nvPr/>
        </p:nvCxnSpPr>
        <p:spPr>
          <a:xfrm flipH="1" flipV="1">
            <a:off x="2793426" y="796153"/>
            <a:ext cx="646125" cy="1765274"/>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2751986D-BCDB-3830-FFC2-5BB6D6FC8588}"/>
              </a:ext>
            </a:extLst>
          </p:cNvPr>
          <p:cNvCxnSpPr>
            <a:cxnSpLocks/>
          </p:cNvCxnSpPr>
          <p:nvPr/>
        </p:nvCxnSpPr>
        <p:spPr>
          <a:xfrm flipV="1">
            <a:off x="8156091" y="947727"/>
            <a:ext cx="509846" cy="1613700"/>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xmlns="" id="{9FD426EB-8BD2-BA78-B124-5BA9989FA623}"/>
              </a:ext>
            </a:extLst>
          </p:cNvPr>
          <p:cNvSpPr/>
          <p:nvPr/>
        </p:nvSpPr>
        <p:spPr>
          <a:xfrm>
            <a:off x="2685968" y="2176311"/>
            <a:ext cx="6820064" cy="2235774"/>
          </a:xfrm>
          <a:prstGeom prst="roundRect">
            <a:avLst>
              <a:gd name="adj" fmla="val 26211"/>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70000"/>
              </a:lnSpc>
            </a:pPr>
            <a:r>
              <a:rPr lang="en-US" sz="6600" b="1" dirty="0">
                <a:effectLst>
                  <a:outerShdw blurRad="38100" dist="38100" dir="2700000" algn="tl">
                    <a:srgbClr val="000000">
                      <a:alpha val="43137"/>
                    </a:srgbClr>
                  </a:outerShdw>
                </a:effectLst>
                <a:latin typeface="Century Gothic" panose="020B0502020202020204" pitchFamily="34" charset="0"/>
              </a:rPr>
              <a:t>These are the </a:t>
            </a:r>
            <a:r>
              <a:rPr lang="en-US" sz="6600" b="1" i="1" u="sng" dirty="0">
                <a:effectLst>
                  <a:outerShdw blurRad="38100" dist="38100" dir="2700000" algn="tl">
                    <a:srgbClr val="000000">
                      <a:alpha val="43137"/>
                    </a:srgbClr>
                  </a:outerShdw>
                </a:effectLst>
                <a:latin typeface="Century Gothic" panose="020B0502020202020204" pitchFamily="34" charset="0"/>
              </a:rPr>
              <a:t>same</a:t>
            </a:r>
            <a:r>
              <a:rPr lang="en-US" sz="6600" b="1" i="1" dirty="0">
                <a:effectLst>
                  <a:outerShdw blurRad="38100" dist="38100" dir="2700000" algn="tl">
                    <a:srgbClr val="000000">
                      <a:alpha val="43137"/>
                    </a:srgbClr>
                  </a:outerShdw>
                </a:effectLst>
                <a:latin typeface="Century Gothic" panose="020B0502020202020204" pitchFamily="34" charset="0"/>
              </a:rPr>
              <a:t> </a:t>
            </a:r>
            <a:r>
              <a:rPr lang="en-US" sz="6600" b="1" dirty="0">
                <a:effectLst>
                  <a:outerShdw blurRad="38100" dist="38100" dir="2700000" algn="tl">
                    <a:srgbClr val="000000">
                      <a:alpha val="43137"/>
                    </a:srgbClr>
                  </a:outerShdw>
                </a:effectLst>
                <a:latin typeface="Century Gothic" panose="020B0502020202020204" pitchFamily="34" charset="0"/>
              </a:rPr>
              <a:t>person!</a:t>
            </a:r>
          </a:p>
        </p:txBody>
      </p:sp>
      <p:sp>
        <p:nvSpPr>
          <p:cNvPr id="24" name="Rounded Rectangle 23">
            <a:extLst>
              <a:ext uri="{FF2B5EF4-FFF2-40B4-BE49-F238E27FC236}">
                <a16:creationId xmlns:a16="http://schemas.microsoft.com/office/drawing/2014/main" xmlns="" id="{E147E910-9AB7-80ED-8E43-EB9DC4FA6510}"/>
              </a:ext>
            </a:extLst>
          </p:cNvPr>
          <p:cNvSpPr/>
          <p:nvPr/>
        </p:nvSpPr>
        <p:spPr>
          <a:xfrm>
            <a:off x="323938" y="4515222"/>
            <a:ext cx="7218335" cy="2049063"/>
          </a:xfrm>
          <a:prstGeom prst="roundRect">
            <a:avLst>
              <a:gd name="adj" fmla="val 26211"/>
            </a:avLst>
          </a:prstGeom>
          <a:solidFill>
            <a:srgbClr val="26B44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6600" b="1" dirty="0">
                <a:effectLst>
                  <a:outerShdw blurRad="38100" dist="38100" dir="2700000" algn="tl">
                    <a:srgbClr val="000000">
                      <a:alpha val="43137"/>
                    </a:srgbClr>
                  </a:outerShdw>
                </a:effectLst>
                <a:latin typeface="Century Gothic" panose="020B0502020202020204" pitchFamily="34" charset="0"/>
              </a:rPr>
              <a:t>This is what was </a:t>
            </a:r>
            <a:r>
              <a:rPr lang="en-US" sz="6600" b="1" i="1" dirty="0">
                <a:effectLst>
                  <a:outerShdw blurRad="38100" dist="38100" dir="2700000" algn="tl">
                    <a:srgbClr val="000000">
                      <a:alpha val="43137"/>
                    </a:srgbClr>
                  </a:outerShdw>
                </a:effectLst>
                <a:latin typeface="Century Gothic" panose="020B0502020202020204" pitchFamily="34" charset="0"/>
              </a:rPr>
              <a:t>hidden.</a:t>
            </a:r>
            <a:endParaRPr lang="en-US" sz="6600" b="1"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91831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500"/>
                                        <p:tgtEl>
                                          <p:spTgt spid="6"/>
                                        </p:tgtEl>
                                      </p:cBhvr>
                                    </p:animEffect>
                                  </p:childTnLst>
                                </p:cTn>
                              </p:par>
                              <p:par>
                                <p:cTn id="8" presetID="1"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32"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circle(out)">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by revelation the mystery was made known to me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as I wrote before briefly.</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04682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a:t>
            </a: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do </a:t>
            </a: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cxnSp>
        <p:nvCxnSpPr>
          <p:cNvPr id="12" name="Straight Arrow Connector 11">
            <a:extLst>
              <a:ext uri="{FF2B5EF4-FFF2-40B4-BE49-F238E27FC236}">
                <a16:creationId xmlns:a16="http://schemas.microsoft.com/office/drawing/2014/main" xmlns="" id="{9148649C-70FE-C487-E78B-40050BBACE33}"/>
              </a:ext>
            </a:extLst>
          </p:cNvPr>
          <p:cNvCxnSpPr>
            <a:cxnSpLocks/>
          </p:cNvCxnSpPr>
          <p:nvPr/>
        </p:nvCxnSpPr>
        <p:spPr>
          <a:xfrm flipH="1" flipV="1">
            <a:off x="2793426" y="796153"/>
            <a:ext cx="646125" cy="1765274"/>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2751986D-BCDB-3830-FFC2-5BB6D6FC8588}"/>
              </a:ext>
            </a:extLst>
          </p:cNvPr>
          <p:cNvCxnSpPr>
            <a:cxnSpLocks/>
          </p:cNvCxnSpPr>
          <p:nvPr/>
        </p:nvCxnSpPr>
        <p:spPr>
          <a:xfrm flipV="1">
            <a:off x="8156091" y="947727"/>
            <a:ext cx="509846" cy="1613700"/>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xmlns="" id="{9FD426EB-8BD2-BA78-B124-5BA9989FA623}"/>
              </a:ext>
            </a:extLst>
          </p:cNvPr>
          <p:cNvSpPr/>
          <p:nvPr/>
        </p:nvSpPr>
        <p:spPr>
          <a:xfrm>
            <a:off x="2685968" y="2176311"/>
            <a:ext cx="6820064" cy="2235774"/>
          </a:xfrm>
          <a:prstGeom prst="roundRect">
            <a:avLst>
              <a:gd name="adj" fmla="val 26211"/>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These are the </a:t>
            </a:r>
            <a:r>
              <a:rPr kumimoji="0" lang="en-US" sz="66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same</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person!</a:t>
            </a:r>
          </a:p>
        </p:txBody>
      </p:sp>
      <p:sp>
        <p:nvSpPr>
          <p:cNvPr id="24" name="Rounded Rectangle 23">
            <a:extLst>
              <a:ext uri="{FF2B5EF4-FFF2-40B4-BE49-F238E27FC236}">
                <a16:creationId xmlns:a16="http://schemas.microsoft.com/office/drawing/2014/main" xmlns="" id="{E147E910-9AB7-80ED-8E43-EB9DC4FA6510}"/>
              </a:ext>
            </a:extLst>
          </p:cNvPr>
          <p:cNvSpPr/>
          <p:nvPr/>
        </p:nvSpPr>
        <p:spPr>
          <a:xfrm>
            <a:off x="323938" y="4515222"/>
            <a:ext cx="7218335" cy="2049063"/>
          </a:xfrm>
          <a:prstGeom prst="roundRect">
            <a:avLst>
              <a:gd name="adj" fmla="val 26211"/>
            </a:avLst>
          </a:prstGeom>
          <a:solidFill>
            <a:srgbClr val="26B44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is what was </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hidden.</a:t>
            </a:r>
            <a:endPar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xmlns="" id="{EA42E9D9-FB41-2E25-8254-BB823C01F185}"/>
              </a:ext>
            </a:extLst>
          </p:cNvPr>
          <p:cNvSpPr/>
          <p:nvPr/>
        </p:nvSpPr>
        <p:spPr>
          <a:xfrm>
            <a:off x="217238" y="470060"/>
            <a:ext cx="11650824" cy="405261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Cor. 2:7-8</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the wisdom we speak of is the mystery of God—</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his plan that was previously hidden</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even though he made it for our ultimate glory before the world began. But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the rulers of this world have not understood it</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if they had, they would not have crucified our glorious Lord.</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0" name="Rounded Rectangle 9">
            <a:extLst>
              <a:ext uri="{FF2B5EF4-FFF2-40B4-BE49-F238E27FC236}">
                <a16:creationId xmlns:a16="http://schemas.microsoft.com/office/drawing/2014/main" xmlns="" id="{A09C4041-35E6-11AA-DA59-6D08CCA6B394}"/>
              </a:ext>
            </a:extLst>
          </p:cNvPr>
          <p:cNvSpPr/>
          <p:nvPr/>
        </p:nvSpPr>
        <p:spPr>
          <a:xfrm>
            <a:off x="4906793" y="4080881"/>
            <a:ext cx="7218335" cy="1852017"/>
          </a:xfrm>
          <a:prstGeom prst="roundRect">
            <a:avLst>
              <a:gd name="adj" fmla="val 26211"/>
            </a:avLst>
          </a:prstGeom>
          <a:solidFill>
            <a:schemeClr val="accent1">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a:t>
            </a: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intentionally</a:t>
            </a:r>
            <a:r>
              <a:rPr kumimoji="0" lang="en-US" sz="4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withheld this information to protect His plan.</a:t>
            </a:r>
            <a:endPar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3902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out)">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cxnSp>
        <p:nvCxnSpPr>
          <p:cNvPr id="12" name="Straight Arrow Connector 11">
            <a:extLst>
              <a:ext uri="{FF2B5EF4-FFF2-40B4-BE49-F238E27FC236}">
                <a16:creationId xmlns:a16="http://schemas.microsoft.com/office/drawing/2014/main" xmlns="" id="{9148649C-70FE-C487-E78B-40050BBACE33}"/>
              </a:ext>
            </a:extLst>
          </p:cNvPr>
          <p:cNvCxnSpPr>
            <a:cxnSpLocks/>
          </p:cNvCxnSpPr>
          <p:nvPr/>
        </p:nvCxnSpPr>
        <p:spPr>
          <a:xfrm flipH="1" flipV="1">
            <a:off x="2793426" y="796153"/>
            <a:ext cx="646125" cy="1765274"/>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2751986D-BCDB-3830-FFC2-5BB6D6FC8588}"/>
              </a:ext>
            </a:extLst>
          </p:cNvPr>
          <p:cNvCxnSpPr>
            <a:cxnSpLocks/>
          </p:cNvCxnSpPr>
          <p:nvPr/>
        </p:nvCxnSpPr>
        <p:spPr>
          <a:xfrm flipV="1">
            <a:off x="8156091" y="947727"/>
            <a:ext cx="509846" cy="1613700"/>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xmlns="" id="{9FD426EB-8BD2-BA78-B124-5BA9989FA623}"/>
              </a:ext>
            </a:extLst>
          </p:cNvPr>
          <p:cNvSpPr/>
          <p:nvPr/>
        </p:nvSpPr>
        <p:spPr>
          <a:xfrm>
            <a:off x="2685968" y="2176311"/>
            <a:ext cx="6820064" cy="2235774"/>
          </a:xfrm>
          <a:prstGeom prst="roundRect">
            <a:avLst>
              <a:gd name="adj" fmla="val 26211"/>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These are the </a:t>
            </a:r>
            <a:r>
              <a:rPr kumimoji="0" lang="en-US" sz="66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same</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person!</a:t>
            </a:r>
          </a:p>
        </p:txBody>
      </p:sp>
      <p:sp>
        <p:nvSpPr>
          <p:cNvPr id="24" name="Rounded Rectangle 23">
            <a:extLst>
              <a:ext uri="{FF2B5EF4-FFF2-40B4-BE49-F238E27FC236}">
                <a16:creationId xmlns:a16="http://schemas.microsoft.com/office/drawing/2014/main" xmlns="" id="{E147E910-9AB7-80ED-8E43-EB9DC4FA6510}"/>
              </a:ext>
            </a:extLst>
          </p:cNvPr>
          <p:cNvSpPr/>
          <p:nvPr/>
        </p:nvSpPr>
        <p:spPr>
          <a:xfrm>
            <a:off x="323938" y="4515222"/>
            <a:ext cx="7218335" cy="2049063"/>
          </a:xfrm>
          <a:prstGeom prst="roundRect">
            <a:avLst>
              <a:gd name="adj" fmla="val 26211"/>
            </a:avLst>
          </a:prstGeom>
          <a:solidFill>
            <a:srgbClr val="26B44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is what was </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hidden.</a:t>
            </a:r>
            <a:endPar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xmlns="" id="{EA42E9D9-FB41-2E25-8254-BB823C01F185}"/>
              </a:ext>
            </a:extLst>
          </p:cNvPr>
          <p:cNvSpPr/>
          <p:nvPr/>
        </p:nvSpPr>
        <p:spPr>
          <a:xfrm>
            <a:off x="128016" y="264907"/>
            <a:ext cx="11650824" cy="405261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Cor. 2:7-8) the wisdom we speak of is the mystery of God—</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plan that was previously hidden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even though he made it for our ultimate glory before the world began.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rulers of this world have not understood it</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if they had, they would not have crucified our glorious Lord.</a:t>
            </a:r>
          </a:p>
        </p:txBody>
      </p:sp>
      <p:sp>
        <p:nvSpPr>
          <p:cNvPr id="10" name="Rounded Rectangle 9">
            <a:extLst>
              <a:ext uri="{FF2B5EF4-FFF2-40B4-BE49-F238E27FC236}">
                <a16:creationId xmlns:a16="http://schemas.microsoft.com/office/drawing/2014/main" xmlns="" id="{A09C4041-35E6-11AA-DA59-6D08CCA6B394}"/>
              </a:ext>
            </a:extLst>
          </p:cNvPr>
          <p:cNvSpPr/>
          <p:nvPr/>
        </p:nvSpPr>
        <p:spPr>
          <a:xfrm>
            <a:off x="4906793" y="4080881"/>
            <a:ext cx="7218335" cy="1852017"/>
          </a:xfrm>
          <a:prstGeom prst="roundRect">
            <a:avLst>
              <a:gd name="adj" fmla="val 26211"/>
            </a:avLst>
          </a:prstGeom>
          <a:solidFill>
            <a:schemeClr val="accent1">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But at the Cross, Jesus revealed the connection…</a:t>
            </a:r>
          </a:p>
        </p:txBody>
      </p:sp>
      <p:sp>
        <p:nvSpPr>
          <p:cNvPr id="11" name="Rectangle 10">
            <a:extLst>
              <a:ext uri="{FF2B5EF4-FFF2-40B4-BE49-F238E27FC236}">
                <a16:creationId xmlns:a16="http://schemas.microsoft.com/office/drawing/2014/main" xmlns="" id="{4045E7D2-88DE-5881-4E62-CAE1775123FD}"/>
              </a:ext>
            </a:extLst>
          </p:cNvPr>
          <p:cNvSpPr/>
          <p:nvPr/>
        </p:nvSpPr>
        <p:spPr>
          <a:xfrm>
            <a:off x="280416" y="417307"/>
            <a:ext cx="11650824" cy="636754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(Ps. 22: 7-8) All who see me mock me; they hurl insults, shaking their heads. “He trusts in the Lord,” they say, “let the Lord rescue him. Let him deliver him, since he delights in him.”</a:t>
            </a:r>
          </a:p>
          <a:p>
            <a:pP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(Ps. 22:14-15</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I am poured out like water, and all my bones are out of joint. My heart has turned to wax; it has melted within me. My mouth is dried up like a potsherd, and my tongue sticks to the roof of my mouth; you lay me in the dust of death.</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32201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up)">
                                      <p:cBhvr>
                                        <p:cTn id="11" dur="500"/>
                                        <p:tgtEl>
                                          <p:spTgt spid="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animEffect transition="in" filter="wipe(up)">
                                      <p:cBhvr>
                                        <p:cTn id="16"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xmlns="" id="{019EA5D9-7939-F600-44A0-6516C3859DFF}"/>
              </a:ext>
            </a:extLst>
          </p:cNvPr>
          <p:cNvCxnSpPr>
            <a:cxnSpLocks/>
          </p:cNvCxnSpPr>
          <p:nvPr/>
        </p:nvCxnSpPr>
        <p:spPr>
          <a:xfrm>
            <a:off x="0" y="3429000"/>
            <a:ext cx="12192000" cy="0"/>
          </a:xfrm>
          <a:prstGeom prst="straightConnector1">
            <a:avLst/>
          </a:prstGeom>
          <a:ln w="152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4FFD6F69-1B8D-6A63-582B-13AEEFFAFF40}"/>
              </a:ext>
            </a:extLst>
          </p:cNvPr>
          <p:cNvSpPr txBox="1"/>
          <p:nvPr/>
        </p:nvSpPr>
        <p:spPr>
          <a:xfrm>
            <a:off x="128016" y="73152"/>
            <a:ext cx="802843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a:t>
            </a:r>
            <a:r>
              <a:rPr kumimoji="0" lang="en-US" sz="48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Mystery</a:t>
            </a: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Gods’ Plan</a:t>
            </a:r>
          </a:p>
        </p:txBody>
      </p:sp>
      <p:sp>
        <p:nvSpPr>
          <p:cNvPr id="14" name="Rounded Rectangular Callout 13">
            <a:extLst>
              <a:ext uri="{FF2B5EF4-FFF2-40B4-BE49-F238E27FC236}">
                <a16:creationId xmlns:a16="http://schemas.microsoft.com/office/drawing/2014/main" xmlns="" id="{FFED4E6C-8D25-B15E-D188-F4C156FCDBC4}"/>
              </a:ext>
            </a:extLst>
          </p:cNvPr>
          <p:cNvSpPr/>
          <p:nvPr/>
        </p:nvSpPr>
        <p:spPr>
          <a:xfrm>
            <a:off x="4251960" y="995589"/>
            <a:ext cx="4123944" cy="1827693"/>
          </a:xfrm>
          <a:prstGeom prst="wedgeRoundRectCallout">
            <a:avLst>
              <a:gd name="adj1" fmla="val 21289"/>
              <a:gd name="adj2" fmla="val 82989"/>
              <a:gd name="adj3" fmla="val 16667"/>
            </a:avLst>
          </a:prstGeom>
          <a:solidFill>
            <a:schemeClr val="accent3">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First Coming of Jesus</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33 AD</a:t>
            </a:r>
            <a:endParaRPr kumimoji="0" lang="en-US" sz="2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3" name="Oval 12">
            <a:extLst>
              <a:ext uri="{FF2B5EF4-FFF2-40B4-BE49-F238E27FC236}">
                <a16:creationId xmlns:a16="http://schemas.microsoft.com/office/drawing/2014/main" xmlns="" id="{35A27143-9091-6697-A8F6-63DAB4685919}"/>
              </a:ext>
            </a:extLst>
          </p:cNvPr>
          <p:cNvSpPr/>
          <p:nvPr/>
        </p:nvSpPr>
        <p:spPr>
          <a:xfrm>
            <a:off x="6958584" y="3218688"/>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6" name="Rounded Rectangular Callout 15">
            <a:extLst>
              <a:ext uri="{FF2B5EF4-FFF2-40B4-BE49-F238E27FC236}">
                <a16:creationId xmlns:a16="http://schemas.microsoft.com/office/drawing/2014/main" xmlns="" id="{A1EE12B9-4E01-099E-93F4-90C2CA8DDFE2}"/>
              </a:ext>
            </a:extLst>
          </p:cNvPr>
          <p:cNvSpPr/>
          <p:nvPr/>
        </p:nvSpPr>
        <p:spPr>
          <a:xfrm>
            <a:off x="6614160" y="4480560"/>
            <a:ext cx="4815840" cy="1381851"/>
          </a:xfrm>
          <a:prstGeom prst="wedgeRoundRectCallout">
            <a:avLst>
              <a:gd name="adj1" fmla="val 33441"/>
              <a:gd name="adj2" fmla="val -126115"/>
              <a:gd name="adj3" fmla="val 16667"/>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Second Coming of Jesus</a:t>
            </a:r>
          </a:p>
        </p:txBody>
      </p:sp>
      <p:sp>
        <p:nvSpPr>
          <p:cNvPr id="15" name="Oval 14">
            <a:extLst>
              <a:ext uri="{FF2B5EF4-FFF2-40B4-BE49-F238E27FC236}">
                <a16:creationId xmlns:a16="http://schemas.microsoft.com/office/drawing/2014/main" xmlns="" id="{1A0BBCFE-2F1A-93C4-86A2-0BBD2D89E338}"/>
              </a:ext>
            </a:extLst>
          </p:cNvPr>
          <p:cNvSpPr/>
          <p:nvPr/>
        </p:nvSpPr>
        <p:spPr>
          <a:xfrm>
            <a:off x="10381488" y="3209544"/>
            <a:ext cx="493776" cy="438912"/>
          </a:xfrm>
          <a:prstGeom prst="ellipse">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8" name="Right Arrow 17">
            <a:extLst>
              <a:ext uri="{FF2B5EF4-FFF2-40B4-BE49-F238E27FC236}">
                <a16:creationId xmlns:a16="http://schemas.microsoft.com/office/drawing/2014/main" xmlns="" id="{0744076A-F7E6-0CFE-0D2E-12FF142175E1}"/>
              </a:ext>
            </a:extLst>
          </p:cNvPr>
          <p:cNvSpPr/>
          <p:nvPr/>
        </p:nvSpPr>
        <p:spPr>
          <a:xfrm rot="5400000">
            <a:off x="9589562" y="1087583"/>
            <a:ext cx="3374134" cy="1528155"/>
          </a:xfrm>
          <a:prstGeom prst="rightArrow">
            <a:avLst>
              <a:gd name="adj1" fmla="val 97870"/>
              <a:gd name="adj2" fmla="val 60771"/>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KINGDOM OF</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MESSIAH</a:t>
            </a:r>
          </a:p>
        </p:txBody>
      </p:sp>
      <p:sp>
        <p:nvSpPr>
          <p:cNvPr id="19" name="Right Bracket 18">
            <a:extLst>
              <a:ext uri="{FF2B5EF4-FFF2-40B4-BE49-F238E27FC236}">
                <a16:creationId xmlns:a16="http://schemas.microsoft.com/office/drawing/2014/main" xmlns="" id="{74797773-EFE0-8315-62CE-85E2BF7AAC9C}"/>
              </a:ext>
            </a:extLst>
          </p:cNvPr>
          <p:cNvSpPr/>
          <p:nvPr/>
        </p:nvSpPr>
        <p:spPr>
          <a:xfrm>
            <a:off x="10198608" y="2674620"/>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0" name="Right Bracket 19">
            <a:extLst>
              <a:ext uri="{FF2B5EF4-FFF2-40B4-BE49-F238E27FC236}">
                <a16:creationId xmlns:a16="http://schemas.microsoft.com/office/drawing/2014/main" xmlns="" id="{9F761B3F-9E16-B295-6B76-2572835A5A55}"/>
              </a:ext>
            </a:extLst>
          </p:cNvPr>
          <p:cNvSpPr/>
          <p:nvPr/>
        </p:nvSpPr>
        <p:spPr>
          <a:xfrm rot="10800000">
            <a:off x="7450835" y="2711196"/>
            <a:ext cx="182880" cy="1335024"/>
          </a:xfrm>
          <a:prstGeom prst="rightBracket">
            <a:avLst/>
          </a:prstGeom>
          <a:solidFill>
            <a:srgbClr val="00B0F0"/>
          </a:solidFill>
          <a:ln w="152400">
            <a:solidFill>
              <a:srgbClr val="00B0F0"/>
            </a:solidFill>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21" name="Rectangle 20">
            <a:extLst>
              <a:ext uri="{FF2B5EF4-FFF2-40B4-BE49-F238E27FC236}">
                <a16:creationId xmlns:a16="http://schemas.microsoft.com/office/drawing/2014/main" xmlns="" id="{88FD00D0-5052-BADA-6205-C4E4CB3A1275}"/>
              </a:ext>
            </a:extLst>
          </p:cNvPr>
          <p:cNvSpPr/>
          <p:nvPr/>
        </p:nvSpPr>
        <p:spPr>
          <a:xfrm>
            <a:off x="7542274" y="2823282"/>
            <a:ext cx="2747774" cy="1186362"/>
          </a:xfrm>
          <a:prstGeom prst="rect">
            <a:avLst/>
          </a:prstGeom>
          <a:solidFill>
            <a:srgbClr val="00B0F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4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CHURCH AGE</a:t>
            </a:r>
          </a:p>
        </p:txBody>
      </p:sp>
      <p:sp>
        <p:nvSpPr>
          <p:cNvPr id="4" name="Rectangle 3">
            <a:extLst>
              <a:ext uri="{FF2B5EF4-FFF2-40B4-BE49-F238E27FC236}">
                <a16:creationId xmlns:a16="http://schemas.microsoft.com/office/drawing/2014/main" xmlns="" id="{135D0BFB-6EE7-5D04-D8D7-C69C4A01F2D6}"/>
              </a:ext>
            </a:extLst>
          </p:cNvPr>
          <p:cNvSpPr/>
          <p:nvPr/>
        </p:nvSpPr>
        <p:spPr>
          <a:xfrm>
            <a:off x="270588" y="1397475"/>
            <a:ext cx="11650824" cy="522433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16:25-26) Now to him who is able to strengthen you according to my gospel and the proclamation of Jesus Christ, according to the revelation of the mystery that had been kept secret for long ages,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is disclosed</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prophetic scriptures has been made known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all the nations, according to the command of the eternal God</a:t>
            </a:r>
          </a:p>
        </p:txBody>
      </p:sp>
      <p:sp>
        <p:nvSpPr>
          <p:cNvPr id="2" name="Rectangle 1">
            <a:extLst>
              <a:ext uri="{FF2B5EF4-FFF2-40B4-BE49-F238E27FC236}">
                <a16:creationId xmlns:a16="http://schemas.microsoft.com/office/drawing/2014/main" xmlns="" id="{827A9A54-FCA9-7241-1BF6-FBA5FDA36E1E}"/>
              </a:ext>
            </a:extLst>
          </p:cNvPr>
          <p:cNvSpPr/>
          <p:nvPr/>
        </p:nvSpPr>
        <p:spPr>
          <a:xfrm>
            <a:off x="107156" y="59019"/>
            <a:ext cx="10274332" cy="6725829"/>
          </a:xfrm>
          <a:prstGeom prst="rect">
            <a:avLst/>
          </a:prstGeom>
          <a:solidFill>
            <a:srgbClr val="3C70C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God’s Plan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Start by choosing a certain group of people. </a:t>
            </a:r>
            <a:r>
              <a:rPr kumimoji="0" lang="en-US" sz="3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(Israel)</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Teach them to produce, preserve and pass-around God’s message to the world: </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 moral standard and record</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Theological truth</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Spiritual insight and wisdom</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explanation of the human predicament</a:t>
            </a:r>
          </a:p>
          <a:p>
            <a:pPr marL="1600200" marR="0" lvl="2" indent="-685800" algn="l" defTabSz="914400" rtl="0" eaLnBrk="1" fontAlgn="auto" latinLnBrk="0" hangingPunct="1">
              <a:lnSpc>
                <a:spcPct val="80000"/>
              </a:lnSpc>
              <a:spcBef>
                <a:spcPts val="0"/>
              </a:spcBef>
              <a:spcAft>
                <a:spcPts val="0"/>
              </a:spcAft>
              <a:buClrTx/>
              <a:buSzTx/>
              <a:buFont typeface="Courier New" panose="02070309020205020404" pitchFamily="49" charset="0"/>
              <a:buChar char="o"/>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Specific </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prophetic predictions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that verify God’s abilities</a:t>
            </a:r>
          </a:p>
        </p:txBody>
      </p:sp>
      <p:sp>
        <p:nvSpPr>
          <p:cNvPr id="3" name="Rounded Rectangle 2">
            <a:extLst>
              <a:ext uri="{FF2B5EF4-FFF2-40B4-BE49-F238E27FC236}">
                <a16:creationId xmlns:a16="http://schemas.microsoft.com/office/drawing/2014/main" xmlns="" id="{03C32CCF-7621-8386-9A52-B84B69DD4C74}"/>
              </a:ext>
            </a:extLst>
          </p:cNvPr>
          <p:cNvSpPr/>
          <p:nvPr/>
        </p:nvSpPr>
        <p:spPr>
          <a:xfrm>
            <a:off x="5888394" y="293715"/>
            <a:ext cx="6358812" cy="4535424"/>
          </a:xfrm>
          <a:prstGeom prst="roundRect">
            <a:avLst>
              <a:gd name="adj" fmla="val 6990"/>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King Messiah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take over as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vanquish all foes.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rule all the earth as a perfectly just and loving King.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Kingdom will last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forever!</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F43B8104-8EDD-6E31-D1F1-677CC9D96FFB}"/>
              </a:ext>
            </a:extLst>
          </p:cNvPr>
          <p:cNvSpPr/>
          <p:nvPr/>
        </p:nvSpPr>
        <p:spPr>
          <a:xfrm>
            <a:off x="-12139" y="293715"/>
            <a:ext cx="6358812" cy="4535424"/>
          </a:xfrm>
          <a:prstGeom prst="roundRect">
            <a:avLst>
              <a:gd name="adj" fmla="val 6990"/>
            </a:avLst>
          </a:prstGeom>
          <a:solidFill>
            <a:schemeClr val="accent5"/>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Suffering Servant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be a nobody.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totally unexpected things.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suffer greatly.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Will die a painful death.</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this will not be his end.</a:t>
            </a:r>
          </a:p>
        </p:txBody>
      </p:sp>
      <p:cxnSp>
        <p:nvCxnSpPr>
          <p:cNvPr id="12" name="Straight Arrow Connector 11">
            <a:extLst>
              <a:ext uri="{FF2B5EF4-FFF2-40B4-BE49-F238E27FC236}">
                <a16:creationId xmlns:a16="http://schemas.microsoft.com/office/drawing/2014/main" xmlns="" id="{9148649C-70FE-C487-E78B-40050BBACE33}"/>
              </a:ext>
            </a:extLst>
          </p:cNvPr>
          <p:cNvCxnSpPr>
            <a:cxnSpLocks/>
          </p:cNvCxnSpPr>
          <p:nvPr/>
        </p:nvCxnSpPr>
        <p:spPr>
          <a:xfrm flipH="1" flipV="1">
            <a:off x="2793426" y="796153"/>
            <a:ext cx="646125" cy="1765274"/>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xmlns="" id="{2751986D-BCDB-3830-FFC2-5BB6D6FC8588}"/>
              </a:ext>
            </a:extLst>
          </p:cNvPr>
          <p:cNvCxnSpPr>
            <a:cxnSpLocks/>
          </p:cNvCxnSpPr>
          <p:nvPr/>
        </p:nvCxnSpPr>
        <p:spPr>
          <a:xfrm flipV="1">
            <a:off x="8156091" y="947727"/>
            <a:ext cx="509846" cy="1613700"/>
          </a:xfrm>
          <a:prstGeom prst="straightConnector1">
            <a:avLst/>
          </a:prstGeom>
          <a:ln w="254000">
            <a:solidFill>
              <a:srgbClr val="3C70C3"/>
            </a:solidFill>
            <a:tailEnd type="triangle"/>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xmlns="" id="{9FD426EB-8BD2-BA78-B124-5BA9989FA623}"/>
              </a:ext>
            </a:extLst>
          </p:cNvPr>
          <p:cNvSpPr/>
          <p:nvPr/>
        </p:nvSpPr>
        <p:spPr>
          <a:xfrm>
            <a:off x="2685968" y="2176311"/>
            <a:ext cx="6820064" cy="2235774"/>
          </a:xfrm>
          <a:prstGeom prst="roundRect">
            <a:avLst>
              <a:gd name="adj" fmla="val 26211"/>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These are the </a:t>
            </a:r>
            <a:r>
              <a:rPr kumimoji="0" lang="en-US" sz="66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same</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person!</a:t>
            </a:r>
          </a:p>
        </p:txBody>
      </p:sp>
      <p:sp>
        <p:nvSpPr>
          <p:cNvPr id="24" name="Rounded Rectangle 23">
            <a:extLst>
              <a:ext uri="{FF2B5EF4-FFF2-40B4-BE49-F238E27FC236}">
                <a16:creationId xmlns:a16="http://schemas.microsoft.com/office/drawing/2014/main" xmlns="" id="{E147E910-9AB7-80ED-8E43-EB9DC4FA6510}"/>
              </a:ext>
            </a:extLst>
          </p:cNvPr>
          <p:cNvSpPr/>
          <p:nvPr/>
        </p:nvSpPr>
        <p:spPr>
          <a:xfrm>
            <a:off x="323938" y="4515222"/>
            <a:ext cx="7218335" cy="2049063"/>
          </a:xfrm>
          <a:prstGeom prst="roundRect">
            <a:avLst>
              <a:gd name="adj" fmla="val 26211"/>
            </a:avLst>
          </a:prstGeom>
          <a:solidFill>
            <a:srgbClr val="26B44C"/>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is what was </a:t>
            </a:r>
            <a:r>
              <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hidden.</a:t>
            </a:r>
            <a:endPar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xmlns="" id="{EA42E9D9-FB41-2E25-8254-BB823C01F185}"/>
              </a:ext>
            </a:extLst>
          </p:cNvPr>
          <p:cNvSpPr/>
          <p:nvPr/>
        </p:nvSpPr>
        <p:spPr>
          <a:xfrm>
            <a:off x="128016" y="264907"/>
            <a:ext cx="11650824" cy="405261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Cor. 2:7-8) the wisdom we speak of is the mystery of God—</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his plan that was previously hidden</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even though he made it for our ultimate glory before the world began. But </a:t>
            </a:r>
            <a:r>
              <a:rPr kumimoji="0" lang="en-US" sz="42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rulers of this world have not understood it</a:t>
            </a: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if they had, they would not have crucified our glorious Lord.</a:t>
            </a:r>
          </a:p>
        </p:txBody>
      </p:sp>
      <p:sp>
        <p:nvSpPr>
          <p:cNvPr id="10" name="Rounded Rectangle 9">
            <a:extLst>
              <a:ext uri="{FF2B5EF4-FFF2-40B4-BE49-F238E27FC236}">
                <a16:creationId xmlns:a16="http://schemas.microsoft.com/office/drawing/2014/main" xmlns="" id="{A09C4041-35E6-11AA-DA59-6D08CCA6B394}"/>
              </a:ext>
            </a:extLst>
          </p:cNvPr>
          <p:cNvSpPr/>
          <p:nvPr/>
        </p:nvSpPr>
        <p:spPr>
          <a:xfrm>
            <a:off x="4906793" y="4080881"/>
            <a:ext cx="7218335" cy="1852017"/>
          </a:xfrm>
          <a:prstGeom prst="roundRect">
            <a:avLst>
              <a:gd name="adj" fmla="val 26211"/>
            </a:avLst>
          </a:prstGeom>
          <a:solidFill>
            <a:schemeClr val="accent1">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But at the Cross, Jesus revealed the connection…</a:t>
            </a:r>
          </a:p>
        </p:txBody>
      </p:sp>
      <p:sp>
        <p:nvSpPr>
          <p:cNvPr id="11" name="Rectangle 10">
            <a:extLst>
              <a:ext uri="{FF2B5EF4-FFF2-40B4-BE49-F238E27FC236}">
                <a16:creationId xmlns:a16="http://schemas.microsoft.com/office/drawing/2014/main" xmlns="" id="{4045E7D2-88DE-5881-4E62-CAE1775123FD}"/>
              </a:ext>
            </a:extLst>
          </p:cNvPr>
          <p:cNvSpPr/>
          <p:nvPr/>
        </p:nvSpPr>
        <p:spPr>
          <a:xfrm>
            <a:off x="280416" y="417307"/>
            <a:ext cx="11650824" cy="636754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(Ps. 22: 16-18</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Dogs surround me, a pack of villains encircles me; they pierce my hands and my feet. All my bones are on display; people stare and gloat over me. They divide my clothes among them and cast lots for my garment.</a:t>
            </a:r>
          </a:p>
          <a:p>
            <a:pP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(Ps. 22:30-31) </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Posterity will serve him; future generations will be told about the Lord. They will proclaim his righteousness, declaring to a people yet unborn: He has done it!</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17" name="Rounded Rectangle 16">
            <a:extLst>
              <a:ext uri="{FF2B5EF4-FFF2-40B4-BE49-F238E27FC236}">
                <a16:creationId xmlns:a16="http://schemas.microsoft.com/office/drawing/2014/main" xmlns="" id="{551E0AA0-91CE-97A0-D262-84F37BDAFA56}"/>
              </a:ext>
            </a:extLst>
          </p:cNvPr>
          <p:cNvSpPr/>
          <p:nvPr/>
        </p:nvSpPr>
        <p:spPr>
          <a:xfrm>
            <a:off x="3752333" y="4090025"/>
            <a:ext cx="8455336" cy="2500617"/>
          </a:xfrm>
          <a:prstGeom prst="roundRect">
            <a:avLst>
              <a:gd name="adj" fmla="val 26211"/>
            </a:avLst>
          </a:prstGeom>
          <a:solidFill>
            <a:schemeClr val="accent1">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Written by David 1,000 years before Christ.</a:t>
            </a:r>
          </a:p>
          <a:p>
            <a:pPr marL="0" marR="0" lvl="0" indent="0" algn="ctr" defTabSz="914400" rtl="0" eaLnBrk="1" fontAlgn="auto" latinLnBrk="0" hangingPunct="1">
              <a:lnSpc>
                <a:spcPct val="80000"/>
              </a:lnSpc>
              <a:spcBef>
                <a:spcPts val="0"/>
              </a:spcBef>
              <a:spcAft>
                <a:spcPts val="0"/>
              </a:spcAft>
              <a:buClrTx/>
              <a:buSzTx/>
              <a:buFontTx/>
              <a:buNone/>
              <a:tabLst/>
              <a:defRPr/>
            </a:pPr>
            <a:r>
              <a:rPr lang="en-US" sz="4400" b="1" dirty="0">
                <a:solidFill>
                  <a:srgbClr val="FFFFFF"/>
                </a:solidFill>
                <a:effectLst>
                  <a:outerShdw blurRad="38100" dist="38100" dir="2700000" algn="tl">
                    <a:srgbClr val="000000">
                      <a:alpha val="43137"/>
                    </a:srgbClr>
                  </a:outerShdw>
                </a:effectLst>
                <a:latin typeface="Century Gothic" panose="020B0502020202020204" pitchFamily="34" charset="0"/>
              </a:rPr>
              <a:t>The opening line of Psalm 22, is the connection…</a:t>
            </a:r>
            <a:endPar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3" name="Rectangle 22">
            <a:extLst>
              <a:ext uri="{FF2B5EF4-FFF2-40B4-BE49-F238E27FC236}">
                <a16:creationId xmlns:a16="http://schemas.microsoft.com/office/drawing/2014/main" xmlns="" id="{71CEC7FA-C487-6DE1-8E70-C1FD8AA248A2}"/>
              </a:ext>
            </a:extLst>
          </p:cNvPr>
          <p:cNvSpPr/>
          <p:nvPr/>
        </p:nvSpPr>
        <p:spPr>
          <a:xfrm>
            <a:off x="107156" y="241855"/>
            <a:ext cx="11650824" cy="1897000"/>
          </a:xfrm>
          <a:prstGeom prst="rect">
            <a:avLst/>
          </a:prstGeom>
          <a:solidFill>
            <a:srgbClr val="26B44C"/>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(Ps. 22:1</a:t>
            </a:r>
            <a:r>
              <a:rPr lang="en-US" sz="5400" b="1" dirty="0">
                <a:solidFill>
                  <a:srgbClr val="FFFFFF"/>
                </a:solidFill>
                <a:effectLst>
                  <a:outerShdw blurRad="38100" dist="38100" dir="2700000" algn="tl">
                    <a:srgbClr val="000000">
                      <a:alpha val="43137"/>
                    </a:srgbClr>
                  </a:outerShdw>
                </a:effectLst>
                <a:latin typeface="Century Gothic" panose="020B0502020202020204" pitchFamily="34" charset="0"/>
              </a:rPr>
              <a:t>) My God, my God, why have you forsaken me?</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25" name="Rectangle 24">
            <a:extLst>
              <a:ext uri="{FF2B5EF4-FFF2-40B4-BE49-F238E27FC236}">
                <a16:creationId xmlns:a16="http://schemas.microsoft.com/office/drawing/2014/main" xmlns="" id="{104D4649-3556-DB98-2408-8EB05E0F2A00}"/>
              </a:ext>
            </a:extLst>
          </p:cNvPr>
          <p:cNvSpPr/>
          <p:nvPr/>
        </p:nvSpPr>
        <p:spPr>
          <a:xfrm>
            <a:off x="169287" y="3506273"/>
            <a:ext cx="11650824" cy="2573483"/>
          </a:xfrm>
          <a:prstGeom prst="rect">
            <a:avLst/>
          </a:prstGeom>
          <a:solidFill>
            <a:srgbClr val="26B44C"/>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(Matt.</a:t>
            </a:r>
            <a:r>
              <a:rPr kumimoji="0" lang="en-US" sz="440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27:46</a:t>
            </a:r>
            <a:r>
              <a:rPr lang="en-US" sz="4400" dirty="0">
                <a:solidFill>
                  <a:srgbClr val="FFFFFF"/>
                </a:solidFill>
                <a:effectLst>
                  <a:outerShdw blurRad="38100" dist="38100" dir="2700000" algn="tl">
                    <a:srgbClr val="000000">
                      <a:alpha val="43137"/>
                    </a:srgbClr>
                  </a:outerShdw>
                </a:effectLst>
                <a:latin typeface="Century Gothic" panose="020B0502020202020204" pitchFamily="34" charset="0"/>
              </a:rPr>
              <a:t>) At about three o’clock Jesus shouted with a loud voice, “Eli, Eli, </a:t>
            </a:r>
            <a:r>
              <a:rPr lang="en-US" sz="4400" dirty="0" err="1">
                <a:solidFill>
                  <a:srgbClr val="FFFFFF"/>
                </a:solidFill>
                <a:effectLst>
                  <a:outerShdw blurRad="38100" dist="38100" dir="2700000" algn="tl">
                    <a:srgbClr val="000000">
                      <a:alpha val="43137"/>
                    </a:srgbClr>
                  </a:outerShdw>
                </a:effectLst>
                <a:latin typeface="Century Gothic" panose="020B0502020202020204" pitchFamily="34" charset="0"/>
              </a:rPr>
              <a:t>lema</a:t>
            </a:r>
            <a:r>
              <a:rPr lang="en-US" sz="44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400" dirty="0" err="1">
                <a:solidFill>
                  <a:srgbClr val="FFFFFF"/>
                </a:solidFill>
                <a:effectLst>
                  <a:outerShdw blurRad="38100" dist="38100" dir="2700000" algn="tl">
                    <a:srgbClr val="000000">
                      <a:alpha val="43137"/>
                    </a:srgbClr>
                  </a:outerShdw>
                </a:effectLst>
                <a:latin typeface="Century Gothic" panose="020B0502020202020204" pitchFamily="34" charset="0"/>
              </a:rPr>
              <a:t>sabachthani</a:t>
            </a:r>
            <a:r>
              <a:rPr lang="en-US" sz="4400" dirty="0">
                <a:solidFill>
                  <a:srgbClr val="FFFFFF"/>
                </a:solidFill>
                <a:effectLst>
                  <a:outerShdw blurRad="38100" dist="38100" dir="2700000" algn="tl">
                    <a:srgbClr val="000000">
                      <a:alpha val="43137"/>
                    </a:srgbClr>
                  </a:outerShdw>
                </a:effectLst>
                <a:latin typeface="Century Gothic" panose="020B0502020202020204" pitchFamily="34" charset="0"/>
              </a:rPr>
              <a:t>?” that is, </a:t>
            </a:r>
            <a:r>
              <a:rPr lang="en-US" sz="4400" b="1" dirty="0">
                <a:solidFill>
                  <a:srgbClr val="FFFFFF"/>
                </a:solidFill>
                <a:effectLst>
                  <a:outerShdw blurRad="38100" dist="38100" dir="2700000" algn="tl">
                    <a:srgbClr val="000000">
                      <a:alpha val="43137"/>
                    </a:srgbClr>
                  </a:outerShdw>
                </a:effectLst>
                <a:latin typeface="Century Gothic" panose="020B0502020202020204" pitchFamily="34" charset="0"/>
              </a:rPr>
              <a:t>“My God, my God, why have you forsaken me?”</a:t>
            </a:r>
            <a:endPar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26" name="Down Arrow 25">
            <a:extLst>
              <a:ext uri="{FF2B5EF4-FFF2-40B4-BE49-F238E27FC236}">
                <a16:creationId xmlns:a16="http://schemas.microsoft.com/office/drawing/2014/main" xmlns="" id="{870293AC-CBBE-8CFA-4F56-4E9DBBC5A074}"/>
              </a:ext>
            </a:extLst>
          </p:cNvPr>
          <p:cNvSpPr/>
          <p:nvPr/>
        </p:nvSpPr>
        <p:spPr>
          <a:xfrm>
            <a:off x="4867256" y="2095817"/>
            <a:ext cx="1746904" cy="1561784"/>
          </a:xfrm>
          <a:prstGeom prst="downArrow">
            <a:avLst/>
          </a:prstGeom>
          <a:solidFill>
            <a:schemeClr val="accent6">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432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ou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accel="50000" fill="hold" grpId="0" nodeType="clickEffect" p14:presetBounceEnd="50000">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14:bounceEnd="50000">
                                          <p:cBhvr additive="base">
                                            <p:cTn id="22" dur="500" fill="hold"/>
                                            <p:tgtEl>
                                              <p:spTgt spid="23"/>
                                            </p:tgtEl>
                                            <p:attrNameLst>
                                              <p:attrName>ppt_x</p:attrName>
                                            </p:attrNameLst>
                                          </p:cBhvr>
                                          <p:tavLst>
                                            <p:tav tm="0">
                                              <p:val>
                                                <p:strVal val="#ppt_x"/>
                                              </p:val>
                                            </p:tav>
                                            <p:tav tm="100000">
                                              <p:val>
                                                <p:strVal val="#ppt_x"/>
                                              </p:val>
                                            </p:tav>
                                          </p:tavLst>
                                        </p:anim>
                                        <p:anim calcmode="lin" valueType="num" p14:bounceEnd="50000">
                                          <p:cBhvr additive="base">
                                            <p:cTn id="23"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0-#ppt_h/2"/>
                                              </p:val>
                                            </p:tav>
                                            <p:tav tm="100000">
                                              <p:val>
                                                <p:strVal val="#ppt_y"/>
                                              </p:val>
                                            </p:tav>
                                          </p:tavLst>
                                        </p:anim>
                                      </p:childTnLst>
                                    </p:cTn>
                                  </p:par>
                                </p:childTnLst>
                              </p:cTn>
                            </p:par>
                            <p:par>
                              <p:cTn id="30" fill="hold">
                                <p:stCondLst>
                                  <p:cond delay="500"/>
                                </p:stCondLst>
                                <p:childTnLst>
                                  <p:par>
                                    <p:cTn id="31" presetID="2" presetClass="entr" presetSubtype="4" accel="50000" fill="hold" grpId="0" nodeType="afterEffect" p14:presetBounceEnd="50000">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14:bounceEnd="50000">
                                          <p:cBhvr additive="base">
                                            <p:cTn id="33" dur="500" fill="hold"/>
                                            <p:tgtEl>
                                              <p:spTgt spid="25"/>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25" grpId="0" animBg="1"/>
          <p:bldP spid="2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ou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accel="5000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0-#ppt_h/2"/>
                                              </p:val>
                                            </p:tav>
                                            <p:tav tm="100000">
                                              <p:val>
                                                <p:strVal val="#ppt_y"/>
                                              </p:val>
                                            </p:tav>
                                          </p:tavLst>
                                        </p:anim>
                                      </p:childTnLst>
                                    </p:cTn>
                                  </p:par>
                                </p:childTnLst>
                              </p:cTn>
                            </p:par>
                            <p:par>
                              <p:cTn id="30" fill="hold">
                                <p:stCondLst>
                                  <p:cond delay="500"/>
                                </p:stCondLst>
                                <p:childTnLst>
                                  <p:par>
                                    <p:cTn id="31" presetID="2" presetClass="entr" presetSubtype="4" accel="5000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P spid="25" grpId="0" animBg="1"/>
          <p:bldP spid="26" grpId="0" animBg="1"/>
        </p:bldLst>
      </p:timing>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7</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 became a servant of this gospel according to the gift of God’s grace that was given to me by the exercise of his power.</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7553674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8</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To me—less than the least of all the saints—this grace was given, to proclaim to the Gentiles the unfathomable riches of Christ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73936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8. To me—less than the least of all the saints—this grace was given, to proclaim to the Gentiles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unfathomable riches of Christ</a:t>
            </a:r>
          </a:p>
        </p:txBody>
      </p:sp>
      <p:sp>
        <p:nvSpPr>
          <p:cNvPr id="2" name="Rounded Rectangle 1">
            <a:extLst>
              <a:ext uri="{FF2B5EF4-FFF2-40B4-BE49-F238E27FC236}">
                <a16:creationId xmlns:a16="http://schemas.microsoft.com/office/drawing/2014/main" xmlns="" id="{DB0A58EE-98D6-BED8-D24A-3AE1096524C5}"/>
              </a:ext>
            </a:extLst>
          </p:cNvPr>
          <p:cNvSpPr/>
          <p:nvPr/>
        </p:nvSpPr>
        <p:spPr>
          <a:xfrm>
            <a:off x="3858768" y="3931920"/>
            <a:ext cx="8157020" cy="2166742"/>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Now available to all who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accept Christ!</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ectangle 2">
            <a:extLst>
              <a:ext uri="{FF2B5EF4-FFF2-40B4-BE49-F238E27FC236}">
                <a16:creationId xmlns:a16="http://schemas.microsoft.com/office/drawing/2014/main" xmlns="" id="{6880A83C-1580-D81A-A971-BB4B755CC2A7}"/>
              </a:ext>
            </a:extLst>
          </p:cNvPr>
          <p:cNvSpPr/>
          <p:nvPr/>
        </p:nvSpPr>
        <p:spPr>
          <a:xfrm>
            <a:off x="128016" y="264907"/>
            <a:ext cx="11650824" cy="213082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(John 1:12</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But to all who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believed Jesus and accepted him</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he gave the right to become children of God.</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3428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9</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to enlighten everyone about God’s secret plan—the mystery that has been hidden for ages in God who has created all things.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7934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 purpose of this enlightenment is that through the church the multifaceted wisdom of God should now be disclosed to the rulers and the authorities in the heavenly realms.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06185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10. The purpose of this enlightenment is that through the church the multifaceted wisdom of God should now be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disclosed to the rulers and the authorities in the heavenly realms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7" name="Rounded Rectangle 6">
            <a:extLst>
              <a:ext uri="{FF2B5EF4-FFF2-40B4-BE49-F238E27FC236}">
                <a16:creationId xmlns:a16="http://schemas.microsoft.com/office/drawing/2014/main" xmlns="" id="{1022D837-A539-B73B-8C8B-73321AAA1623}"/>
              </a:ext>
            </a:extLst>
          </p:cNvPr>
          <p:cNvSpPr/>
          <p:nvPr/>
        </p:nvSpPr>
        <p:spPr>
          <a:xfrm>
            <a:off x="176212" y="4421727"/>
            <a:ext cx="7218335" cy="1852017"/>
          </a:xfrm>
          <a:prstGeom prst="roundRect">
            <a:avLst>
              <a:gd name="adj" fmla="val 26211"/>
            </a:avLst>
          </a:prstGeom>
          <a:solidFill>
            <a:schemeClr val="accent1">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Why would Satan assist in bringing about his own </a:t>
            </a: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defeat!?</a:t>
            </a:r>
            <a:endPar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ounded Rectangle 2">
            <a:extLst>
              <a:ext uri="{FF2B5EF4-FFF2-40B4-BE49-F238E27FC236}">
                <a16:creationId xmlns:a16="http://schemas.microsoft.com/office/drawing/2014/main" xmlns="" id="{3969FE18-8CDD-0EBA-C699-8D941BE8EE33}"/>
              </a:ext>
            </a:extLst>
          </p:cNvPr>
          <p:cNvSpPr/>
          <p:nvPr/>
        </p:nvSpPr>
        <p:spPr>
          <a:xfrm>
            <a:off x="1024128" y="4224528"/>
            <a:ext cx="10991660" cy="2286000"/>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was kept hidden in eons past,</a:t>
            </a:r>
            <a:r>
              <a:rPr kumimoji="0" lang="en-US" sz="540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part, from all of God’s other creations. </a:t>
            </a:r>
            <a:r>
              <a:rPr kumimoji="0" lang="en-US" sz="3600" i="0" u="none" strike="noStrike" kern="1200" cap="none" spc="-15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Pt. 1:12)</a:t>
            </a:r>
            <a:endParaRPr kumimoji="0" lang="en-US" sz="5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17F31C4A-0E22-E9B9-893C-548E75FCE5FA}"/>
              </a:ext>
            </a:extLst>
          </p:cNvPr>
          <p:cNvSpPr/>
          <p:nvPr/>
        </p:nvSpPr>
        <p:spPr>
          <a:xfrm>
            <a:off x="128588" y="192226"/>
            <a:ext cx="11650824" cy="224949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(Jn. 13:2</a:t>
            </a:r>
            <a:r>
              <a:rPr lang="en-US" sz="4800" spc="-150" dirty="0">
                <a:solidFill>
                  <a:srgbClr val="FFFFFF"/>
                </a:solidFill>
                <a:effectLst>
                  <a:outerShdw blurRad="38100" dist="38100" dir="2700000" algn="tl">
                    <a:srgbClr val="000000">
                      <a:alpha val="43137"/>
                    </a:srgbClr>
                  </a:outerShdw>
                </a:effectLst>
                <a:latin typeface="Century Gothic" panose="020B0502020202020204" pitchFamily="34" charset="0"/>
              </a:rPr>
              <a:t>) It was time for supper, and </a:t>
            </a:r>
            <a:r>
              <a:rPr lang="en-US" sz="48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the devil</a:t>
            </a:r>
            <a:r>
              <a:rPr lang="en-US" sz="4800" spc="-150" dirty="0">
                <a:solidFill>
                  <a:srgbClr val="FFFFFF"/>
                </a:solidFill>
                <a:effectLst>
                  <a:outerShdw blurRad="38100" dist="38100" dir="2700000" algn="tl">
                    <a:srgbClr val="000000">
                      <a:alpha val="43137"/>
                    </a:srgbClr>
                  </a:outerShdw>
                </a:effectLst>
                <a:latin typeface="Century Gothic" panose="020B0502020202020204" pitchFamily="34" charset="0"/>
              </a:rPr>
              <a:t> had already prompted Judas, son of Simon Iscariot, </a:t>
            </a:r>
            <a:r>
              <a:rPr lang="en-US" sz="48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to betray</a:t>
            </a:r>
            <a:r>
              <a:rPr lang="en-US" sz="4800" spc="-150" dirty="0">
                <a:solidFill>
                  <a:srgbClr val="FFFFFF"/>
                </a:solidFill>
                <a:effectLst>
                  <a:outerShdw blurRad="38100" dist="38100" dir="2700000" algn="tl">
                    <a:srgbClr val="000000">
                      <a:alpha val="43137"/>
                    </a:srgbClr>
                  </a:outerShdw>
                </a:effectLst>
                <a:latin typeface="Century Gothic" panose="020B0502020202020204" pitchFamily="34" charset="0"/>
              </a:rPr>
              <a:t> Jesus.</a:t>
            </a:r>
            <a:endParaRPr kumimoji="0" lang="en-US" sz="48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403409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ou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32"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out)">
                                      <p:cBhvr>
                                        <p:cTn id="18"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10. The purpose of this enlightenment is that through the church the multifaceted wisdom of God should now be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disclosed to the rulers and the authorities in the heavenly realms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a16="http://schemas.microsoft.com/office/drawing/2014/main" xmlns="" id="{171C2B90-DA08-D888-7C7E-936E419783C3}"/>
              </a:ext>
            </a:extLst>
          </p:cNvPr>
          <p:cNvSpPr/>
          <p:nvPr/>
        </p:nvSpPr>
        <p:spPr>
          <a:xfrm>
            <a:off x="107156" y="1316736"/>
            <a:ext cx="11725180" cy="5349038"/>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Satan’s Lies Exposed: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is trying to keep you from happiness, He wants you to suffer,</a:t>
            </a:r>
            <a:r>
              <a:rPr kumimoji="0" lang="en-US" sz="4000" b="0"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 can’t be trusted.”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“What makes you think God cares about you? God only cares about Himself.”</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“Following Jesus will ruin your life.”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“What’s the big deal about the Cross, who cares?”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“Jesus was just another spiritual teacher, nothing special.”</a:t>
            </a:r>
          </a:p>
        </p:txBody>
      </p:sp>
    </p:spTree>
    <p:extLst>
      <p:ext uri="{BB962C8B-B14F-4D97-AF65-F5344CB8AC3E}">
        <p14:creationId xmlns:p14="http://schemas.microsoft.com/office/powerpoint/2010/main" val="3717516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ssolv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dissolve">
                                      <p:cBhvr>
                                        <p:cTn id="3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When reading this, you will be able to understand my insight into this mystery of Christ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ounded Rectangle 1">
            <a:extLst>
              <a:ext uri="{FF2B5EF4-FFF2-40B4-BE49-F238E27FC236}">
                <a16:creationId xmlns:a16="http://schemas.microsoft.com/office/drawing/2014/main" xmlns="" id="{9534ACCF-09F3-1DE9-E03A-36B02FEED382}"/>
              </a:ext>
            </a:extLst>
          </p:cNvPr>
          <p:cNvSpPr/>
          <p:nvPr/>
        </p:nvSpPr>
        <p:spPr>
          <a:xfrm>
            <a:off x="1975104" y="2616240"/>
            <a:ext cx="10040684" cy="3482422"/>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Paul is explaining to his readers, that he has been given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special insight</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a:t>
            </a:r>
            <a:r>
              <a:rPr kumimoji="0" lang="en-US" sz="540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now he will </a:t>
            </a:r>
            <a:r>
              <a:rPr kumimoji="0" lang="en-US" sz="54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reveal</a:t>
            </a:r>
            <a:r>
              <a:rPr kumimoji="0" lang="en-US" sz="540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to them.</a:t>
            </a:r>
            <a:endParaRPr kumimoji="0" lang="en-US" sz="5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62860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10. The purpose of this enlightenment is that through the church the multifaceted wisdom of God should now be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disclosed to the rulers and the authorities in the heavenly realms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a16="http://schemas.microsoft.com/office/drawing/2014/main" xmlns="" id="{171C2B90-DA08-D888-7C7E-936E419783C3}"/>
              </a:ext>
            </a:extLst>
          </p:cNvPr>
          <p:cNvSpPr/>
          <p:nvPr/>
        </p:nvSpPr>
        <p:spPr>
          <a:xfrm>
            <a:off x="107156" y="1316736"/>
            <a:ext cx="11725180" cy="5349038"/>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Satan’s Lies Exposed: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is trying to keep you from happiness, He wants you to suffer, he can’t be trusted.”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“What makes you think God cares about you? God only cares about Himself.”</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“Following Jesus will ruin your life.”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“What’s the big deal about the Cross, who cares?”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“Jesus was just another spiritual teacher, nothing special.”</a:t>
            </a:r>
          </a:p>
        </p:txBody>
      </p:sp>
      <p:sp>
        <p:nvSpPr>
          <p:cNvPr id="3" name="Rounded Rectangle 2">
            <a:extLst>
              <a:ext uri="{FF2B5EF4-FFF2-40B4-BE49-F238E27FC236}">
                <a16:creationId xmlns:a16="http://schemas.microsoft.com/office/drawing/2014/main" xmlns="" id="{479A1047-64FF-B64E-2032-31A785B40D3F}"/>
              </a:ext>
            </a:extLst>
          </p:cNvPr>
          <p:cNvSpPr/>
          <p:nvPr/>
        </p:nvSpPr>
        <p:spPr>
          <a:xfrm>
            <a:off x="576358" y="2816388"/>
            <a:ext cx="10991660" cy="2286000"/>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 could God</a:t>
            </a:r>
            <a:r>
              <a:rPr kumimoji="0" lang="en-US" sz="5400" b="1" i="0" u="none" strike="noStrike" kern="1200" cap="none" spc="-15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defeat these lies, without playing into the suspicion that He is self-serving??</a:t>
            </a:r>
            <a:endParaRPr kumimoji="0" lang="en-US" sz="5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27862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10. The purpose of this enlightenment is that through the church the multifaceted wisdom of God should now be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disclosed to the rulers and the authorities in the heavenly realms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a16="http://schemas.microsoft.com/office/drawing/2014/main" xmlns="" id="{171C2B90-DA08-D888-7C7E-936E419783C3}"/>
              </a:ext>
            </a:extLst>
          </p:cNvPr>
          <p:cNvSpPr/>
          <p:nvPr/>
        </p:nvSpPr>
        <p:spPr>
          <a:xfrm>
            <a:off x="107156" y="1316736"/>
            <a:ext cx="11725180" cy="5349038"/>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Satan’s Lies Exposed: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is trying to keep you from happiness, He wants you to suffer,</a:t>
            </a:r>
            <a:r>
              <a:rPr kumimoji="0" lang="en-US" sz="4000" b="0"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he can’t be trusted.</a:t>
            </a: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“What makes you think God cares about you? God only cares about Himself.”</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“Following Jesus will ruin your life.”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“What’s the big deal about the Cross, who cares?”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“Jesus was just another spiritual teacher, nothing special.”</a:t>
            </a:r>
          </a:p>
        </p:txBody>
      </p:sp>
      <p:sp>
        <p:nvSpPr>
          <p:cNvPr id="12" name="Rounded Rectangle 11">
            <a:extLst>
              <a:ext uri="{FF2B5EF4-FFF2-40B4-BE49-F238E27FC236}">
                <a16:creationId xmlns:a16="http://schemas.microsoft.com/office/drawing/2014/main" xmlns="" id="{8066917F-19E7-CCC0-C3E6-B6D9BABE8B7C}"/>
              </a:ext>
            </a:extLst>
          </p:cNvPr>
          <p:cNvSpPr/>
          <p:nvPr/>
        </p:nvSpPr>
        <p:spPr>
          <a:xfrm>
            <a:off x="576358" y="2816388"/>
            <a:ext cx="10991660" cy="2286000"/>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 could God</a:t>
            </a:r>
            <a:r>
              <a:rPr kumimoji="0" lang="en-US" sz="5400" b="1" i="0" u="none" strike="noStrike" kern="1200" cap="none" spc="-15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defeat these lies, without playing into the suspicion that He is self-serving??</a:t>
            </a:r>
            <a:endParaRPr kumimoji="0" lang="en-US" sz="5400" b="1"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cxnSp>
        <p:nvCxnSpPr>
          <p:cNvPr id="5" name="Straight Connector 4">
            <a:extLst>
              <a:ext uri="{FF2B5EF4-FFF2-40B4-BE49-F238E27FC236}">
                <a16:creationId xmlns:a16="http://schemas.microsoft.com/office/drawing/2014/main" xmlns="" id="{A26FEBFF-855B-B2F7-2706-30A38E4622CA}"/>
              </a:ext>
            </a:extLst>
          </p:cNvPr>
          <p:cNvCxnSpPr/>
          <p:nvPr/>
        </p:nvCxnSpPr>
        <p:spPr>
          <a:xfrm>
            <a:off x="676656" y="2139696"/>
            <a:ext cx="10479024" cy="4315968"/>
          </a:xfrm>
          <a:prstGeom prst="line">
            <a:avLst/>
          </a:prstGeom>
          <a:ln w="444500">
            <a:solidFill>
              <a:srgbClr val="FF0000"/>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2EB65AFF-19B4-8662-E6B7-B791B70CB7F2}"/>
              </a:ext>
            </a:extLst>
          </p:cNvPr>
          <p:cNvCxnSpPr>
            <a:cxnSpLocks/>
          </p:cNvCxnSpPr>
          <p:nvPr/>
        </p:nvCxnSpPr>
        <p:spPr>
          <a:xfrm flipV="1">
            <a:off x="493204" y="2139696"/>
            <a:ext cx="11022140" cy="4279857"/>
          </a:xfrm>
          <a:prstGeom prst="line">
            <a:avLst/>
          </a:prstGeom>
          <a:ln w="444500">
            <a:solidFill>
              <a:srgbClr val="FF0000"/>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85294D19-5EA4-887D-8E9C-6E2C747269AA}"/>
              </a:ext>
            </a:extLst>
          </p:cNvPr>
          <p:cNvSpPr/>
          <p:nvPr/>
        </p:nvSpPr>
        <p:spPr>
          <a:xfrm>
            <a:off x="270588" y="2697211"/>
            <a:ext cx="11650824" cy="304522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(Col. 2:15)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In this way,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Jesus disarmed the spiritual rulers and authorities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He shamed them publicly by his victory over them on </a:t>
            </a:r>
            <a:r>
              <a:rPr lang="en-US" sz="6600" b="1" u="sng" dirty="0">
                <a:solidFill>
                  <a:srgbClr val="FFC000"/>
                </a:solidFill>
                <a:effectLst>
                  <a:outerShdw blurRad="38100" dist="38100" dir="2700000" algn="tl">
                    <a:srgbClr val="000000">
                      <a:alpha val="43137"/>
                    </a:srgbClr>
                  </a:outerShdw>
                </a:effectLst>
                <a:latin typeface="Century Gothic" panose="020B0502020202020204" pitchFamily="34" charset="0"/>
              </a:rPr>
              <a:t>the cross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13" name="Rounded Rectangle 12">
            <a:extLst>
              <a:ext uri="{FF2B5EF4-FFF2-40B4-BE49-F238E27FC236}">
                <a16:creationId xmlns:a16="http://schemas.microsoft.com/office/drawing/2014/main" xmlns="" id="{FCF379C2-074F-BF82-5CDC-37CBD5A5CC0A}"/>
              </a:ext>
            </a:extLst>
          </p:cNvPr>
          <p:cNvSpPr/>
          <p:nvPr/>
        </p:nvSpPr>
        <p:spPr>
          <a:xfrm>
            <a:off x="107156" y="125825"/>
            <a:ext cx="7218335" cy="1852017"/>
          </a:xfrm>
          <a:prstGeom prst="roundRect">
            <a:avLst>
              <a:gd name="adj" fmla="val 26211"/>
            </a:avLst>
          </a:prstGeom>
          <a:solidFill>
            <a:schemeClr val="accent1">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Cross completely </a:t>
            </a:r>
            <a:r>
              <a:rPr kumimoji="0" lang="en-US" sz="4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unmasks</a:t>
            </a:r>
            <a:r>
              <a:rPr kumimoji="0" lang="en-US" sz="4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Satan as the liar and murderer he is!</a:t>
            </a:r>
            <a:endPar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3205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xit" presetSubtype="0" fill="hold" grpId="0" nodeType="withEffect">
                                  <p:stCondLst>
                                    <p:cond delay="0"/>
                                  </p:stCondLst>
                                  <p:childTnLst>
                                    <p:animEffect transition="out" filter="dissolv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32"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out)">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This was according to the eternal purpose that he accomplished in Christ Jesus our Lord,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37801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11. This was according to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eternal purpose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he accomplished in Christ Jesus our Lord,</a:t>
            </a:r>
          </a:p>
        </p:txBody>
      </p:sp>
      <p:sp>
        <p:nvSpPr>
          <p:cNvPr id="2" name="Rectangle 1">
            <a:extLst>
              <a:ext uri="{FF2B5EF4-FFF2-40B4-BE49-F238E27FC236}">
                <a16:creationId xmlns:a16="http://schemas.microsoft.com/office/drawing/2014/main" xmlns="" id="{6DA775AB-875B-8BF2-4B75-F0C271075072}"/>
              </a:ext>
            </a:extLst>
          </p:cNvPr>
          <p:cNvSpPr/>
          <p:nvPr/>
        </p:nvSpPr>
        <p:spPr>
          <a:xfrm>
            <a:off x="270588" y="2697211"/>
            <a:ext cx="11650824" cy="304522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Pt 3:9</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The Lord is not slow concerning his promise, as some regard slowness, but is </a:t>
            </a:r>
            <a:r>
              <a:rPr lang="en-US" sz="4200" dirty="0">
                <a:solidFill>
                  <a:schemeClr val="bg1"/>
                </a:solidFill>
                <a:effectLst>
                  <a:outerShdw blurRad="38100" dist="38100" dir="2700000" algn="tl">
                    <a:srgbClr val="000000">
                      <a:alpha val="43137"/>
                    </a:srgbClr>
                  </a:outerShdw>
                </a:effectLst>
                <a:latin typeface="Century Gothic" panose="020B0502020202020204" pitchFamily="34" charset="0"/>
              </a:rPr>
              <a:t>being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patient toward you</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because </a:t>
            </a:r>
            <a:r>
              <a:rPr lang="en-US" sz="4200" b="1" i="1" dirty="0">
                <a:solidFill>
                  <a:srgbClr val="FFFFFF"/>
                </a:solidFill>
                <a:effectLst>
                  <a:outerShdw blurRad="38100" dist="38100" dir="2700000" algn="tl">
                    <a:srgbClr val="000000">
                      <a:alpha val="43137"/>
                    </a:srgbClr>
                  </a:outerShdw>
                </a:effectLst>
                <a:latin typeface="Century Gothic" panose="020B0502020202020204" pitchFamily="34" charset="0"/>
              </a:rPr>
              <a:t>he does not wish for any to perish</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 but for </a:t>
            </a:r>
            <a:r>
              <a:rPr lang="en-US" sz="4200" b="1" u="sng" dirty="0">
                <a:solidFill>
                  <a:srgbClr val="FFC000"/>
                </a:solidFill>
                <a:effectLst>
                  <a:outerShdw blurRad="38100" dist="38100" dir="2700000" algn="tl">
                    <a:srgbClr val="000000">
                      <a:alpha val="43137"/>
                    </a:srgbClr>
                  </a:outerShdw>
                </a:effectLst>
                <a:latin typeface="Century Gothic" panose="020B0502020202020204" pitchFamily="34" charset="0"/>
              </a:rPr>
              <a:t>all to come to repentance</a:t>
            </a:r>
            <a:r>
              <a:rPr lang="en-US" sz="42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2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93053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in whom we have boldness and confident access to God by way of Christ’s faithfulness.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1319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in whom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have boldness and confident access to God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by way of Christ’s faithfulness.</a:t>
            </a:r>
          </a:p>
        </p:txBody>
      </p:sp>
      <p:sp>
        <p:nvSpPr>
          <p:cNvPr id="2" name="Rectangle 1">
            <a:extLst>
              <a:ext uri="{FF2B5EF4-FFF2-40B4-BE49-F238E27FC236}">
                <a16:creationId xmlns:a16="http://schemas.microsoft.com/office/drawing/2014/main" xmlns="" id="{2DB1A978-1FCD-F4E9-B283-5783FF270B5D}"/>
              </a:ext>
            </a:extLst>
          </p:cNvPr>
          <p:cNvSpPr/>
          <p:nvPr/>
        </p:nvSpPr>
        <p:spPr>
          <a:xfrm>
            <a:off x="107156" y="1828800"/>
            <a:ext cx="11725180" cy="4836974"/>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Implications for us: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Rescued humans have an unparalleled and unique perspective.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We are living proof of God’s perfect </a:t>
            </a:r>
            <a:r>
              <a:rPr lang="en-US" sz="4000" b="1" dirty="0">
                <a:effectLst>
                  <a:outerShdw blurRad="38100" dist="38100" dir="2700000" algn="tl">
                    <a:srgbClr val="000000">
                      <a:alpha val="43137"/>
                    </a:srgbClr>
                  </a:outerShdw>
                </a:effectLst>
                <a:latin typeface="Century Gothic" panose="020B0502020202020204" pitchFamily="34" charset="0"/>
              </a:rPr>
              <a:t>LOVE</a:t>
            </a:r>
            <a:r>
              <a:rPr lang="en-US" sz="4000" b="1" i="1" dirty="0">
                <a:effectLst>
                  <a:outerShdw blurRad="38100" dist="38100" dir="2700000" algn="tl">
                    <a:srgbClr val="000000">
                      <a:alpha val="43137"/>
                    </a:srgbClr>
                  </a:outerShdw>
                </a:effectLst>
                <a:latin typeface="Century Gothic" panose="020B0502020202020204" pitchFamily="34" charset="0"/>
              </a:rPr>
              <a:t> </a:t>
            </a:r>
            <a:r>
              <a:rPr lang="en-US" sz="4000" i="1" dirty="0">
                <a:effectLst>
                  <a:outerShdw blurRad="38100" dist="38100" dir="2700000" algn="tl">
                    <a:srgbClr val="000000">
                      <a:alpha val="43137"/>
                    </a:srgbClr>
                  </a:outerShdw>
                </a:effectLst>
                <a:latin typeface="Century Gothic" panose="020B0502020202020204" pitchFamily="34" charset="0"/>
              </a:rPr>
              <a:t>and</a:t>
            </a:r>
            <a:r>
              <a:rPr lang="en-US" sz="4000" b="1" i="1" dirty="0">
                <a:effectLst>
                  <a:outerShdw blurRad="38100" dist="38100" dir="2700000" algn="tl">
                    <a:srgbClr val="000000">
                      <a:alpha val="43137"/>
                    </a:srgbClr>
                  </a:outerShdw>
                </a:effectLst>
                <a:latin typeface="Century Gothic" panose="020B0502020202020204" pitchFamily="34" charset="0"/>
              </a:rPr>
              <a:t> </a:t>
            </a:r>
            <a:r>
              <a:rPr lang="en-US" sz="4000" b="1" dirty="0">
                <a:effectLst>
                  <a:outerShdw blurRad="38100" dist="38100" dir="2700000" algn="tl">
                    <a:srgbClr val="000000">
                      <a:alpha val="43137"/>
                    </a:srgbClr>
                  </a:outerShdw>
                </a:effectLst>
                <a:latin typeface="Century Gothic" panose="020B0502020202020204" pitchFamily="34" charset="0"/>
              </a:rPr>
              <a:t>JUSTICE.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God is </a:t>
            </a:r>
            <a:r>
              <a:rPr lang="en-US" sz="4000" b="1" u="sng" dirty="0">
                <a:effectLst>
                  <a:outerShdw blurRad="38100" dist="38100" dir="2700000" algn="tl">
                    <a:srgbClr val="000000">
                      <a:alpha val="43137"/>
                    </a:srgbClr>
                  </a:outerShdw>
                </a:effectLst>
                <a:latin typeface="Century Gothic" panose="020B0502020202020204" pitchFamily="34" charset="0"/>
              </a:rPr>
              <a:t>not</a:t>
            </a:r>
            <a:r>
              <a:rPr lang="en-US" sz="4000" dirty="0">
                <a:effectLst>
                  <a:outerShdw blurRad="38100" dist="38100" dir="2700000" algn="tl">
                    <a:srgbClr val="000000">
                      <a:alpha val="43137"/>
                    </a:srgbClr>
                  </a:outerShdw>
                </a:effectLst>
                <a:latin typeface="Century Gothic" panose="020B0502020202020204" pitchFamily="34" charset="0"/>
              </a:rPr>
              <a:t> self-serving, but </a:t>
            </a:r>
            <a:r>
              <a:rPr lang="en-US" sz="4000" b="1" u="sng" dirty="0">
                <a:effectLst>
                  <a:outerShdw blurRad="38100" dist="38100" dir="2700000" algn="tl">
                    <a:srgbClr val="000000">
                      <a:alpha val="43137"/>
                    </a:srgbClr>
                  </a:outerShdw>
                </a:effectLst>
                <a:latin typeface="Century Gothic" panose="020B0502020202020204" pitchFamily="34" charset="0"/>
              </a:rPr>
              <a:t>self-sacrificial</a:t>
            </a:r>
            <a:r>
              <a:rPr lang="en-US" sz="4000" b="1" dirty="0">
                <a:effectLst>
                  <a:outerShdw blurRad="38100" dist="38100" dir="2700000" algn="tl">
                    <a:srgbClr val="000000">
                      <a:alpha val="43137"/>
                    </a:srgbClr>
                  </a:outerShdw>
                </a:effectLst>
                <a:latin typeface="Century Gothic" panose="020B0502020202020204" pitchFamily="34" charset="0"/>
              </a:rPr>
              <a: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The great lie, has been </a:t>
            </a:r>
            <a:r>
              <a:rPr lang="en-US" sz="4000" b="1" i="1" dirty="0">
                <a:effectLst>
                  <a:outerShdw blurRad="38100" dist="38100" dir="2700000" algn="tl">
                    <a:srgbClr val="000000">
                      <a:alpha val="43137"/>
                    </a:srgbClr>
                  </a:outerShdw>
                </a:effectLst>
                <a:latin typeface="Century Gothic" panose="020B0502020202020204" pitchFamily="34" charset="0"/>
              </a:rPr>
              <a:t>totally</a:t>
            </a:r>
            <a:r>
              <a:rPr lang="en-US" sz="4000" b="1" dirty="0">
                <a:effectLst>
                  <a:outerShdw blurRad="38100" dist="38100" dir="2700000" algn="tl">
                    <a:srgbClr val="000000">
                      <a:alpha val="43137"/>
                    </a:srgbClr>
                  </a:outerShdw>
                </a:effectLst>
                <a:latin typeface="Century Gothic" panose="020B0502020202020204" pitchFamily="34" charset="0"/>
              </a:rPr>
              <a:t> </a:t>
            </a:r>
            <a:r>
              <a:rPr lang="en-US" sz="4000" dirty="0">
                <a:effectLst>
                  <a:outerShdw blurRad="38100" dist="38100" dir="2700000" algn="tl">
                    <a:srgbClr val="000000">
                      <a:alpha val="43137"/>
                    </a:srgbClr>
                  </a:outerShdw>
                </a:effectLst>
                <a:latin typeface="Century Gothic" panose="020B0502020202020204" pitchFamily="34" charset="0"/>
              </a:rPr>
              <a:t>disproven.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We can experience both </a:t>
            </a:r>
            <a:r>
              <a:rPr lang="en-US" sz="4000" b="1" dirty="0">
                <a:effectLst>
                  <a:outerShdw blurRad="38100" dist="38100" dir="2700000" algn="tl">
                    <a:srgbClr val="000000">
                      <a:alpha val="43137"/>
                    </a:srgbClr>
                  </a:outerShdw>
                </a:effectLst>
                <a:latin typeface="Century Gothic" panose="020B0502020202020204" pitchFamily="34" charset="0"/>
              </a:rPr>
              <a:t>utter fallenness </a:t>
            </a:r>
            <a:r>
              <a:rPr lang="en-US" sz="4000" i="1" dirty="0">
                <a:effectLst>
                  <a:outerShdw blurRad="38100" dist="38100" dir="2700000" algn="tl">
                    <a:srgbClr val="000000">
                      <a:alpha val="43137"/>
                    </a:srgbClr>
                  </a:outerShdw>
                </a:effectLst>
                <a:latin typeface="Century Gothic" panose="020B0502020202020204" pitchFamily="34" charset="0"/>
              </a:rPr>
              <a:t>and</a:t>
            </a:r>
            <a:r>
              <a:rPr lang="en-US" sz="4000" b="1" dirty="0">
                <a:effectLst>
                  <a:outerShdw blurRad="38100" dist="38100" dir="2700000" algn="tl">
                    <a:srgbClr val="000000">
                      <a:alpha val="43137"/>
                    </a:srgbClr>
                  </a:outerShdw>
                </a:effectLst>
                <a:latin typeface="Century Gothic" panose="020B0502020202020204" pitchFamily="34" charset="0"/>
              </a:rPr>
              <a:t> total GRACE!</a:t>
            </a:r>
            <a:endParaRPr lang="en-US" sz="4000" dirty="0">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91491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ssolv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dissolve">
                                      <p:cBhvr>
                                        <p:cTn id="3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12. in whom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have boldness and confident access to God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by way of Christ’s faithfulness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a16="http://schemas.microsoft.com/office/drawing/2014/main" xmlns="" id="{2DB1A978-1FCD-F4E9-B283-5783FF270B5D}"/>
              </a:ext>
            </a:extLst>
          </p:cNvPr>
          <p:cNvSpPr/>
          <p:nvPr/>
        </p:nvSpPr>
        <p:spPr>
          <a:xfrm>
            <a:off x="107156" y="2670048"/>
            <a:ext cx="11725180" cy="3995726"/>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Implications for us: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This unprecedented access to God, is </a:t>
            </a:r>
            <a:r>
              <a:rPr lang="en-US" sz="4000" b="1" u="sng" dirty="0">
                <a:solidFill>
                  <a:srgbClr val="FFFFFF"/>
                </a:solidFill>
                <a:effectLst>
                  <a:outerShdw blurRad="38100" dist="38100" dir="2700000" algn="tl">
                    <a:srgbClr val="000000">
                      <a:alpha val="43137"/>
                    </a:srgbClr>
                  </a:outerShdw>
                </a:effectLst>
                <a:latin typeface="Century Gothic" panose="020B0502020202020204" pitchFamily="34" charset="0"/>
              </a:rPr>
              <a:t>not</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something we can attain on our own.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It</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is purely based on </a:t>
            </a:r>
            <a:r>
              <a:rPr kumimoji="0" lang="en-US" sz="40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Christ’s faithfulness!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This </a:t>
            </a:r>
            <a:r>
              <a:rPr lang="en-US" sz="4000" i="1" noProof="0" dirty="0">
                <a:solidFill>
                  <a:srgbClr val="FFFFFF"/>
                </a:solidFill>
                <a:effectLst>
                  <a:outerShdw blurRad="38100" dist="38100" dir="2700000" algn="tl">
                    <a:srgbClr val="000000">
                      <a:alpha val="43137"/>
                    </a:srgbClr>
                  </a:outerShdw>
                </a:effectLst>
                <a:latin typeface="Century Gothic" panose="020B0502020202020204" pitchFamily="34" charset="0"/>
              </a:rPr>
              <a:t>disarming</a:t>
            </a: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 of Satan has given all people total, true and pure </a:t>
            </a:r>
            <a:r>
              <a:rPr lang="en-US" sz="4000" b="1" u="sng" noProof="0" dirty="0">
                <a:solidFill>
                  <a:srgbClr val="FFFFFF"/>
                </a:solidFill>
                <a:effectLst>
                  <a:outerShdw blurRad="38100" dist="38100" dir="2700000" algn="tl">
                    <a:srgbClr val="000000">
                      <a:alpha val="43137"/>
                    </a:srgbClr>
                  </a:outerShdw>
                </a:effectLst>
                <a:latin typeface="Century Gothic" panose="020B0502020202020204" pitchFamily="34" charset="0"/>
              </a:rPr>
              <a:t>freedom</a:t>
            </a:r>
            <a:r>
              <a:rPr lang="en-US" sz="4000" b="1" noProof="0" dirty="0">
                <a:solidFill>
                  <a:srgbClr val="FFFFFF"/>
                </a:solidFill>
                <a:effectLst>
                  <a:outerShdw blurRad="38100" dist="38100" dir="2700000" algn="tl">
                    <a:srgbClr val="000000">
                      <a:alpha val="43137"/>
                    </a:srgbClr>
                  </a:outerShdw>
                </a:effectLst>
                <a:latin typeface="Century Gothic" panose="020B0502020202020204" pitchFamily="34" charset="0"/>
              </a:rPr>
              <a: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b="1" noProof="0" dirty="0">
                <a:solidFill>
                  <a:srgbClr val="FFFFFF"/>
                </a:solidFill>
                <a:effectLst>
                  <a:outerShdw blurRad="38100" dist="38100" dir="2700000" algn="tl">
                    <a:srgbClr val="000000">
                      <a:alpha val="43137"/>
                    </a:srgbClr>
                  </a:outerShdw>
                </a:effectLst>
                <a:latin typeface="Century Gothic" panose="020B0502020202020204" pitchFamily="34" charset="0"/>
              </a:rPr>
              <a:t>Will you take God up on His offer?</a:t>
            </a:r>
          </a:p>
        </p:txBody>
      </p:sp>
    </p:spTree>
    <p:extLst>
      <p:ext uri="{BB962C8B-B14F-4D97-AF65-F5344CB8AC3E}">
        <p14:creationId xmlns:p14="http://schemas.microsoft.com/office/powerpoint/2010/main" val="4144717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ssolve">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dissolve">
                                      <p:cBhvr>
                                        <p:cTn id="20" dur="500"/>
                                        <p:tgtEl>
                                          <p:spTgt spid="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dissolve">
                                      <p:cBhvr>
                                        <p:cTn id="25" dur="500"/>
                                        <p:tgtEl>
                                          <p:spTgt spid="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dissolv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2"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4"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204787" y="744909"/>
            <a:ext cx="11782426"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6" name="TextBox 5">
            <a:extLst>
              <a:ext uri="{FF2B5EF4-FFF2-40B4-BE49-F238E27FC236}">
                <a16:creationId xmlns:a16="http://schemas.microsoft.com/office/drawing/2014/main" xmlns="" id="{471DABA4-CD3E-5D71-0DD2-B4F6D46B39BA}"/>
              </a:ext>
            </a:extLst>
          </p:cNvPr>
          <p:cNvSpPr txBox="1"/>
          <p:nvPr/>
        </p:nvSpPr>
        <p:spPr>
          <a:xfrm>
            <a:off x="6672263" y="3600450"/>
            <a:ext cx="5314950"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Comments?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Experiences?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Baskerville Old Face" panose="02020602080505020303" pitchFamily="18" charset="77"/>
                <a:ea typeface="+mn-ea"/>
                <a:cs typeface="+mn-cs"/>
              </a:rPr>
              <a:t>Questions?</a:t>
            </a:r>
          </a:p>
        </p:txBody>
      </p:sp>
    </p:spTree>
    <p:extLst>
      <p:ext uri="{BB962C8B-B14F-4D97-AF65-F5344CB8AC3E}">
        <p14:creationId xmlns:p14="http://schemas.microsoft.com/office/powerpoint/2010/main" val="638182321"/>
      </p:ext>
    </p:extLst>
  </p:cSld>
  <p:clrMapOvr>
    <a:masterClrMapping/>
  </p:clrMapOvr>
  <mc:AlternateContent xmlns:mc="http://schemas.openxmlformats.org/markup-compatibility/2006" xmlns:p14="http://schemas.microsoft.com/office/powerpoint/2010/main">
    <mc:Choice Requires="p14">
      <p:transition spd="slow" p14:dur="3000">
        <p14:glitter pattern="hexago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(which  was </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not disclosed to people in former generations </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as it has now been revealed to his holy apostles and prophets by the Spirit),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63453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5. (which  was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 disclosed to people in former generations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as it has now been revealed to his holy apostles and prophets by the Spirit),</a:t>
            </a:r>
          </a:p>
        </p:txBody>
      </p:sp>
      <p:sp>
        <p:nvSpPr>
          <p:cNvPr id="2" name="Rounded Rectangle 1">
            <a:extLst>
              <a:ext uri="{FF2B5EF4-FFF2-40B4-BE49-F238E27FC236}">
                <a16:creationId xmlns:a16="http://schemas.microsoft.com/office/drawing/2014/main" xmlns="" id="{CD63AF4F-20BC-37CA-D397-C59EED9ADCB5}"/>
              </a:ext>
            </a:extLst>
          </p:cNvPr>
          <p:cNvSpPr/>
          <p:nvPr/>
        </p:nvSpPr>
        <p:spPr>
          <a:xfrm>
            <a:off x="3273552" y="3618787"/>
            <a:ext cx="8157020" cy="2203318"/>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insight was </a:t>
            </a:r>
            <a:r>
              <a:rPr kumimoji="0" lang="en-US" sz="54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a:t>
            </a: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available before Christ.</a:t>
            </a:r>
          </a:p>
        </p:txBody>
      </p:sp>
    </p:spTree>
    <p:extLst>
      <p:ext uri="{BB962C8B-B14F-4D97-AF65-F5344CB8AC3E}">
        <p14:creationId xmlns:p14="http://schemas.microsoft.com/office/powerpoint/2010/main" val="346455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5. (which  was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 disclosed to people in former generations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it has now been revealed to his holy apostles and prophets by the Spirit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a16="http://schemas.microsoft.com/office/drawing/2014/main" xmlns="" id="{CD63AF4F-20BC-37CA-D397-C59EED9ADCB5}"/>
              </a:ext>
            </a:extLst>
          </p:cNvPr>
          <p:cNvSpPr/>
          <p:nvPr/>
        </p:nvSpPr>
        <p:spPr>
          <a:xfrm>
            <a:off x="402336" y="3429000"/>
            <a:ext cx="9674924" cy="233910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However, through the Holy Spirit, </a:t>
            </a:r>
            <a:r>
              <a:rPr lang="en-US" sz="5400" dirty="0">
                <a:solidFill>
                  <a:srgbClr val="FFFFFF"/>
                </a:solidFill>
                <a:effectLst>
                  <a:outerShdw blurRad="38100" dist="38100" dir="2700000" algn="tl">
                    <a:srgbClr val="000000">
                      <a:alpha val="43137"/>
                    </a:srgbClr>
                  </a:outerShdw>
                </a:effectLst>
                <a:latin typeface="Century Gothic" panose="020B0502020202020204" pitchFamily="34" charset="0"/>
              </a:rPr>
              <a:t>the wisdom has now been made available.</a:t>
            </a:r>
            <a:endPar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0520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6</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namely, that through the gospel the Gentiles are fellow heirs, fellow members of the body, and fellow partakers of the promise in Christ Jesus.</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1550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6. namely, that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through the gospel the Gentiles are fellow heirs, fellow members of the body, and fellow partakers of the promise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Christ Jesus.</a:t>
            </a:r>
          </a:p>
        </p:txBody>
      </p:sp>
      <p:sp>
        <p:nvSpPr>
          <p:cNvPr id="2" name="Rounded Rectangle 1">
            <a:extLst>
              <a:ext uri="{FF2B5EF4-FFF2-40B4-BE49-F238E27FC236}">
                <a16:creationId xmlns:a16="http://schemas.microsoft.com/office/drawing/2014/main" xmlns="" id="{31CB553C-8E67-5759-F998-DD74E20F1C78}"/>
              </a:ext>
            </a:extLst>
          </p:cNvPr>
          <p:cNvSpPr/>
          <p:nvPr/>
        </p:nvSpPr>
        <p:spPr>
          <a:xfrm>
            <a:off x="402336" y="3429000"/>
            <a:ext cx="7680960" cy="2528888"/>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This is</a:t>
            </a:r>
            <a:r>
              <a:rPr kumimoji="0" lang="en-US" sz="54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what was </a:t>
            </a:r>
            <a:r>
              <a:rPr kumimoji="0" lang="en-US" sz="54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shrouded in mystery</a:t>
            </a:r>
            <a:r>
              <a:rPr kumimoji="0" lang="en-US" sz="54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54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prior to the Cross.</a:t>
            </a:r>
            <a:endPar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89230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ppled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5649</Words>
  <Application>Microsoft Office PowerPoint</Application>
  <PresentationFormat>Widescreen</PresentationFormat>
  <Paragraphs>678</Paragraphs>
  <Slides>47</Slides>
  <Notes>42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47</vt:i4>
      </vt:variant>
    </vt:vector>
  </HeadingPairs>
  <TitlesOfParts>
    <vt:vector size="59" baseType="lpstr">
      <vt:lpstr>Arial</vt:lpstr>
      <vt:lpstr>Avenir Next LT Pro</vt:lpstr>
      <vt:lpstr>AvenirNext LT Pro Medium</vt:lpstr>
      <vt:lpstr>Baskerville Old Face</vt:lpstr>
      <vt:lpstr>Calibri</vt:lpstr>
      <vt:lpstr>Calibri Light</vt:lpstr>
      <vt:lpstr>Century Gothic</vt:lpstr>
      <vt:lpstr>Courier New</vt:lpstr>
      <vt:lpstr>Sabon Next LT</vt:lpstr>
      <vt:lpstr>Script MT Bold</vt:lpstr>
      <vt:lpstr>Office Theme</vt:lpstr>
      <vt:lpstr>DappledVTI</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HeartyC</dc:creator>
  <cp:lastModifiedBy>DoddH</cp:lastModifiedBy>
  <cp:revision>102</cp:revision>
  <dcterms:created xsi:type="dcterms:W3CDTF">2022-08-04T15:29:07Z</dcterms:created>
  <dcterms:modified xsi:type="dcterms:W3CDTF">2022-08-15T13:55:42Z</dcterms:modified>
</cp:coreProperties>
</file>