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107"/>
  </p:notesMasterIdLst>
  <p:handoutMasterIdLst>
    <p:handoutMasterId r:id="rId108"/>
  </p:handoutMasterIdLst>
  <p:sldIdLst>
    <p:sldId id="435" r:id="rId2"/>
    <p:sldId id="749" r:id="rId3"/>
    <p:sldId id="711" r:id="rId4"/>
    <p:sldId id="750" r:id="rId5"/>
    <p:sldId id="905" r:id="rId6"/>
    <p:sldId id="751" r:id="rId7"/>
    <p:sldId id="906" r:id="rId8"/>
    <p:sldId id="907" r:id="rId9"/>
    <p:sldId id="908" r:id="rId10"/>
    <p:sldId id="757" r:id="rId11"/>
    <p:sldId id="434" r:id="rId12"/>
    <p:sldId id="949" r:id="rId13"/>
    <p:sldId id="755" r:id="rId14"/>
    <p:sldId id="928" r:id="rId15"/>
    <p:sldId id="929" r:id="rId16"/>
    <p:sldId id="765" r:id="rId17"/>
    <p:sldId id="763" r:id="rId18"/>
    <p:sldId id="764" r:id="rId19"/>
    <p:sldId id="739" r:id="rId20"/>
    <p:sldId id="909" r:id="rId21"/>
    <p:sldId id="912" r:id="rId22"/>
    <p:sldId id="910" r:id="rId23"/>
    <p:sldId id="950" r:id="rId24"/>
    <p:sldId id="911" r:id="rId25"/>
    <p:sldId id="753" r:id="rId26"/>
    <p:sldId id="951" r:id="rId27"/>
    <p:sldId id="740" r:id="rId28"/>
    <p:sldId id="938" r:id="rId29"/>
    <p:sldId id="714" r:id="rId30"/>
    <p:sldId id="939" r:id="rId31"/>
    <p:sldId id="913" r:id="rId32"/>
    <p:sldId id="744" r:id="rId33"/>
    <p:sldId id="940" r:id="rId34"/>
    <p:sldId id="743" r:id="rId35"/>
    <p:sldId id="895" r:id="rId36"/>
    <p:sldId id="896" r:id="rId37"/>
    <p:sldId id="736" r:id="rId38"/>
    <p:sldId id="889" r:id="rId39"/>
    <p:sldId id="890" r:id="rId40"/>
    <p:sldId id="891" r:id="rId41"/>
    <p:sldId id="746" r:id="rId42"/>
    <p:sldId id="893" r:id="rId43"/>
    <p:sldId id="930" r:id="rId44"/>
    <p:sldId id="931" r:id="rId45"/>
    <p:sldId id="884" r:id="rId46"/>
    <p:sldId id="897" r:id="rId47"/>
    <p:sldId id="747" r:id="rId48"/>
    <p:sldId id="898" r:id="rId49"/>
    <p:sldId id="780" r:id="rId50"/>
    <p:sldId id="781" r:id="rId51"/>
    <p:sldId id="745" r:id="rId52"/>
    <p:sldId id="881" r:id="rId53"/>
    <p:sldId id="882" r:id="rId54"/>
    <p:sldId id="914" r:id="rId55"/>
    <p:sldId id="932" r:id="rId56"/>
    <p:sldId id="933" r:id="rId57"/>
    <p:sldId id="934" r:id="rId58"/>
    <p:sldId id="923" r:id="rId59"/>
    <p:sldId id="716" r:id="rId60"/>
    <p:sldId id="899" r:id="rId61"/>
    <p:sldId id="733" r:id="rId62"/>
    <p:sldId id="783" r:id="rId63"/>
    <p:sldId id="916" r:id="rId64"/>
    <p:sldId id="734" r:id="rId65"/>
    <p:sldId id="935" r:id="rId66"/>
    <p:sldId id="936" r:id="rId67"/>
    <p:sldId id="853" r:id="rId68"/>
    <p:sldId id="854" r:id="rId69"/>
    <p:sldId id="784" r:id="rId70"/>
    <p:sldId id="875" r:id="rId71"/>
    <p:sldId id="952" r:id="rId72"/>
    <p:sldId id="915" r:id="rId73"/>
    <p:sldId id="917" r:id="rId74"/>
    <p:sldId id="728" r:id="rId75"/>
    <p:sldId id="885" r:id="rId76"/>
    <p:sldId id="918" r:id="rId77"/>
    <p:sldId id="919" r:id="rId78"/>
    <p:sldId id="921" r:id="rId79"/>
    <p:sldId id="724" r:id="rId80"/>
    <p:sldId id="723" r:id="rId81"/>
    <p:sldId id="941" r:id="rId82"/>
    <p:sldId id="943" r:id="rId83"/>
    <p:sldId id="944" r:id="rId84"/>
    <p:sldId id="945" r:id="rId85"/>
    <p:sldId id="946" r:id="rId86"/>
    <p:sldId id="947" r:id="rId87"/>
    <p:sldId id="948" r:id="rId88"/>
    <p:sldId id="937" r:id="rId89"/>
    <p:sldId id="942" r:id="rId90"/>
    <p:sldId id="922" r:id="rId91"/>
    <p:sldId id="726" r:id="rId92"/>
    <p:sldId id="727" r:id="rId93"/>
    <p:sldId id="924" r:id="rId94"/>
    <p:sldId id="925" r:id="rId95"/>
    <p:sldId id="926" r:id="rId96"/>
    <p:sldId id="927" r:id="rId97"/>
    <p:sldId id="900" r:id="rId98"/>
    <p:sldId id="887" r:id="rId99"/>
    <p:sldId id="769" r:id="rId100"/>
    <p:sldId id="792" r:id="rId101"/>
    <p:sldId id="953" r:id="rId102"/>
    <p:sldId id="793" r:id="rId103"/>
    <p:sldId id="796" r:id="rId104"/>
    <p:sldId id="901" r:id="rId105"/>
    <p:sldId id="271" r:id="rId106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00"/>
    <a:srgbClr val="890118"/>
    <a:srgbClr val="00008A"/>
    <a:srgbClr val="000000"/>
    <a:srgbClr val="D3F3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386" autoAdjust="0"/>
    <p:restoredTop sz="94660"/>
  </p:normalViewPr>
  <p:slideViewPr>
    <p:cSldViewPr>
      <p:cViewPr varScale="1">
        <p:scale>
          <a:sx n="75" d="100"/>
          <a:sy n="75" d="100"/>
        </p:scale>
        <p:origin x="3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handoutMaster" Target="handoutMasters/handoutMaster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b="0"/>
              <a:t>Page </a:t>
            </a:r>
            <a:fld id="{280C82E1-E9AD-446B-8426-FD6EDA634341}" type="slidenum">
              <a:rPr lang="en-US" sz="1200" b="0"/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b="0"/>
              <a:t>Page </a:t>
            </a:r>
            <a:fld id="{2E543CE7-F96F-46C7-B2A5-9CA91AD1D66B}" type="slidenum">
              <a:rPr lang="en-US" sz="1200" b="0"/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b="0"/>
          </a:p>
        </p:txBody>
      </p:sp>
      <p:sp>
        <p:nvSpPr>
          <p:cNvPr id="1341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6" r:id="rId2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971800"/>
            <a:ext cx="8458200" cy="2133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8000" dirty="0"/>
              <a:t>An Ideal Woman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5400" dirty="0"/>
              <a:t>2 “O my son, O son of my womb,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5400" dirty="0"/>
              <a:t>  O son of my vows,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5400" dirty="0"/>
              <a:t>3 do not spend your strength on women,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5400" dirty="0"/>
              <a:t>  your vigor on those who ruin kings.”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1295400" y="2362200"/>
            <a:ext cx="6172200" cy="1981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8000" b="0" dirty="0">
                <a:latin typeface="Times New Roman" pitchFamily="18" charset="0"/>
              </a:rPr>
              <a:t>It’s not always this good!</a:t>
            </a:r>
          </a:p>
        </p:txBody>
      </p:sp>
    </p:spTree>
  </p:cSld>
  <p:clrMapOvr>
    <a:masterClrMapping/>
  </p:clrMapOvr>
  <p:transition spd="slow">
    <p:dissolve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1295400" y="533400"/>
            <a:ext cx="7467600" cy="5791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400" b="0">
                <a:latin typeface="Times New Roman" pitchFamily="18" charset="0"/>
              </a:rPr>
              <a:t>Prov. 11:22 - As a ring of gold in a swine’s snout, so is a beautiful woman who lacks discretion.</a:t>
            </a:r>
          </a:p>
        </p:txBody>
      </p:sp>
    </p:spTree>
  </p:cSld>
  <p:clrMapOvr>
    <a:masterClrMapping/>
  </p:clrMapOvr>
  <p:transition>
    <p:wipe dir="r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79875" name="Rectangle 4"/>
          <p:cNvSpPr>
            <a:spLocks noChangeArrowheads="1"/>
          </p:cNvSpPr>
          <p:nvPr/>
        </p:nvSpPr>
        <p:spPr bwMode="auto">
          <a:xfrm>
            <a:off x="1295400" y="533400"/>
            <a:ext cx="7467600" cy="5791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400" b="0">
                <a:latin typeface="Times New Roman" pitchFamily="18" charset="0"/>
              </a:rPr>
              <a:t>Prov. 11:22 - As a ring of gold in a swine’s snout, so is a beautiful woman who lacks discretion.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400" b="0">
                <a:latin typeface="Times New Roman" pitchFamily="18" charset="0"/>
              </a:rPr>
              <a:t>Prov. 12:4 An excellent wife is the crown of her husband, but she who shames him is as rottenness in his bones.</a:t>
            </a:r>
          </a:p>
        </p:txBody>
      </p:sp>
    </p:spTree>
  </p:cSld>
  <p:clrMapOvr>
    <a:masterClrMapping/>
  </p:clrMapOvr>
  <p:transition>
    <p:wipe dir="r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80899" name="Rectangle 4"/>
          <p:cNvSpPr>
            <a:spLocks noChangeArrowheads="1"/>
          </p:cNvSpPr>
          <p:nvPr/>
        </p:nvSpPr>
        <p:spPr bwMode="auto">
          <a:xfrm>
            <a:off x="1295400" y="533400"/>
            <a:ext cx="7467600" cy="5791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400" b="0" dirty="0">
                <a:latin typeface="Times New Roman" pitchFamily="18" charset="0"/>
              </a:rPr>
              <a:t>Prov. 11:22 - As a ring of gold in a swine’s snout, so is a beautiful woman who lacks discretion.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400" b="0" dirty="0">
                <a:latin typeface="Times New Roman" pitchFamily="18" charset="0"/>
              </a:rPr>
              <a:t>Prov. 12:4 An excellent wife is the crown of her husband, but she who shames him is as rottenness in his bones.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4400" b="0" dirty="0">
                <a:latin typeface="Times New Roman" pitchFamily="18" charset="0"/>
              </a:rPr>
              <a:t>Prov. 14:1 The wise woman builds her house, but the foolish tears it down with </a:t>
            </a:r>
            <a:r>
              <a:rPr lang="en-US" sz="4000" b="0" dirty="0">
                <a:latin typeface="Times New Roman" pitchFamily="18" charset="0"/>
              </a:rPr>
              <a:t>her own hands.</a:t>
            </a:r>
            <a:endParaRPr lang="en-US" sz="4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132099" name="Rectangle 4"/>
          <p:cNvSpPr>
            <a:spLocks noChangeArrowheads="1"/>
          </p:cNvSpPr>
          <p:nvPr/>
        </p:nvSpPr>
        <p:spPr bwMode="auto">
          <a:xfrm>
            <a:off x="914400" y="1447800"/>
            <a:ext cx="7086600" cy="4800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6000" b="0" dirty="0">
                <a:latin typeface="Times New Roman" pitchFamily="18" charset="0"/>
              </a:rPr>
              <a:t>Best advice:</a:t>
            </a:r>
          </a:p>
          <a:p>
            <a:pPr algn="l">
              <a:lnSpc>
                <a:spcPct val="75000"/>
              </a:lnSpc>
            </a:pPr>
            <a:r>
              <a:rPr lang="en-US" sz="6000" b="0" dirty="0">
                <a:latin typeface="Times New Roman" pitchFamily="18" charset="0"/>
              </a:rPr>
              <a:t>Become a man or woman like this one in Proverbs 31</a:t>
            </a:r>
          </a:p>
          <a:p>
            <a:pPr algn="l">
              <a:lnSpc>
                <a:spcPct val="75000"/>
              </a:lnSpc>
            </a:pPr>
            <a:r>
              <a:rPr lang="en-US" sz="6000" b="0" dirty="0">
                <a:latin typeface="Times New Roman" pitchFamily="18" charset="0"/>
              </a:rPr>
              <a:t>You’ll need God in your life if you hope to do that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743200"/>
            <a:ext cx="6851650" cy="35052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000" dirty="0"/>
              <a:t>Questions?</a:t>
            </a:r>
          </a:p>
          <a:p>
            <a:pPr>
              <a:defRPr/>
            </a:pPr>
            <a:r>
              <a:rPr lang="en-US" sz="6000" dirty="0"/>
              <a:t>Comments?</a:t>
            </a:r>
          </a:p>
          <a:p>
            <a:pPr>
              <a:defRPr/>
            </a:pPr>
            <a:r>
              <a:rPr lang="en-US" sz="6000" dirty="0"/>
              <a:t>Experiences?</a:t>
            </a:r>
          </a:p>
        </p:txBody>
      </p:sp>
    </p:spTree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743200"/>
            <a:ext cx="7772400" cy="26670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- Section on heavy drinking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14400" y="2895600"/>
            <a:ext cx="8001000" cy="3657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Choosing who to marry: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14400" y="2895600"/>
            <a:ext cx="8001000" cy="3657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Choosing who to marry: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You become one in every way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14400" y="2895600"/>
            <a:ext cx="8001000" cy="3657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Choosing who to marry: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You become one in every way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Spiritually: could be a powerful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 boost to your ministry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914400" y="2895600"/>
            <a:ext cx="8001000" cy="3657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>
                <a:latin typeface="Times New Roman" pitchFamily="18" charset="0"/>
              </a:rPr>
              <a:t>Choosing who to marry: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>
                <a:latin typeface="Times New Roman" pitchFamily="18" charset="0"/>
              </a:rPr>
              <a:t>You become one in every way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400" b="0">
                <a:latin typeface="Times New Roman" pitchFamily="18" charset="0"/>
              </a:rPr>
              <a:t>Spiritually: could compromise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your commitment to God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914400" y="2895600"/>
            <a:ext cx="8001000" cy="3657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Choosing who to marry: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You become one in every way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Spiritually: could compromise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 your commitment to God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Impact cannot be overestimated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914400" y="2895600"/>
            <a:ext cx="8001000" cy="3657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Choosing who to marry: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You become one in every way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Spiritually: could compromise 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   your commitment to God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Impact cannot be overestimated</a:t>
            </a:r>
          </a:p>
          <a:p>
            <a:pPr algn="l">
              <a:lnSpc>
                <a:spcPct val="70000"/>
              </a:lnSpc>
              <a:spcBef>
                <a:spcPts val="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Irreversible</a:t>
            </a: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971800"/>
            <a:ext cx="8458200" cy="2133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8000"/>
              <a:t>An Ideal Woman</a:t>
            </a:r>
            <a:br>
              <a:rPr lang="en-US" sz="8000"/>
            </a:br>
            <a:r>
              <a:rPr lang="en-US" sz="8000"/>
              <a:t>   (or man)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671350" y="1295400"/>
            <a:ext cx="2133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671350" y="1295400"/>
            <a:ext cx="2133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2743200" y="1828800"/>
            <a:ext cx="1905000" cy="1295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3048000"/>
            <a:ext cx="21336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khah·yil</a:t>
            </a: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671350" y="1295400"/>
            <a:ext cx="2133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2743200" y="1828800"/>
            <a:ext cx="1905000" cy="1295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9600" y="3048000"/>
            <a:ext cx="21336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khah·yil</a:t>
            </a: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71800" y="2057400"/>
            <a:ext cx="6019800" cy="4648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“man of </a:t>
            </a:r>
            <a:r>
              <a:rPr lang="en-US" sz="44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valour</a:t>
            </a: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” 37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“host” 29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“valiant” 13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“strength” 12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“power” nine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“substance” eight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“might” six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“strong” five times,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671350" y="1295400"/>
            <a:ext cx="2133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2743200" y="1828800"/>
            <a:ext cx="1905000" cy="1295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9600" y="3048000"/>
            <a:ext cx="21336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khah·yil</a:t>
            </a: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71800" y="2057400"/>
            <a:ext cx="6019800" cy="4648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“man of </a:t>
            </a:r>
            <a:r>
              <a:rPr lang="en-US" sz="44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valour</a:t>
            </a: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” 37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“host” 29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“valiant” 13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“strength” 12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“power” nine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“substance” eight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“might” six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“strong” five times,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3701" y="4191000"/>
            <a:ext cx="97013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0" dirty="0">
                <a:latin typeface="+mn-lt"/>
              </a:rPr>
              <a:t>?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virtuous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671350" y="1295400"/>
            <a:ext cx="2133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600" y="1828800"/>
            <a:ext cx="21336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0" y="1828800"/>
            <a:ext cx="1905000" cy="1295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3048000"/>
            <a:ext cx="21336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khah·yil</a:t>
            </a: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71800" y="2057400"/>
            <a:ext cx="6019800" cy="4648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“man of </a:t>
            </a:r>
            <a:r>
              <a:rPr lang="en-US" sz="44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valour</a:t>
            </a: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” 37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“host” 29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“valiant” 13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“strength” 12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“power” nine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“substance” eight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“might” six times, 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“strong” five times,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83701" y="4191000"/>
            <a:ext cx="97013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0" dirty="0">
                <a:latin typeface="+mn-lt"/>
              </a:rPr>
              <a:t>?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strong and capable wife? She is more precious than rubies.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strong and capable wife? She is more precious than rubies.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11 Her husband </a:t>
            </a:r>
            <a:r>
              <a:rPr lang="en-US" sz="4800" u="sng" dirty="0"/>
              <a:t>can trust her</a:t>
            </a:r>
            <a:r>
              <a:rPr lang="en-US" sz="4800" dirty="0"/>
              <a:t>, and she will greatly enrich his life.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strong and capable wife? She is more precious than rubies.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11 Her husband can trust her, and she will greatly enrich his life.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12 She </a:t>
            </a:r>
            <a:r>
              <a:rPr lang="en-US" sz="4800" u="sng" dirty="0"/>
              <a:t>brings him good</a:t>
            </a:r>
            <a:r>
              <a:rPr lang="en-US" sz="4800" dirty="0"/>
              <a:t>, not harm, all the days of her life.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10 Who can find a strong and capable wife? She is more precious than rubies.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11 Her husband can trust her, and she will greatly enrich his life.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12 She </a:t>
            </a:r>
            <a:r>
              <a:rPr lang="en-US" sz="4800" u="sng" dirty="0"/>
              <a:t>brings him good</a:t>
            </a:r>
            <a:r>
              <a:rPr lang="en-US" sz="4800" dirty="0"/>
              <a:t>, not harm, all the days of her life.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33600" y="5410200"/>
            <a:ext cx="52578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Marriage is teamwork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13 She finds wool and flax and busily spins it.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133600"/>
            <a:ext cx="8077200" cy="4038600"/>
          </a:xfrm>
        </p:spPr>
        <p:txBody>
          <a:bodyPr lIns="90488" tIns="44450" rIns="90488" bIns="44450"/>
          <a:lstStyle/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/>
              <a:t>Most of Proverbs is written to instruct young men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13 She finds wool and flax and busily spins it.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2000" y="2438400"/>
            <a:ext cx="4038600" cy="106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She doesn’t need to do this!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13 She finds wool and flax and busily spins it.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14 She is like a merchant’s ship, bringing her food from afar.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15 She gets up before dawn to </a:t>
            </a:r>
            <a:r>
              <a:rPr lang="en-US" sz="4800" u="sng" dirty="0"/>
              <a:t>prepare breakfast for her household</a:t>
            </a:r>
            <a:r>
              <a:rPr lang="en-US" sz="4800" dirty="0"/>
              <a:t> and plan the day’s work for her maidens.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13 She finds wool and flax and busily spins it.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14 She is like a merchant’s ship, bringing her food from afar.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15 She gets up before dawn to prepare breakfast for her household and </a:t>
            </a:r>
            <a:r>
              <a:rPr lang="en-US" sz="4800" u="sng" dirty="0"/>
              <a:t>plan the day’s work for her maidens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13 She finds wool and flax and busily spins it.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14 She is like a merchant’s ship, bringing her food from afar.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15 She gets up before dawn to prepare breakfast for her household and </a:t>
            </a:r>
            <a:r>
              <a:rPr lang="en-US" sz="4800" u="sng" dirty="0"/>
              <a:t>plan the day’s work for her maidens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33600" y="5715000"/>
            <a:ext cx="66294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She’s leading the household</a:t>
            </a:r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16 She goes to inspect a field and buys it; with her earnings she plants a vineyard.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16 She goes to inspect a field and buys it; with her earnings she plants a vineyard.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2590800"/>
            <a:ext cx="3048000" cy="1600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Expanding her business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16 She goes to inspect a field and buys it; with her earnings she plants a vineyard.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2590800"/>
            <a:ext cx="3048000" cy="1600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Expanding her business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Diversifying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</a:t>
            </a:r>
            <a:r>
              <a:rPr lang="en-US" sz="4800" u="sng" dirty="0"/>
              <a:t>energetic</a:t>
            </a:r>
            <a:r>
              <a:rPr lang="en-US" sz="4800" dirty="0"/>
              <a:t> and </a:t>
            </a:r>
            <a:r>
              <a:rPr lang="en-US" sz="4800" u="sng" dirty="0"/>
              <a:t>strong</a:t>
            </a:r>
            <a:r>
              <a:rPr lang="en-US" sz="4800" dirty="0"/>
              <a:t>, a </a:t>
            </a:r>
            <a:r>
              <a:rPr lang="en-US" sz="4800" u="sng" dirty="0"/>
              <a:t>hard worker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</a:t>
            </a:r>
            <a:r>
              <a:rPr lang="en-US" sz="4800" u="sng" dirty="0"/>
              <a:t>energetic</a:t>
            </a:r>
            <a:r>
              <a:rPr lang="en-US" sz="4800" dirty="0"/>
              <a:t> and </a:t>
            </a:r>
            <a:r>
              <a:rPr lang="en-US" sz="4800" u="sng" dirty="0"/>
              <a:t>strong</a:t>
            </a:r>
            <a:r>
              <a:rPr lang="en-US" sz="4800" dirty="0"/>
              <a:t>, a </a:t>
            </a:r>
            <a:r>
              <a:rPr lang="en-US" sz="4800" u="sng" dirty="0"/>
              <a:t>hard worker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0" y="2057400"/>
            <a:ext cx="3352800" cy="2590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A doer!</a:t>
            </a:r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</a:t>
            </a:r>
            <a:r>
              <a:rPr lang="en-US" sz="4800" u="sng" dirty="0"/>
              <a:t>energetic</a:t>
            </a:r>
            <a:r>
              <a:rPr lang="en-US" sz="4800" dirty="0"/>
              <a:t> and </a:t>
            </a:r>
            <a:r>
              <a:rPr lang="en-US" sz="4800" u="sng" dirty="0"/>
              <a:t>strong</a:t>
            </a:r>
            <a:r>
              <a:rPr lang="en-US" sz="4800" dirty="0"/>
              <a:t>, a </a:t>
            </a:r>
            <a:r>
              <a:rPr lang="en-US" sz="4800" u="sng" dirty="0"/>
              <a:t>hard worker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0" y="2057400"/>
            <a:ext cx="3352800" cy="2590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A doer!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Not a wilting, retiring wall flower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133600"/>
            <a:ext cx="8077200" cy="4038600"/>
          </a:xfrm>
        </p:spPr>
        <p:txBody>
          <a:bodyPr lIns="90488" tIns="44450" rIns="90488" bIns="44450"/>
          <a:lstStyle/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Most of Proverbs is written to instruct young men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Here we have a chapter of scripture for women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</a:t>
            </a:r>
            <a:r>
              <a:rPr lang="en-US" sz="4800" u="sng" dirty="0"/>
              <a:t>energetic</a:t>
            </a:r>
            <a:r>
              <a:rPr lang="en-US" sz="4800" dirty="0"/>
              <a:t> and </a:t>
            </a:r>
            <a:r>
              <a:rPr lang="en-US" sz="4800" u="sng" dirty="0"/>
              <a:t>strong</a:t>
            </a:r>
            <a:r>
              <a:rPr lang="en-US" sz="4800" dirty="0"/>
              <a:t>, a </a:t>
            </a:r>
            <a:r>
              <a:rPr lang="en-US" sz="4800" u="sng" dirty="0"/>
              <a:t>hard worker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0" y="2057400"/>
            <a:ext cx="3352800" cy="2590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A doer!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Not a wilting, retiring wall flower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Tough!</a:t>
            </a:r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</a:t>
            </a:r>
            <a:r>
              <a:rPr lang="en-US" sz="4800" u="sng" dirty="0"/>
              <a:t>profitable</a:t>
            </a:r>
            <a:r>
              <a:rPr lang="en-US" sz="4800" dirty="0"/>
              <a:t>;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</a:t>
            </a:r>
            <a:r>
              <a:rPr lang="en-US" sz="4800" u="sng" dirty="0"/>
              <a:t>profitable</a:t>
            </a:r>
            <a:r>
              <a:rPr lang="en-US" sz="4800" dirty="0"/>
              <a:t>;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2743200" y="3200400"/>
            <a:ext cx="1066800" cy="10668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29000" y="3657600"/>
            <a:ext cx="55626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Savvy! </a:t>
            </a:r>
          </a:p>
        </p:txBody>
      </p:sp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</a:t>
            </a:r>
            <a:r>
              <a:rPr lang="en-US" sz="4800" u="sng" dirty="0"/>
              <a:t>profitable</a:t>
            </a:r>
            <a:r>
              <a:rPr lang="en-US" sz="4800" dirty="0"/>
              <a:t>;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2743200" y="3200400"/>
            <a:ext cx="1066800" cy="10668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29000" y="3657600"/>
            <a:ext cx="55626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Savvy! Shrewdness and practical knowledge;</a:t>
            </a:r>
          </a:p>
        </p:txBody>
      </p:sp>
    </p:spTree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</a:t>
            </a:r>
            <a:r>
              <a:rPr lang="en-US" sz="4800" u="sng" dirty="0"/>
              <a:t>profitable</a:t>
            </a:r>
            <a:r>
              <a:rPr lang="en-US" sz="4800" dirty="0"/>
              <a:t>;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2743200" y="3200400"/>
            <a:ext cx="1066800" cy="10668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29000" y="3657600"/>
            <a:ext cx="55626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Savvy! Shrewdness and practical knowledge;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The ability to make good judgments</a:t>
            </a:r>
          </a:p>
        </p:txBody>
      </p:sp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0" y="3657600"/>
            <a:ext cx="54864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Everyone else is in bed</a:t>
            </a:r>
          </a:p>
        </p:txBody>
      </p:sp>
    </p:spTree>
  </p:cSld>
  <p:clrMapOvr>
    <a:masterClrMapping/>
  </p:clrMapOvr>
  <p:transition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38400" y="5105400"/>
            <a:ext cx="6096000" cy="533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Is she going materialistic?</a:t>
            </a:r>
          </a:p>
        </p:txBody>
      </p:sp>
    </p:spTree>
  </p:cSld>
  <p:clrMapOvr>
    <a:masterClrMapping/>
  </p:clrMapOvr>
  <p:transition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/>
              <a:t>20 She extends </a:t>
            </a:r>
            <a:r>
              <a:rPr lang="en-US" sz="4800" u="sng"/>
              <a:t>a helping hand to the poor</a:t>
            </a:r>
            <a:r>
              <a:rPr lang="en-US" sz="4800"/>
              <a:t> and opens her arms to the needy.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133600"/>
            <a:ext cx="8077200" cy="4038600"/>
          </a:xfrm>
        </p:spPr>
        <p:txBody>
          <a:bodyPr lIns="90488" tIns="44450" rIns="90488" bIns="44450"/>
          <a:lstStyle/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Most of Proverbs is written to instruct young men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Here we have a chapter of scripture for women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And by a woman!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81000" y="2819400"/>
            <a:ext cx="4191000" cy="1981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She’s building a ministry to the poor!</a:t>
            </a:r>
          </a:p>
        </p:txBody>
      </p:sp>
    </p:spTree>
  </p:cSld>
  <p:clrMapOvr>
    <a:masterClrMapping/>
  </p:clrMapOvr>
  <p:transition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438400" y="5431466"/>
            <a:ext cx="4114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438400" y="5431466"/>
            <a:ext cx="4114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562600" y="4191000"/>
            <a:ext cx="6096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67200" y="3505200"/>
            <a:ext cx="3124200" cy="1295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More than handouts</a:t>
            </a:r>
          </a:p>
        </p:txBody>
      </p:sp>
    </p:spTree>
  </p:cSld>
  <p:clrMapOvr>
    <a:masterClrMapping/>
  </p:clrMapOvr>
  <p:transition>
    <p:wipe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438400" y="5431466"/>
            <a:ext cx="4114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562600" y="4191000"/>
            <a:ext cx="6096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67200" y="3505200"/>
            <a:ext cx="3124200" cy="1295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More than handouts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1981200"/>
            <a:ext cx="6248400" cy="1371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This is where all this extra money is going!</a:t>
            </a:r>
          </a:p>
        </p:txBody>
      </p:sp>
    </p:spTree>
  </p:cSld>
  <p:clrMapOvr>
    <a:masterClrMapping/>
  </p:clrMapOvr>
  <p:transition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438400" y="5431466"/>
            <a:ext cx="4114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562600" y="4191000"/>
            <a:ext cx="6096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67200" y="3505200"/>
            <a:ext cx="3124200" cy="1295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More than handouts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1828800"/>
            <a:ext cx="7848600" cy="1447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000" b="0" dirty="0">
                <a:latin typeface="Times New Roman" pitchFamily="18" charset="0"/>
              </a:rPr>
              <a:t>Prov. 14:31 Those who oppress the poor insult their Maker, but helping the poor honors him. </a:t>
            </a:r>
          </a:p>
        </p:txBody>
      </p:sp>
    </p:spTree>
  </p:cSld>
  <p:clrMapOvr>
    <a:masterClrMapping/>
  </p:clrMapOvr>
  <p:transition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438400" y="5431466"/>
            <a:ext cx="4114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562600" y="4191000"/>
            <a:ext cx="6096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67200" y="3505200"/>
            <a:ext cx="3124200" cy="1295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More than handouts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1828800"/>
            <a:ext cx="7848600" cy="1447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000" b="0" dirty="0">
                <a:latin typeface="Times New Roman" pitchFamily="18" charset="0"/>
              </a:rPr>
              <a:t>Prov. 21:13 “He who shuts his ear to the cry of the poor Will also cry himself and not be answered.”</a:t>
            </a:r>
          </a:p>
        </p:txBody>
      </p:sp>
    </p:spTree>
  </p:cSld>
  <p:clrMapOvr>
    <a:masterClrMapping/>
  </p:clrMapOvr>
  <p:transition>
    <p:wipe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438400" y="5431466"/>
            <a:ext cx="4114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562600" y="4191000"/>
            <a:ext cx="6096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67200" y="3505200"/>
            <a:ext cx="3124200" cy="1295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More than handouts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1828800"/>
            <a:ext cx="7848600" cy="1447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000" b="0" dirty="0">
                <a:latin typeface="Times New Roman" pitchFamily="18" charset="0"/>
              </a:rPr>
              <a:t>Prov. 22:9 “He who is generous will be blessed, for he gives some of his food to the poor.”</a:t>
            </a:r>
          </a:p>
        </p:txBody>
      </p:sp>
    </p:spTree>
  </p:cSld>
  <p:clrMapOvr>
    <a:masterClrMapping/>
  </p:clrMapOvr>
  <p:transition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17 She is energetic and strong, a hard worker.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18 She makes sure her dealings are profitable; her lamp burns late into the night.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19 Her hands are busy spinning thread, her fingers twisting fiber.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20 She extends </a:t>
            </a:r>
            <a:r>
              <a:rPr lang="en-US" sz="4800" u="sng" dirty="0"/>
              <a:t>a helping hand to the poor</a:t>
            </a:r>
            <a:r>
              <a:rPr lang="en-US" sz="4800" dirty="0"/>
              <a:t> and </a:t>
            </a:r>
            <a:r>
              <a:rPr lang="en-US" sz="4800" u="sng" dirty="0"/>
              <a:t>opens her arms to the needy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438400" y="5431466"/>
            <a:ext cx="41148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562600" y="4191000"/>
            <a:ext cx="6096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67200" y="3505200"/>
            <a:ext cx="3124200" cy="1295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More than handouts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1981200"/>
            <a:ext cx="4876800" cy="1371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>
                <a:latin typeface="Times New Roman" pitchFamily="18" charset="0"/>
              </a:rPr>
              <a:t>She must be a very kind person</a:t>
            </a:r>
          </a:p>
        </p:txBody>
      </p:sp>
    </p:spTree>
  </p:cSld>
  <p:clrMapOvr>
    <a:masterClrMapping/>
  </p:clrMapOvr>
  <p:transition>
    <p:wipe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133600"/>
            <a:ext cx="8077200" cy="4038600"/>
          </a:xfrm>
        </p:spPr>
        <p:txBody>
          <a:bodyPr lIns="90488" tIns="44450" rIns="90488" bIns="44450"/>
          <a:lstStyle/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Most of Proverbs is written to instruct young men</a:t>
            </a:r>
          </a:p>
          <a:p>
            <a:pPr>
              <a:spcBef>
                <a:spcPct val="10000"/>
              </a:spcBef>
              <a:buNone/>
              <a:defRPr/>
            </a:pPr>
            <a:r>
              <a:rPr lang="en-US" sz="6000" dirty="0"/>
              <a:t>Here we have a chapter of scripture for women</a:t>
            </a:r>
          </a:p>
          <a:p>
            <a:pPr>
              <a:spcBef>
                <a:spcPct val="10000"/>
              </a:spcBef>
              <a:buNone/>
              <a:defRPr/>
            </a:pPr>
            <a:r>
              <a:rPr lang="en-US" sz="6000" dirty="0"/>
              <a:t>And by a woman!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295400" y="1905000"/>
            <a:ext cx="54102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>
                <a:latin typeface="Times New Roman" pitchFamily="18" charset="0"/>
              </a:rPr>
              <a:t>1 The sayings of King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Lemuel—an inspired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utterance </a:t>
            </a:r>
            <a:r>
              <a:rPr lang="en-US" sz="4400" b="0" u="sng">
                <a:latin typeface="Times New Roman" pitchFamily="18" charset="0"/>
              </a:rPr>
              <a:t>his mother </a:t>
            </a:r>
            <a:br>
              <a:rPr lang="en-US" sz="4400" b="0" u="sng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</a:t>
            </a:r>
            <a:r>
              <a:rPr lang="en-US" sz="4400" b="0" u="sng">
                <a:latin typeface="Times New Roman" pitchFamily="18" charset="0"/>
              </a:rPr>
              <a:t>taught him</a:t>
            </a:r>
            <a:r>
              <a:rPr lang="en-US" sz="4400" b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33600" y="2819400"/>
            <a:ext cx="64008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She already anticipated this</a:t>
            </a:r>
          </a:p>
          <a:p>
            <a:pPr algn="l">
              <a:lnSpc>
                <a:spcPct val="75000"/>
              </a:lnSpc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Preserving food</a:t>
            </a:r>
          </a:p>
          <a:p>
            <a:pPr algn="l">
              <a:lnSpc>
                <a:spcPct val="75000"/>
              </a:lnSpc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Gathering fuel</a:t>
            </a:r>
          </a:p>
          <a:p>
            <a:pPr algn="l">
              <a:lnSpc>
                <a:spcPct val="75000"/>
              </a:lnSpc>
              <a:buFont typeface="Wingdings" pitchFamily="2" charset="2"/>
              <a:buChar char="Ø"/>
            </a:pPr>
            <a:r>
              <a:rPr lang="en-US" sz="4400" b="0" dirty="0">
                <a:latin typeface="Times New Roman" pitchFamily="18" charset="0"/>
              </a:rPr>
              <a:t>Warm clothing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914400" y="4648200"/>
            <a:ext cx="3810000" cy="1600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Resourceful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Knowledgeable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Skillful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</a:t>
            </a:r>
            <a:r>
              <a:rPr lang="en-US" sz="4800" u="sng" dirty="0"/>
              <a:t>fine linen and purple gowns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914400" y="4648200"/>
            <a:ext cx="33528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Looks classy!</a:t>
            </a:r>
          </a:p>
        </p:txBody>
      </p:sp>
    </p:spTree>
  </p:cSld>
  <p:clrMapOvr>
    <a:masterClrMapping/>
  </p:clrMapOvr>
  <p:transition>
    <p:wipe dir="r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23 Her husband is well known at the city gates, where he sits with the other leaders.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23 Her husband is well known at the city gates, where he sits with the other leaders.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66800" y="2971800"/>
            <a:ext cx="7848600" cy="1524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NASB “Her husband is known in the gates, When he sits among the elders of the land.”</a:t>
            </a:r>
          </a:p>
        </p:txBody>
      </p:sp>
    </p:spTree>
  </p:cSld>
  <p:clrMapOvr>
    <a:masterClrMapping/>
  </p:clrMapOvr>
  <p:transition>
    <p:wipe dir="r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23 Her husband is well known at the city gates, where he sits with the other leaders.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66800" y="2971800"/>
            <a:ext cx="7848600" cy="1524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NASB “Her husband is known in the gates, When he sits among the elders of the land.”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8001000" y="2895600"/>
            <a:ext cx="685800" cy="685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23 Her husband is well known at the city gates, where he sits with the other civic leaders.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23 Her husband is well known at the city gates, where he sits with the </a:t>
            </a:r>
            <a:r>
              <a:rPr lang="en-US" sz="4800"/>
              <a:t>other leaders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23 Her husband is well known at the city gates, where he sits with the other leaders.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81000" y="2057400"/>
            <a:ext cx="4953000" cy="2286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800" b="0" dirty="0">
                <a:latin typeface="Times New Roman" pitchFamily="18" charset="0"/>
              </a:rPr>
              <a:t>Aids in her husband’s ministry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133600"/>
            <a:ext cx="8077200" cy="4038600"/>
          </a:xfrm>
        </p:spPr>
        <p:txBody>
          <a:bodyPr lIns="90488" tIns="44450" rIns="90488" bIns="44450"/>
          <a:lstStyle/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Most of Proverbs is written to instruct young men</a:t>
            </a:r>
          </a:p>
          <a:p>
            <a:pPr>
              <a:spcBef>
                <a:spcPct val="10000"/>
              </a:spcBef>
              <a:buNone/>
              <a:defRPr/>
            </a:pPr>
            <a:r>
              <a:rPr lang="en-US" sz="6000" dirty="0"/>
              <a:t>Here we have a chapter of scripture for women</a:t>
            </a:r>
          </a:p>
          <a:p>
            <a:pPr>
              <a:spcBef>
                <a:spcPct val="10000"/>
              </a:spcBef>
              <a:buNone/>
              <a:defRPr/>
            </a:pPr>
            <a:r>
              <a:rPr lang="en-US" sz="6000" dirty="0"/>
              <a:t>And by a woman!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295400" y="1905000"/>
            <a:ext cx="54102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>
                <a:latin typeface="Times New Roman" pitchFamily="18" charset="0"/>
              </a:rPr>
              <a:t>1 The sayings of King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Lemuel—an inspired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utterance </a:t>
            </a:r>
            <a:r>
              <a:rPr lang="en-US" sz="4400" b="0" u="sng">
                <a:latin typeface="Times New Roman" pitchFamily="18" charset="0"/>
              </a:rPr>
              <a:t>his mother </a:t>
            </a:r>
            <a:br>
              <a:rPr lang="en-US" sz="4400" b="0" u="sng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</a:t>
            </a:r>
            <a:r>
              <a:rPr lang="en-US" sz="4400" b="0" u="sng">
                <a:latin typeface="Times New Roman" pitchFamily="18" charset="0"/>
              </a:rPr>
              <a:t>taught him</a:t>
            </a:r>
            <a:r>
              <a:rPr lang="en-US" sz="4400" b="0">
                <a:latin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2362200"/>
            <a:ext cx="1828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rot="16200000" flipV="1">
            <a:off x="3314700" y="3086100"/>
            <a:ext cx="16764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67000" y="4267200"/>
            <a:ext cx="54102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Not sure who he is</a:t>
            </a:r>
          </a:p>
        </p:txBody>
      </p:sp>
    </p:spTree>
  </p:cSld>
  <p:clrMapOvr>
    <a:masterClrMapping/>
  </p:clrMapOvr>
  <p:transition>
    <p:wipe dir="r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23 Her husband is well known at the city gates, where he sits with the other leaders.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81000" y="2057400"/>
            <a:ext cx="4953000" cy="2286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800" b="0">
                <a:latin typeface="Times New Roman" pitchFamily="18" charset="0"/>
              </a:rPr>
              <a:t>Aids in her husband’s ministry</a:t>
            </a:r>
          </a:p>
          <a:p>
            <a:pPr algn="l">
              <a:lnSpc>
                <a:spcPct val="75000"/>
              </a:lnSpc>
            </a:pPr>
            <a:r>
              <a:rPr lang="en-US" sz="4800" b="0">
                <a:latin typeface="Times New Roman" pitchFamily="18" charset="0"/>
              </a:rPr>
              <a:t>Strong female, strong male</a:t>
            </a:r>
          </a:p>
        </p:txBody>
      </p:sp>
    </p:spTree>
  </p:cSld>
  <p:clrMapOvr>
    <a:masterClrMapping/>
  </p:clrMapOvr>
  <p:transition>
    <p:wipe dir="r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21 She has no fear of winter for her household, for everyone has warm clothes.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22 She makes her own bedspreads. She dresses in fine linen and purple gowns.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23 Her husband is well known at the city gates, where he sits with the other leaders.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81000" y="2057400"/>
            <a:ext cx="4953000" cy="2286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800" b="0">
                <a:latin typeface="Times New Roman" pitchFamily="18" charset="0"/>
              </a:rPr>
              <a:t>Aids in her husband’s ministry</a:t>
            </a:r>
          </a:p>
          <a:p>
            <a:pPr algn="l">
              <a:lnSpc>
                <a:spcPct val="75000"/>
              </a:lnSpc>
            </a:pPr>
            <a:r>
              <a:rPr lang="en-US" sz="4800" b="0">
                <a:latin typeface="Times New Roman" pitchFamily="18" charset="0"/>
              </a:rPr>
              <a:t>Strong female, strong male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524000" y="5410200"/>
            <a:ext cx="2133600" cy="7620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</a:t>
            </a:r>
            <a:r>
              <a:rPr lang="en-US" sz="4800" u="sng" dirty="0"/>
              <a:t>to sell to the merchants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</a:t>
            </a:r>
            <a:r>
              <a:rPr lang="en-US" sz="4800" u="sng" dirty="0"/>
              <a:t>to sell to the merchants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114800" y="2590800"/>
            <a:ext cx="36576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8000"/>
              </a:lnSpc>
            </a:pPr>
            <a:r>
              <a:rPr lang="en-US" sz="4400" b="0" dirty="0">
                <a:latin typeface="Times New Roman" pitchFamily="18" charset="0"/>
              </a:rPr>
              <a:t>More business!</a:t>
            </a:r>
          </a:p>
        </p:txBody>
      </p:sp>
    </p:spTree>
  </p:cSld>
  <p:clrMapOvr>
    <a:masterClrMapping/>
  </p:clrMapOvr>
  <p:transition>
    <p:wipe dir="r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14400" y="4038600"/>
            <a:ext cx="7086600" cy="106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She’s planned ahead and made all needed arrangements</a:t>
            </a:r>
          </a:p>
        </p:txBody>
      </p:sp>
    </p:spTree>
  </p:cSld>
  <p:clrMapOvr>
    <a:masterClrMapping/>
  </p:clrMapOvr>
  <p:transition>
    <p:wipe dir="r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</a:t>
            </a:r>
            <a:r>
              <a:rPr lang="en-US" sz="4800" u="sng" dirty="0"/>
              <a:t>her words are wise</a:t>
            </a:r>
            <a:r>
              <a:rPr lang="en-US" sz="4800" dirty="0"/>
              <a:t>, and she gives instructions with kindness.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</a:t>
            </a:r>
            <a:r>
              <a:rPr lang="en-US" sz="4800" u="sng" dirty="0"/>
              <a:t>her words are wise</a:t>
            </a:r>
            <a:r>
              <a:rPr lang="en-US" sz="4800" dirty="0"/>
              <a:t>, and she gives instructions with kindness.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1524000" y="4800600"/>
            <a:ext cx="1524000" cy="15240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66800" y="6096000"/>
            <a:ext cx="4953000" cy="533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A woman of wisdom</a:t>
            </a:r>
            <a:endParaRPr lang="en-US" sz="4400" b="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133600"/>
            <a:ext cx="8077200" cy="4038600"/>
          </a:xfrm>
        </p:spPr>
        <p:txBody>
          <a:bodyPr lIns="90488" tIns="44450" rIns="90488" bIns="44450"/>
          <a:lstStyle/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Most of Proverbs is written to instruct young men</a:t>
            </a:r>
          </a:p>
          <a:p>
            <a:pPr>
              <a:spcBef>
                <a:spcPct val="10000"/>
              </a:spcBef>
              <a:buNone/>
              <a:defRPr/>
            </a:pPr>
            <a:r>
              <a:rPr lang="en-US" sz="6000" dirty="0"/>
              <a:t>Here we have a chapter of scripture for women</a:t>
            </a:r>
          </a:p>
          <a:p>
            <a:pPr>
              <a:spcBef>
                <a:spcPct val="10000"/>
              </a:spcBef>
              <a:buNone/>
              <a:defRPr/>
            </a:pPr>
            <a:r>
              <a:rPr lang="en-US" sz="6000" dirty="0"/>
              <a:t>And by a woman!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295400" y="1905000"/>
            <a:ext cx="54102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>
                <a:latin typeface="Times New Roman" pitchFamily="18" charset="0"/>
              </a:rPr>
              <a:t>1 The sayings of King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Lemuel—an inspired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utterance </a:t>
            </a:r>
            <a:r>
              <a:rPr lang="en-US" sz="4400" b="0" u="sng">
                <a:latin typeface="Times New Roman" pitchFamily="18" charset="0"/>
              </a:rPr>
              <a:t>his mother </a:t>
            </a:r>
            <a:br>
              <a:rPr lang="en-US" sz="4400" b="0" u="sng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</a:t>
            </a:r>
            <a:r>
              <a:rPr lang="en-US" sz="4400" b="0" u="sng">
                <a:latin typeface="Times New Roman" pitchFamily="18" charset="0"/>
              </a:rPr>
              <a:t>taught him</a:t>
            </a:r>
            <a:r>
              <a:rPr lang="en-US" sz="4400" b="0">
                <a:latin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2362200"/>
            <a:ext cx="1828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rot="16200000" flipV="1">
            <a:off x="3314700" y="3086100"/>
            <a:ext cx="16764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67000" y="4267200"/>
            <a:ext cx="54102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Not sure who he is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Could be a title:</a:t>
            </a:r>
            <a:br>
              <a:rPr lang="en-US" sz="4400" b="0" dirty="0">
                <a:latin typeface="Times New Roman" pitchFamily="18" charset="0"/>
              </a:rPr>
            </a:br>
            <a:endParaRPr lang="en-US" sz="4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2895600"/>
            <a:ext cx="80772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26 should be “instruction of grace”</a:t>
            </a:r>
            <a:br>
              <a:rPr lang="en-US" sz="4400" b="0" dirty="0">
                <a:latin typeface="Times New Roman" pitchFamily="18" charset="0"/>
              </a:rPr>
            </a:br>
            <a:endParaRPr lang="en-US" sz="4400" b="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2895600"/>
            <a:ext cx="80772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26 should be “instruction of grace”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                      “</a:t>
            </a:r>
            <a:r>
              <a:rPr lang="en-US" sz="4400" b="0" i="1" dirty="0">
                <a:latin typeface="Times New Roman" pitchFamily="18" charset="0"/>
              </a:rPr>
              <a:t>torah of </a:t>
            </a:r>
            <a:r>
              <a:rPr lang="en-US" sz="4400" b="0" i="1" dirty="0" err="1">
                <a:latin typeface="Times New Roman" pitchFamily="18" charset="0"/>
              </a:rPr>
              <a:t>chesed</a:t>
            </a:r>
            <a:r>
              <a:rPr lang="en-US" sz="4400" b="0" i="1" dirty="0">
                <a:latin typeface="Times New Roman" pitchFamily="18" charset="0"/>
              </a:rPr>
              <a:t>”</a:t>
            </a:r>
          </a:p>
          <a:p>
            <a:pPr algn="l">
              <a:lnSpc>
                <a:spcPct val="75000"/>
              </a:lnSpc>
            </a:pPr>
            <a:br>
              <a:rPr lang="en-US" sz="4400" b="0" dirty="0">
                <a:latin typeface="Times New Roman" pitchFamily="18" charset="0"/>
              </a:rPr>
            </a:br>
            <a:endParaRPr lang="en-US" sz="4400" b="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2895600"/>
            <a:ext cx="80772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26 should be “instruction of grace”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                      “</a:t>
            </a:r>
            <a:r>
              <a:rPr lang="en-US" sz="4400" b="0" i="1" dirty="0">
                <a:latin typeface="Times New Roman" pitchFamily="18" charset="0"/>
              </a:rPr>
              <a:t>torah of </a:t>
            </a:r>
            <a:r>
              <a:rPr lang="en-US" sz="4400" b="0" i="1" dirty="0" err="1">
                <a:latin typeface="Times New Roman" pitchFamily="18" charset="0"/>
              </a:rPr>
              <a:t>chesed</a:t>
            </a:r>
            <a:r>
              <a:rPr lang="en-US" sz="4400" b="0" i="1" dirty="0">
                <a:latin typeface="Times New Roman" pitchFamily="18" charset="0"/>
              </a:rPr>
              <a:t>”</a:t>
            </a:r>
          </a:p>
          <a:p>
            <a:pPr algn="l">
              <a:lnSpc>
                <a:spcPct val="75000"/>
              </a:lnSpc>
            </a:pPr>
            <a:br>
              <a:rPr lang="en-US" sz="4400" b="0" dirty="0">
                <a:latin typeface="Times New Roman" pitchFamily="18" charset="0"/>
              </a:rPr>
            </a:br>
            <a:endParaRPr lang="en-US" sz="4400" b="0" i="1" dirty="0"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0" y="3733800"/>
            <a:ext cx="2971800" cy="23622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5638800"/>
            <a:ext cx="7391400" cy="106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= </a:t>
            </a:r>
            <a:r>
              <a:rPr lang="en-US" sz="4400" b="0" dirty="0" err="1">
                <a:latin typeface="Times New Roman" pitchFamily="18" charset="0"/>
              </a:rPr>
              <a:t>lovingkindness</a:t>
            </a:r>
            <a:r>
              <a:rPr lang="en-US" sz="4400" b="0" dirty="0">
                <a:latin typeface="Times New Roman" pitchFamily="18" charset="0"/>
              </a:rPr>
              <a:t> of God</a:t>
            </a:r>
          </a:p>
        </p:txBody>
      </p:sp>
    </p:spTree>
  </p:cSld>
  <p:clrMapOvr>
    <a:masterClrMapping/>
  </p:clrMapOvr>
  <p:transition>
    <p:wipe dir="r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2895600"/>
            <a:ext cx="80772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26 should be “instruction of grace”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                      “</a:t>
            </a:r>
            <a:r>
              <a:rPr lang="en-US" sz="4400" b="0" i="1" dirty="0">
                <a:latin typeface="Times New Roman" pitchFamily="18" charset="0"/>
              </a:rPr>
              <a:t>torah of </a:t>
            </a:r>
            <a:r>
              <a:rPr lang="en-US" sz="4400" b="0" i="1" dirty="0" err="1">
                <a:latin typeface="Times New Roman" pitchFamily="18" charset="0"/>
              </a:rPr>
              <a:t>chesed</a:t>
            </a:r>
            <a:r>
              <a:rPr lang="en-US" sz="4400" b="0" i="1" dirty="0">
                <a:latin typeface="Times New Roman" pitchFamily="18" charset="0"/>
              </a:rPr>
              <a:t>”</a:t>
            </a:r>
          </a:p>
          <a:p>
            <a:pPr algn="l">
              <a:lnSpc>
                <a:spcPct val="75000"/>
              </a:lnSpc>
            </a:pPr>
            <a:br>
              <a:rPr lang="en-US" sz="4400" b="0" dirty="0">
                <a:latin typeface="Times New Roman" pitchFamily="18" charset="0"/>
              </a:rPr>
            </a:br>
            <a:endParaRPr lang="en-US" sz="4400" b="0" i="1" dirty="0"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0" y="3733800"/>
            <a:ext cx="2971800" cy="23622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5638800"/>
            <a:ext cx="7391400" cy="106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= </a:t>
            </a:r>
            <a:r>
              <a:rPr lang="en-US" sz="4400" b="0" dirty="0" err="1">
                <a:latin typeface="Times New Roman" pitchFamily="18" charset="0"/>
              </a:rPr>
              <a:t>lovingkindness</a:t>
            </a:r>
            <a:r>
              <a:rPr lang="en-US" sz="4400" b="0" dirty="0">
                <a:latin typeface="Times New Roman" pitchFamily="18" charset="0"/>
              </a:rPr>
              <a:t> of God</a:t>
            </a:r>
          </a:p>
          <a:p>
            <a:pPr algn="l">
              <a:lnSpc>
                <a:spcPct val="75000"/>
              </a:lnSpc>
            </a:pPr>
            <a:r>
              <a:rPr lang="en-US" sz="4400" b="0" i="1" dirty="0">
                <a:latin typeface="Times New Roman" pitchFamily="18" charset="0"/>
              </a:rPr>
              <a:t>=</a:t>
            </a:r>
            <a:r>
              <a:rPr lang="en-US" sz="4400" b="0" dirty="0">
                <a:latin typeface="Times New Roman" pitchFamily="18" charset="0"/>
              </a:rPr>
              <a:t> New Testament word “grace”</a:t>
            </a:r>
          </a:p>
        </p:txBody>
      </p:sp>
    </p:spTree>
  </p:cSld>
  <p:clrMapOvr>
    <a:masterClrMapping/>
  </p:clrMapOvr>
  <p:transition>
    <p:wipe dir="r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2895600"/>
            <a:ext cx="80772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26 should be “instruction of grace”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                      “</a:t>
            </a:r>
            <a:r>
              <a:rPr lang="en-US" sz="4400" b="0" i="1" dirty="0">
                <a:latin typeface="Times New Roman" pitchFamily="18" charset="0"/>
              </a:rPr>
              <a:t>torah of </a:t>
            </a:r>
            <a:r>
              <a:rPr lang="en-US" sz="4400" b="0" i="1" dirty="0" err="1">
                <a:latin typeface="Times New Roman" pitchFamily="18" charset="0"/>
              </a:rPr>
              <a:t>chesed</a:t>
            </a:r>
            <a:r>
              <a:rPr lang="en-US" sz="4400" b="0" i="1" dirty="0">
                <a:latin typeface="Times New Roman" pitchFamily="18" charset="0"/>
              </a:rPr>
              <a:t>”</a:t>
            </a:r>
          </a:p>
          <a:p>
            <a:pPr algn="l">
              <a:lnSpc>
                <a:spcPct val="75000"/>
              </a:lnSpc>
            </a:pPr>
            <a:br>
              <a:rPr lang="en-US" sz="4400" b="0" dirty="0">
                <a:latin typeface="Times New Roman" pitchFamily="18" charset="0"/>
              </a:rPr>
            </a:br>
            <a:endParaRPr lang="en-US" sz="4400" b="0" i="1" dirty="0"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0" y="3733800"/>
            <a:ext cx="2971800" cy="23622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5638800"/>
            <a:ext cx="7391400" cy="106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= </a:t>
            </a:r>
            <a:r>
              <a:rPr lang="en-US" sz="4400" b="0" dirty="0" err="1">
                <a:latin typeface="Times New Roman" pitchFamily="18" charset="0"/>
              </a:rPr>
              <a:t>lovingkindness</a:t>
            </a:r>
            <a:r>
              <a:rPr lang="en-US" sz="4400" b="0" dirty="0">
                <a:latin typeface="Times New Roman" pitchFamily="18" charset="0"/>
              </a:rPr>
              <a:t> of God</a:t>
            </a:r>
          </a:p>
          <a:p>
            <a:pPr algn="l">
              <a:lnSpc>
                <a:spcPct val="75000"/>
              </a:lnSpc>
            </a:pPr>
            <a:r>
              <a:rPr lang="en-US" sz="4400" b="0" i="1" dirty="0">
                <a:latin typeface="Times New Roman" pitchFamily="18" charset="0"/>
              </a:rPr>
              <a:t>=</a:t>
            </a:r>
            <a:r>
              <a:rPr lang="en-US" sz="4400" b="0" dirty="0">
                <a:latin typeface="Times New Roman" pitchFamily="18" charset="0"/>
              </a:rPr>
              <a:t> New Testament word “grace”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8305800" cy="2590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Eph. 2:8-9For by </a:t>
            </a:r>
            <a:r>
              <a:rPr lang="en-US" sz="4400" b="0" u="sng" dirty="0">
                <a:latin typeface="Times New Roman" pitchFamily="18" charset="0"/>
              </a:rPr>
              <a:t>grace</a:t>
            </a:r>
            <a:r>
              <a:rPr lang="en-US" sz="4400" b="0" dirty="0">
                <a:latin typeface="Times New Roman" pitchFamily="18" charset="0"/>
              </a:rPr>
              <a:t> you have been rescued through faith; and that not of yourselves, it is the gift of God; not as a result of works, so that no one may boast. </a:t>
            </a:r>
          </a:p>
          <a:p>
            <a:pPr algn="l">
              <a:lnSpc>
                <a:spcPct val="75000"/>
              </a:lnSpc>
            </a:pPr>
            <a:endParaRPr lang="en-US" sz="4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2895600"/>
            <a:ext cx="80772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26 should be “instruction of grace”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                      “</a:t>
            </a:r>
            <a:r>
              <a:rPr lang="en-US" sz="4400" b="0" i="1" dirty="0">
                <a:latin typeface="Times New Roman" pitchFamily="18" charset="0"/>
              </a:rPr>
              <a:t>torah of </a:t>
            </a:r>
            <a:r>
              <a:rPr lang="en-US" sz="4400" b="0" i="1" dirty="0" err="1">
                <a:latin typeface="Times New Roman" pitchFamily="18" charset="0"/>
              </a:rPr>
              <a:t>chesed</a:t>
            </a:r>
            <a:r>
              <a:rPr lang="en-US" sz="4400" b="0" i="1" dirty="0">
                <a:latin typeface="Times New Roman" pitchFamily="18" charset="0"/>
              </a:rPr>
              <a:t>”</a:t>
            </a:r>
          </a:p>
          <a:p>
            <a:pPr algn="l">
              <a:lnSpc>
                <a:spcPct val="75000"/>
              </a:lnSpc>
            </a:pPr>
            <a:br>
              <a:rPr lang="en-US" sz="4400" b="0" dirty="0">
                <a:latin typeface="Times New Roman" pitchFamily="18" charset="0"/>
              </a:rPr>
            </a:br>
            <a:endParaRPr lang="en-US" sz="4400" b="0" i="1" dirty="0"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0" y="3733800"/>
            <a:ext cx="2971800" cy="23622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5638800"/>
            <a:ext cx="7391400" cy="106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= </a:t>
            </a:r>
            <a:r>
              <a:rPr lang="en-US" sz="4400" b="0" dirty="0" err="1">
                <a:latin typeface="Times New Roman" pitchFamily="18" charset="0"/>
              </a:rPr>
              <a:t>lovingkindness</a:t>
            </a:r>
            <a:r>
              <a:rPr lang="en-US" sz="4400" b="0" dirty="0">
                <a:latin typeface="Times New Roman" pitchFamily="18" charset="0"/>
              </a:rPr>
              <a:t> of God</a:t>
            </a:r>
          </a:p>
          <a:p>
            <a:pPr algn="l">
              <a:lnSpc>
                <a:spcPct val="75000"/>
              </a:lnSpc>
            </a:pPr>
            <a:r>
              <a:rPr lang="en-US" sz="4400" b="0" i="1" dirty="0">
                <a:latin typeface="Times New Roman" pitchFamily="18" charset="0"/>
              </a:rPr>
              <a:t>=</a:t>
            </a:r>
            <a:r>
              <a:rPr lang="en-US" sz="4400" b="0" dirty="0">
                <a:latin typeface="Times New Roman" pitchFamily="18" charset="0"/>
              </a:rPr>
              <a:t> New Testament word “grace”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8305800" cy="2590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Eph. 2:8-9For by </a:t>
            </a:r>
            <a:r>
              <a:rPr lang="en-US" sz="4400" b="0" u="sng" dirty="0">
                <a:latin typeface="Times New Roman" pitchFamily="18" charset="0"/>
              </a:rPr>
              <a:t>grace</a:t>
            </a:r>
            <a:r>
              <a:rPr lang="en-US" sz="4400" b="0" dirty="0">
                <a:latin typeface="Times New Roman" pitchFamily="18" charset="0"/>
              </a:rPr>
              <a:t> you have been rescued through faith; and that not of yourselves, </a:t>
            </a:r>
            <a:r>
              <a:rPr lang="en-US" sz="4400" b="0" u="sng" dirty="0">
                <a:latin typeface="Times New Roman" pitchFamily="18" charset="0"/>
              </a:rPr>
              <a:t>it is the gift of God</a:t>
            </a:r>
            <a:r>
              <a:rPr lang="en-US" sz="4400" b="0" dirty="0">
                <a:latin typeface="Times New Roman" pitchFamily="18" charset="0"/>
              </a:rPr>
              <a:t>; not as a result of works, so that no one may boast. </a:t>
            </a:r>
          </a:p>
          <a:p>
            <a:pPr algn="l">
              <a:lnSpc>
                <a:spcPct val="75000"/>
              </a:lnSpc>
            </a:pPr>
            <a:endParaRPr lang="en-US" sz="4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2895600"/>
            <a:ext cx="80772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26 should be “instruction of grace”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                      “</a:t>
            </a:r>
            <a:r>
              <a:rPr lang="en-US" sz="4400" b="0" i="1" dirty="0">
                <a:latin typeface="Times New Roman" pitchFamily="18" charset="0"/>
              </a:rPr>
              <a:t>torah of </a:t>
            </a:r>
            <a:r>
              <a:rPr lang="en-US" sz="4400" b="0" i="1" dirty="0" err="1">
                <a:latin typeface="Times New Roman" pitchFamily="18" charset="0"/>
              </a:rPr>
              <a:t>chesed</a:t>
            </a:r>
            <a:r>
              <a:rPr lang="en-US" sz="4400" b="0" i="1" dirty="0">
                <a:latin typeface="Times New Roman" pitchFamily="18" charset="0"/>
              </a:rPr>
              <a:t>”</a:t>
            </a:r>
          </a:p>
          <a:p>
            <a:pPr algn="l">
              <a:lnSpc>
                <a:spcPct val="75000"/>
              </a:lnSpc>
            </a:pPr>
            <a:br>
              <a:rPr lang="en-US" sz="4400" b="0" dirty="0">
                <a:latin typeface="Times New Roman" pitchFamily="18" charset="0"/>
              </a:rPr>
            </a:br>
            <a:endParaRPr lang="en-US" sz="4400" b="0" i="1" dirty="0"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0" y="3733800"/>
            <a:ext cx="2971800" cy="23622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5638800"/>
            <a:ext cx="7391400" cy="106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= </a:t>
            </a:r>
            <a:r>
              <a:rPr lang="en-US" sz="4400" b="0" dirty="0" err="1">
                <a:latin typeface="Times New Roman" pitchFamily="18" charset="0"/>
              </a:rPr>
              <a:t>lovingkindness</a:t>
            </a:r>
            <a:r>
              <a:rPr lang="en-US" sz="4400" b="0" dirty="0">
                <a:latin typeface="Times New Roman" pitchFamily="18" charset="0"/>
              </a:rPr>
              <a:t> of God</a:t>
            </a:r>
          </a:p>
          <a:p>
            <a:pPr algn="l">
              <a:lnSpc>
                <a:spcPct val="75000"/>
              </a:lnSpc>
            </a:pPr>
            <a:r>
              <a:rPr lang="en-US" sz="4400" b="0" i="1" dirty="0">
                <a:latin typeface="Times New Roman" pitchFamily="18" charset="0"/>
              </a:rPr>
              <a:t>=</a:t>
            </a:r>
            <a:r>
              <a:rPr lang="en-US" sz="4400" b="0" dirty="0">
                <a:latin typeface="Times New Roman" pitchFamily="18" charset="0"/>
              </a:rPr>
              <a:t> New Testament word “grace”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8305800" cy="2590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Eph. 2:8-9For by </a:t>
            </a:r>
            <a:r>
              <a:rPr lang="en-US" sz="4400" b="0" u="sng" dirty="0">
                <a:latin typeface="Times New Roman" pitchFamily="18" charset="0"/>
              </a:rPr>
              <a:t>grace</a:t>
            </a:r>
            <a:r>
              <a:rPr lang="en-US" sz="4400" b="0" dirty="0">
                <a:latin typeface="Times New Roman" pitchFamily="18" charset="0"/>
              </a:rPr>
              <a:t> you have been rescued through faith; and that not of yourselves, </a:t>
            </a:r>
            <a:r>
              <a:rPr lang="en-US" sz="4400" b="0" u="sng" dirty="0">
                <a:latin typeface="Times New Roman" pitchFamily="18" charset="0"/>
              </a:rPr>
              <a:t>it is the gift of God</a:t>
            </a:r>
            <a:r>
              <a:rPr lang="en-US" sz="4400" b="0" dirty="0">
                <a:latin typeface="Times New Roman" pitchFamily="18" charset="0"/>
              </a:rPr>
              <a:t>; </a:t>
            </a:r>
            <a:r>
              <a:rPr lang="en-US" sz="4400" b="0" u="sng" dirty="0">
                <a:latin typeface="Times New Roman" pitchFamily="18" charset="0"/>
              </a:rPr>
              <a:t>not as a result of works</a:t>
            </a:r>
            <a:r>
              <a:rPr lang="en-US" sz="4400" b="0" dirty="0">
                <a:latin typeface="Times New Roman" pitchFamily="18" charset="0"/>
              </a:rPr>
              <a:t>, so that no one may boast. </a:t>
            </a:r>
          </a:p>
          <a:p>
            <a:pPr algn="l">
              <a:lnSpc>
                <a:spcPct val="75000"/>
              </a:lnSpc>
            </a:pPr>
            <a:endParaRPr lang="en-US" sz="4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26 When she speaks, her words are wise, and she gives </a:t>
            </a:r>
            <a:r>
              <a:rPr lang="en-US" sz="4800" u="sng" dirty="0"/>
              <a:t>instructions with kindness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2895600"/>
            <a:ext cx="80772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26 should be “instruction of grace”</a:t>
            </a:r>
          </a:p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                      “</a:t>
            </a:r>
            <a:r>
              <a:rPr lang="en-US" sz="4400" b="0" i="1" dirty="0">
                <a:latin typeface="Times New Roman" pitchFamily="18" charset="0"/>
              </a:rPr>
              <a:t>torah of </a:t>
            </a:r>
            <a:r>
              <a:rPr lang="en-US" sz="4400" b="0" i="1" dirty="0" err="1">
                <a:latin typeface="Times New Roman" pitchFamily="18" charset="0"/>
              </a:rPr>
              <a:t>chesed</a:t>
            </a:r>
            <a:r>
              <a:rPr lang="en-US" sz="4400" b="0" i="1" dirty="0">
                <a:latin typeface="Times New Roman" pitchFamily="18" charset="0"/>
              </a:rPr>
              <a:t>”</a:t>
            </a:r>
          </a:p>
          <a:p>
            <a:pPr algn="l">
              <a:lnSpc>
                <a:spcPct val="75000"/>
              </a:lnSpc>
            </a:pPr>
            <a:br>
              <a:rPr lang="en-US" sz="4400" b="0" dirty="0">
                <a:latin typeface="Times New Roman" pitchFamily="18" charset="0"/>
              </a:rPr>
            </a:br>
            <a:endParaRPr lang="en-US" sz="4400" b="0" i="1" dirty="0"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743200" y="3733800"/>
            <a:ext cx="2971800" cy="23622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5638800"/>
            <a:ext cx="7391400" cy="106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= </a:t>
            </a:r>
            <a:r>
              <a:rPr lang="en-US" sz="4400" b="0" dirty="0" err="1">
                <a:latin typeface="Times New Roman" pitchFamily="18" charset="0"/>
              </a:rPr>
              <a:t>lovingkindness</a:t>
            </a:r>
            <a:r>
              <a:rPr lang="en-US" sz="4400" b="0" dirty="0">
                <a:latin typeface="Times New Roman" pitchFamily="18" charset="0"/>
              </a:rPr>
              <a:t> of God</a:t>
            </a:r>
          </a:p>
          <a:p>
            <a:pPr algn="l">
              <a:lnSpc>
                <a:spcPct val="75000"/>
              </a:lnSpc>
            </a:pPr>
            <a:r>
              <a:rPr lang="en-US" sz="4400" b="0" i="1" dirty="0">
                <a:latin typeface="Times New Roman" pitchFamily="18" charset="0"/>
              </a:rPr>
              <a:t>=</a:t>
            </a:r>
            <a:r>
              <a:rPr lang="en-US" sz="4400" b="0" dirty="0">
                <a:latin typeface="Times New Roman" pitchFamily="18" charset="0"/>
              </a:rPr>
              <a:t> New Testament word “grace”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8305800" cy="2590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Eph. 2:8-9For by </a:t>
            </a:r>
            <a:r>
              <a:rPr lang="en-US" sz="4400" b="0" u="sng" dirty="0">
                <a:latin typeface="Times New Roman" pitchFamily="18" charset="0"/>
              </a:rPr>
              <a:t>grace</a:t>
            </a:r>
            <a:r>
              <a:rPr lang="en-US" sz="4400" b="0" dirty="0">
                <a:latin typeface="Times New Roman" pitchFamily="18" charset="0"/>
              </a:rPr>
              <a:t> you have been rescued through faith; and that not of yourselves, </a:t>
            </a:r>
            <a:r>
              <a:rPr lang="en-US" sz="4400" b="0" u="sng" dirty="0">
                <a:latin typeface="Times New Roman" pitchFamily="18" charset="0"/>
              </a:rPr>
              <a:t>it is the gift of God</a:t>
            </a:r>
            <a:r>
              <a:rPr lang="en-US" sz="4400" b="0" dirty="0">
                <a:latin typeface="Times New Roman" pitchFamily="18" charset="0"/>
              </a:rPr>
              <a:t>; </a:t>
            </a:r>
            <a:r>
              <a:rPr lang="en-US" sz="4400" b="0" u="sng" dirty="0">
                <a:latin typeface="Times New Roman" pitchFamily="18" charset="0"/>
              </a:rPr>
              <a:t>not as a result of works</a:t>
            </a:r>
            <a:r>
              <a:rPr lang="en-US" sz="4400" b="0" dirty="0">
                <a:latin typeface="Times New Roman" pitchFamily="18" charset="0"/>
              </a:rPr>
              <a:t>, so that no one may boast. </a:t>
            </a:r>
          </a:p>
          <a:p>
            <a:pPr algn="l">
              <a:lnSpc>
                <a:spcPct val="75000"/>
              </a:lnSpc>
            </a:pPr>
            <a:endParaRPr lang="en-US" sz="4400" b="0" dirty="0"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029200" y="609600"/>
            <a:ext cx="1219200" cy="6096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4800" dirty="0"/>
              <a:t>26 When she speaks, </a:t>
            </a:r>
            <a:r>
              <a:rPr lang="en-US" sz="4800" u="sng" dirty="0"/>
              <a:t>her words are wise, t</a:t>
            </a:r>
            <a:r>
              <a:rPr lang="en-US" sz="4800" u="sng" dirty="0">
                <a:latin typeface="Times New Roman" pitchFamily="18" charset="0"/>
              </a:rPr>
              <a:t>he teaching of grace is on her tongue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4800" dirty="0"/>
              <a:t>26 When she speaks, </a:t>
            </a:r>
            <a:r>
              <a:rPr lang="en-US" sz="4800" u="sng" dirty="0"/>
              <a:t>her words are wise, t</a:t>
            </a:r>
            <a:r>
              <a:rPr lang="en-US" sz="4800" u="sng" dirty="0">
                <a:latin typeface="Times New Roman" pitchFamily="18" charset="0"/>
              </a:rPr>
              <a:t>he teaching of grace is on her tongue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667000" y="2819400"/>
            <a:ext cx="60960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400" b="0" dirty="0">
                <a:latin typeface="Times New Roman" pitchFamily="18" charset="0"/>
              </a:rPr>
              <a:t>She’s a Scripture teacher!</a:t>
            </a:r>
            <a:endParaRPr lang="en-US" sz="4400" b="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133600"/>
            <a:ext cx="8077200" cy="4038600"/>
          </a:xfrm>
        </p:spPr>
        <p:txBody>
          <a:bodyPr lIns="90488" tIns="44450" rIns="90488" bIns="44450"/>
          <a:lstStyle/>
          <a:p>
            <a:pPr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sz="6000" dirty="0"/>
              <a:t>Most of Proverbs is written to instruct young men</a:t>
            </a:r>
          </a:p>
          <a:p>
            <a:pPr>
              <a:spcBef>
                <a:spcPct val="10000"/>
              </a:spcBef>
              <a:buNone/>
              <a:defRPr/>
            </a:pPr>
            <a:r>
              <a:rPr lang="en-US" sz="6000" dirty="0"/>
              <a:t>Here we have a chapter of scripture for women</a:t>
            </a:r>
          </a:p>
          <a:p>
            <a:pPr>
              <a:spcBef>
                <a:spcPct val="10000"/>
              </a:spcBef>
              <a:buNone/>
              <a:defRPr/>
            </a:pPr>
            <a:r>
              <a:rPr lang="en-US" sz="6000" dirty="0"/>
              <a:t>And by a woman!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295400" y="1905000"/>
            <a:ext cx="54102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>
                <a:latin typeface="Times New Roman" pitchFamily="18" charset="0"/>
              </a:rPr>
              <a:t>1 The sayings of King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Lemuel—an inspired </a:t>
            </a:r>
            <a:br>
              <a:rPr lang="en-US" sz="4400" b="0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utterance </a:t>
            </a:r>
            <a:r>
              <a:rPr lang="en-US" sz="4400" b="0" u="sng">
                <a:latin typeface="Times New Roman" pitchFamily="18" charset="0"/>
              </a:rPr>
              <a:t>his mother </a:t>
            </a:r>
            <a:br>
              <a:rPr lang="en-US" sz="4400" b="0" u="sng">
                <a:latin typeface="Times New Roman" pitchFamily="18" charset="0"/>
              </a:rPr>
            </a:br>
            <a:r>
              <a:rPr lang="en-US" sz="4400" b="0">
                <a:latin typeface="Times New Roman" pitchFamily="18" charset="0"/>
              </a:rPr>
              <a:t>   </a:t>
            </a:r>
            <a:r>
              <a:rPr lang="en-US" sz="4400" b="0" u="sng">
                <a:latin typeface="Times New Roman" pitchFamily="18" charset="0"/>
              </a:rPr>
              <a:t>taught him</a:t>
            </a:r>
            <a:r>
              <a:rPr lang="en-US" sz="4400" b="0">
                <a:latin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2362200"/>
            <a:ext cx="1828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rot="16200000" flipV="1">
            <a:off x="3314700" y="3086100"/>
            <a:ext cx="1676400" cy="1295400"/>
          </a:xfrm>
          <a:prstGeom prst="straightConnector1">
            <a:avLst/>
          </a:prstGeom>
          <a:solidFill>
            <a:schemeClr val="bg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38400" y="4538132"/>
            <a:ext cx="5410200" cy="2133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Not sure who he is</a:t>
            </a:r>
          </a:p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latin typeface="Times New Roman" pitchFamily="18" charset="0"/>
              </a:rPr>
              <a:t>Could be a title:</a:t>
            </a:r>
            <a:br>
              <a:rPr lang="en-US" sz="4400" b="0" dirty="0">
                <a:latin typeface="Times New Roman" pitchFamily="18" charset="0"/>
              </a:rPr>
            </a:br>
            <a:r>
              <a:rPr lang="en-US" sz="4400" b="0" dirty="0">
                <a:latin typeface="Times New Roman" pitchFamily="18" charset="0"/>
              </a:rPr>
              <a:t>“Of God” or “Belongs to God”</a:t>
            </a:r>
          </a:p>
        </p:txBody>
      </p:sp>
    </p:spTree>
  </p:cSld>
  <p:clrMapOvr>
    <a:masterClrMapping/>
  </p:clrMapOvr>
  <p:transition>
    <p:wipe dir="r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24 She makes belted linen garments and sashes to sell to the merchants.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25 She is clothed with strength and dignity, and she laughs without fear of the future. 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4800" dirty="0"/>
              <a:t>26 When she speaks, </a:t>
            </a:r>
            <a:r>
              <a:rPr lang="en-US" sz="4800" u="sng" dirty="0"/>
              <a:t>her words are wise, t</a:t>
            </a:r>
            <a:r>
              <a:rPr lang="en-US" sz="4800" u="sng" dirty="0">
                <a:latin typeface="Times New Roman" pitchFamily="18" charset="0"/>
              </a:rPr>
              <a:t>he teaching of grace is on her tongue</a:t>
            </a:r>
            <a:r>
              <a:rPr lang="en-US" sz="4800" dirty="0"/>
              <a:t>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667000" y="2743200"/>
            <a:ext cx="63246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8000"/>
              </a:lnSpc>
            </a:pPr>
            <a:r>
              <a:rPr lang="en-US" sz="4400" b="0" dirty="0">
                <a:latin typeface="Times New Roman" pitchFamily="18" charset="0"/>
              </a:rPr>
              <a:t>She has a service ministry and a ministry of the word!</a:t>
            </a:r>
            <a:endParaRPr lang="en-US" sz="4400" b="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27 She carefully watches everything in her household and never wastes</a:t>
            </a:r>
            <a:br>
              <a:rPr lang="en-US" sz="4800" dirty="0"/>
            </a:br>
            <a:r>
              <a:rPr lang="en-US" sz="4800" dirty="0"/>
              <a:t>her time</a:t>
            </a:r>
            <a:r>
              <a:rPr lang="en-US" sz="5400" dirty="0"/>
              <a:t>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28 Her children stand and bless her. Her husband praises her: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27 She carefully watches everything in her household and never wastes her time</a:t>
            </a:r>
            <a:r>
              <a:rPr lang="en-US" sz="5400" dirty="0"/>
              <a:t>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28 Her children stand and bless her. Her husband praises her: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29 “There are many virtuous and capable women in the world, but you surpass them all!”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27 She carefully watches everything in her household and never wastes her time</a:t>
            </a:r>
            <a:r>
              <a:rPr lang="en-US" sz="5400" dirty="0"/>
              <a:t>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28 Her children stand and bless her. Her husband praises her: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29 “There are many </a:t>
            </a:r>
            <a:r>
              <a:rPr lang="en-US" sz="4800" dirty="0" err="1"/>
              <a:t>virtuou</a:t>
            </a:r>
            <a:r>
              <a:rPr lang="en-US" sz="4800" dirty="0"/>
              <a:t> and capable women in the world, but you surpass them all!”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029200" y="4191000"/>
            <a:ext cx="2057400" cy="38100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5105400" y="4191000"/>
            <a:ext cx="1828800" cy="38100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</p:cxnSp>
    </p:spTree>
  </p:cSld>
  <p:clrMapOvr>
    <a:masterClrMapping/>
  </p:clrMapOvr>
  <p:transition>
    <p:wipe dir="r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27 She carefully watches everything in her household and never wastes her time</a:t>
            </a:r>
            <a:r>
              <a:rPr lang="en-US" sz="5400" dirty="0"/>
              <a:t>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28 Her children stand and bless her. Her husband praises her: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29 “There are many virtuous and capable women in the world, but you surpass them all!”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2743200" y="3124200"/>
            <a:ext cx="2362200" cy="1143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2819400"/>
            <a:ext cx="21336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khah·yil</a:t>
            </a: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029200" y="4191000"/>
            <a:ext cx="2057400" cy="38100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5105400" y="4191000"/>
            <a:ext cx="1828800" cy="38100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</p:cxnSp>
    </p:spTree>
  </p:cSld>
  <p:clrMapOvr>
    <a:masterClrMapping/>
  </p:clrMapOvr>
  <p:transition>
    <p:wipe dir="r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27 She carefully watches everything in her household and never wastes her time</a:t>
            </a:r>
            <a:r>
              <a:rPr lang="en-US" sz="5400" dirty="0"/>
              <a:t>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28 Her children stand and bless her. Her husband praises her: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29 “There are many strong and capable women in the world, but you surpass them all!”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2743200" y="3124200"/>
            <a:ext cx="2362200" cy="1143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2819400"/>
            <a:ext cx="21336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khah·yil</a:t>
            </a: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27 She carefully watches everything in her household and never wastes her time</a:t>
            </a:r>
            <a:r>
              <a:rPr lang="en-US" sz="5400" dirty="0"/>
              <a:t>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28 Her children stand and bless her. Her husband praises her: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29 “There are many strong and capable women in the world, but you surpass them all!”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0" y="5562600"/>
            <a:ext cx="5181600" cy="1143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ts val="600"/>
              </a:spcBef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She must have done a great job as a parent!</a:t>
            </a:r>
          </a:p>
        </p:txBody>
      </p:sp>
    </p:spTree>
  </p:cSld>
  <p:clrMapOvr>
    <a:masterClrMapping/>
  </p:clrMapOvr>
  <p:transition>
    <p:wipe dir="r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30 Charm is deceptive, and beauty does not last; but a woman who reveres the Lord will be greatly praised.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30 Charm is deceptive, and beauty does not last; but a woman who reveres the Lord will be greatly praised.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2057400" y="2743200"/>
            <a:ext cx="1524000" cy="762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19400" y="3124200"/>
            <a:ext cx="4724400" cy="990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400" b="0" dirty="0">
                <a:latin typeface="Times New Roman" pitchFamily="18" charset="0"/>
              </a:rPr>
              <a:t>To feel deep respect or admiration</a:t>
            </a:r>
            <a:endParaRPr lang="en-US" sz="40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ts val="600"/>
              </a:spcBef>
              <a:buNone/>
              <a:defRPr/>
            </a:pPr>
            <a:r>
              <a:rPr lang="en-US" sz="4800" dirty="0"/>
              <a:t>30 Charm is deceptive, and beauty does not last; but a woman who reveres the Lord will be greatly praised.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4800" dirty="0"/>
              <a:t>31 Reward her for all she has done. Let her deeds publicly declare her praise.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/>
              <a:t>Proverbs 31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7150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1"/>
        </a:solidFill>
        <a:ln w="57150" cap="flat" cmpd="sng" algn="ctr">
          <a:solidFill>
            <a:schemeClr val="tx1"/>
          </a:solidFill>
          <a:prstDash val="solid"/>
          <a:round/>
          <a:headEnd type="none" w="sm" len="sm"/>
          <a:tailEnd type="arrow"/>
        </a:ln>
        <a:effectLst/>
      </a:spPr>
      <a:bodyPr/>
      <a:lstStyle/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Office\Templates\den1.pot</Template>
  <TotalTime>0</TotalTime>
  <Words>4959</Words>
  <Application>Microsoft Office PowerPoint</Application>
  <PresentationFormat>Letter Paper (8.5x11 in)</PresentationFormat>
  <Paragraphs>492</Paragraphs>
  <Slides>105</Slides>
  <Notes>105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9" baseType="lpstr">
      <vt:lpstr>Arial</vt:lpstr>
      <vt:lpstr>Times New Roman</vt:lpstr>
      <vt:lpstr>Wingdings</vt:lpstr>
      <vt:lpstr>den1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  <vt:lpstr>Proverbs 31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2025-03-24T14:27:20Z</dcterms:created>
  <dcterms:modified xsi:type="dcterms:W3CDTF">2025-03-24T14:27:25Z</dcterms:modified>
</cp:coreProperties>
</file>