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 id="2147485695" r:id="rId2"/>
  </p:sldMasterIdLst>
  <p:notesMasterIdLst>
    <p:notesMasterId r:id="rId51"/>
  </p:notesMasterIdLst>
  <p:sldIdLst>
    <p:sldId id="8541" r:id="rId3"/>
    <p:sldId id="10096" r:id="rId4"/>
    <p:sldId id="10174" r:id="rId5"/>
    <p:sldId id="10171" r:id="rId6"/>
    <p:sldId id="10176" r:id="rId7"/>
    <p:sldId id="10177" r:id="rId8"/>
    <p:sldId id="10178" r:id="rId9"/>
    <p:sldId id="10180" r:id="rId10"/>
    <p:sldId id="8636" r:id="rId11"/>
    <p:sldId id="10172" r:id="rId12"/>
    <p:sldId id="10187" r:id="rId13"/>
    <p:sldId id="10173" r:id="rId14"/>
    <p:sldId id="10157" r:id="rId15"/>
    <p:sldId id="10163" r:id="rId16"/>
    <p:sldId id="2091" r:id="rId17"/>
    <p:sldId id="2078" r:id="rId18"/>
    <p:sldId id="10159" r:id="rId19"/>
    <p:sldId id="2105" r:id="rId20"/>
    <p:sldId id="2095" r:id="rId21"/>
    <p:sldId id="2096" r:id="rId22"/>
    <p:sldId id="2097" r:id="rId23"/>
    <p:sldId id="10165" r:id="rId24"/>
    <p:sldId id="10166" r:id="rId25"/>
    <p:sldId id="10167" r:id="rId26"/>
    <p:sldId id="2118" r:id="rId27"/>
    <p:sldId id="10160" r:id="rId28"/>
    <p:sldId id="10161" r:id="rId29"/>
    <p:sldId id="10162" r:id="rId30"/>
    <p:sldId id="2122" r:id="rId31"/>
    <p:sldId id="2123" r:id="rId32"/>
    <p:sldId id="2124" r:id="rId33"/>
    <p:sldId id="2125" r:id="rId34"/>
    <p:sldId id="2126" r:id="rId35"/>
    <p:sldId id="10164" r:id="rId36"/>
    <p:sldId id="2070" r:id="rId37"/>
    <p:sldId id="10188" r:id="rId38"/>
    <p:sldId id="2099" r:id="rId39"/>
    <p:sldId id="2101" r:id="rId40"/>
    <p:sldId id="2103" r:id="rId41"/>
    <p:sldId id="2104" r:id="rId42"/>
    <p:sldId id="10169" r:id="rId43"/>
    <p:sldId id="10182" r:id="rId44"/>
    <p:sldId id="10170" r:id="rId45"/>
    <p:sldId id="10183" r:id="rId46"/>
    <p:sldId id="10184" r:id="rId47"/>
    <p:sldId id="10186" r:id="rId48"/>
    <p:sldId id="10185" r:id="rId49"/>
    <p:sldId id="10052" r:id="rId5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586676"/>
    <a:srgbClr val="B2CCDA"/>
    <a:srgbClr val="EF4038"/>
    <a:srgbClr val="5286C4"/>
    <a:srgbClr val="393939"/>
    <a:srgbClr val="D3E6FF"/>
    <a:srgbClr val="B0E4CD"/>
    <a:srgbClr val="35A5C2"/>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FC3FA-B017-7148-8BC7-E1B093EE3BF7}" v="1263" dt="2024-12-06T00:32:50.99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909" autoAdjust="0"/>
    <p:restoredTop sz="69212"/>
  </p:normalViewPr>
  <p:slideViewPr>
    <p:cSldViewPr snapToGrid="0" snapToObjects="1">
      <p:cViewPr varScale="1">
        <p:scale>
          <a:sx n="52" d="100"/>
          <a:sy n="52" d="100"/>
        </p:scale>
        <p:origin x="2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200"/>
              <a:buFont typeface="Times New Roman" panose="02020603050405020304" pitchFamily="18" charset="0"/>
              <a:buNone/>
              <a:tabLst>
                <a:tab pos="685800" algn="l"/>
              </a:tabLst>
            </a:pPr>
            <a:endParaRPr lang="en-US" sz="1800" dirty="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pPr>
              <a:defRPr/>
            </a:pPr>
            <a:fld id="{1696978B-A236-B943-B34D-431BF05F63D6}" type="slidenum">
              <a:rPr lang="en-US" smtClean="0"/>
              <a:pPr>
                <a:defRPr/>
              </a:pPr>
              <a:t>1</a:t>
            </a:fld>
            <a:endParaRPr lang="en-US"/>
          </a:p>
        </p:txBody>
      </p:sp>
    </p:spTree>
    <p:extLst>
      <p:ext uri="{BB962C8B-B14F-4D97-AF65-F5344CB8AC3E}">
        <p14:creationId xmlns:p14="http://schemas.microsoft.com/office/powerpoint/2010/main" val="252471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1090-ADD0-BB2D-A44E-E01516174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64335-D1AA-086C-4C87-3717AC3261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0C77F8-6BDD-BB47-5086-8BC95CC15D95}"/>
              </a:ext>
            </a:extLst>
          </p:cNvPr>
          <p:cNvSpPr>
            <a:spLocks noGrp="1"/>
          </p:cNvSpPr>
          <p:nvPr>
            <p:ph type="body" idx="1"/>
          </p:nvPr>
        </p:nvSpPr>
        <p:spPr/>
        <p:txBody>
          <a:bodyPr>
            <a:normAutofit/>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C91D7A4-2D3B-780C-1E52-0F18E7541D0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8944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1090-ADD0-BB2D-A44E-E01516174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64335-D1AA-086C-4C87-3717AC3261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0C77F8-6BDD-BB47-5086-8BC95CC15D95}"/>
              </a:ext>
            </a:extLst>
          </p:cNvPr>
          <p:cNvSpPr>
            <a:spLocks noGrp="1"/>
          </p:cNvSpPr>
          <p:nvPr>
            <p:ph type="body" idx="1"/>
          </p:nvPr>
        </p:nvSpPr>
        <p:spPr/>
        <p:txBody>
          <a:bodyPr>
            <a:normAutofit/>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C91D7A4-2D3B-780C-1E52-0F18E7541D0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37887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E518-42A5-0A68-ACB0-A8FF96B57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D3A1A-DB6C-2958-60D7-68A0288F46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B251CD-A43E-8DF3-8779-351FDDB2618D}"/>
              </a:ext>
            </a:extLst>
          </p:cNvPr>
          <p:cNvSpPr>
            <a:spLocks noGrp="1"/>
          </p:cNvSpPr>
          <p:nvPr>
            <p:ph type="body" idx="1"/>
          </p:nvPr>
        </p:nvSpPr>
        <p:spPr/>
        <p:txBody>
          <a:bodyPr>
            <a:normAutofit/>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A9910E1-E32A-291B-E67D-A233C385CE2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9405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67E91-F49A-D812-8347-4D83B38E1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CDCDF-7FCD-49C7-FEE0-C054F4CFD7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49A51E-2722-B19A-E1D5-4ACBC0ADBCE4}"/>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C850D264-91E9-C12E-ABC2-C70121B7B37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1428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8301D-0BE4-BA01-1859-170925E91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44F01-184F-C497-58A5-108262F9F4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116113-0760-4B0C-E7F6-EA44C2A03AE9}"/>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08836537-7FF8-4322-7E39-F29E8256C8D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6255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7FDCC-EAB2-3CFA-92EA-F0F526A31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D064A-D348-FBEE-9CDA-5820580F5D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F7A44B-0C9B-377A-C101-94DA2B815C1F}"/>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A063BE52-E0DE-15EE-C06E-8B2C7035E4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8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DB10-48F6-9337-2C93-BB143BA5A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CEB7C-7920-E4E4-5CF7-414B719CD3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82ABB2-C7E5-E379-F171-B0D16FD393F9}"/>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25AEBFE-0B31-175F-F515-EAF6176666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667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41CF-B149-3639-ECE6-1A4DCA457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00BF8-012D-7B95-A178-4E31A22DDB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A7B809-A0A6-C730-260D-4452AB208CA7}"/>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F6B41332-D8F2-755A-6F66-C746D4DEF9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465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AC2DB-2ED7-45BD-C47E-DD8971178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497E7-46A4-3F1A-4992-CDE0DC5C0D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9FF172-F298-93A3-213C-D92F4B8697B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6DA39A9-1333-92C7-C866-427EF7DFC9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285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D0680-1DB4-4B12-5A8D-E55EE9680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45DB9-5375-3977-76FB-94CE3F131C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8205E2B-0188-C1FB-1E4A-EA06DCEC0768}"/>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09FBC108-F23A-A338-DB1F-FBB873FC5F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55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680F6-8354-3C24-E851-57A659CDA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6D1FE-736E-FD12-9CA4-B5327F5808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F57F3B-BFDD-B63F-21D9-2A343BBB81E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B9BE255D-A1F8-2DD2-F2D2-62068F2F6D9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27693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37164-B20B-30CC-A272-F9226F61B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EBCB-B4F3-D7F4-0A21-412118AEEE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D05CBA-EE40-B19D-2A5C-79F4D8977872}"/>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0330436F-1408-CCF5-2534-E78AE4060A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335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94ED-8087-05E1-B9DA-8FB8AE52D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CE3FB-236A-44A6-C5B3-849748C769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FD2F38-E550-1404-4313-2E9F9F36DEEB}"/>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A1B43506-83E8-94EF-3D34-4056AA8464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1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1B5AC-8A20-FF9E-69D9-5BE9A5FEC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9B607-A09A-BEFC-53F4-1383C6C4CB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99FC60-C7B8-150A-4698-F985BF518294}"/>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20EB7FE2-B4BC-0859-51B5-641DD2B63AA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90142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9C57-3D32-46C9-4F0D-ECC2307BE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CE23E-6906-1632-9231-E138AE38D7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79D29A5-58E9-C5CB-57AE-0C2E634321C2}"/>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2B81C47-BDF1-59D9-610F-2FEDC3903B3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9971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AB1AB-7DD6-D81A-9EFE-368168FFC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9D100-81CE-9B10-A9C4-88C36AA15F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2E249E-6A78-5F4D-E68D-D0E6A5A96EA5}"/>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3A1928DB-9E10-E1D4-A561-BCAB5143DBF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53029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A223-11F4-B43F-0134-FB096D061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C6FD2-4BEE-5FFC-5C80-7C1C3A03DA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752038-6088-8734-BF44-836933AE39E9}"/>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52BAD92A-81CD-5452-9722-F5019CF07B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94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439DE-F361-5EAF-B5F5-DB62B213C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04209-076F-16B5-7302-70C34D0E02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1B1595-5129-E1DB-A59E-2418378039F2}"/>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FC6E2282-C7CF-BB06-CED6-2A46180138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663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490A-2BF3-F143-36F3-DA698AE46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1668C-04B4-9528-6359-6CE3D7A6AE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93F1EE-5F5C-DB3C-CB54-F15A64CEE928}"/>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C3AF6915-210D-B771-17B7-A83736EBBA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089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B695-AA5C-6900-8562-4366FAFB8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DE788-546B-3A79-7497-9B9BCCAAE8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3717A7-DD55-7D74-B18F-9666661C273C}"/>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55F72808-BD39-D67A-5B8F-DA20C31AD7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980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72EB7-281C-C160-ED49-C1F2E9303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AE06C-2645-FDAC-7652-DEB1773036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86CA3A7-710D-D293-FB88-F9E11BADE67B}"/>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D629F0F6-2D84-DE20-4AFD-5BBEB194DB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059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7B9C9-B81F-BAFC-AAF9-C1118D8D0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FFC25-71CA-D953-454B-3ACE7BF810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AAF675-9535-347C-EA94-1D01D2108CEB}"/>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18644E95-3506-C952-C934-CAF98345887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77118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3047-DCC4-20B6-EF3D-8294004E6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46B40-02F8-898F-2AAD-CCC06D5565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034F4F-4CCF-D74B-DDDB-5A23090BDF3C}"/>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A0183A9B-4A08-FECF-5327-41CBF20E65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580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1167-9D8D-39AB-2946-13E9154A4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546CA-8641-3B43-90BD-88967F60AD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BACF6C-9792-CD5C-775B-0DD6443D7944}"/>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EEF646AA-FADC-95E1-D224-B9D55B05A7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977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A238-0039-48A6-F56D-95537149F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45384-AA1B-CFCC-86C9-917527B470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80309-A1F1-687A-2B73-9DEE0D661FFA}"/>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56093995-A99E-85C3-4046-E4BE38D958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97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01008-3CE5-38C1-701C-42B68F25F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82FA-C110-7A3E-D474-379D0CDBBFC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DA2F0E-87AA-9889-6F3C-BA460A9168EE}"/>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EF8735C3-D6E4-C2FD-F2DE-DAB190DB6C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1696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7DB1-E192-21B9-5B9C-F2A06174A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F47FA-E1F6-F710-056D-251A7CABFA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FBB9B6-1C5D-9FC5-0C73-63B7DD059DA6}"/>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F5E406C3-3562-5F05-7F95-7C60C7979C2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1355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2DCDF-6979-B6EB-03DC-2E66445B3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CAE30-D1F9-CFBB-50CF-F0AE1853F3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92041F-4B7A-0541-008C-23C802BF7D57}"/>
              </a:ext>
            </a:extLst>
          </p:cNvPr>
          <p:cNvSpPr>
            <a:spLocks noGrp="1"/>
          </p:cNvSpPr>
          <p:nvPr>
            <p:ph type="body" idx="1"/>
          </p:nvPr>
        </p:nvSpPr>
        <p:spPr/>
        <p:txBody>
          <a:bodyPr>
            <a:normAutofit/>
          </a:bodyPr>
          <a:lstStyle/>
          <a:p>
            <a:pPr algn="l"/>
            <a:endParaRPr lang="en-US" dirty="0"/>
          </a:p>
        </p:txBody>
      </p:sp>
      <p:sp>
        <p:nvSpPr>
          <p:cNvPr id="4" name="Slide Number Placeholder 3">
            <a:extLst>
              <a:ext uri="{FF2B5EF4-FFF2-40B4-BE49-F238E27FC236}">
                <a16:creationId xmlns:a16="http://schemas.microsoft.com/office/drawing/2014/main" id="{D5C2F965-4FFB-ABED-1FB2-EA636FD2B3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757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2DCDF-6979-B6EB-03DC-2E66445B3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CAE30-D1F9-CFBB-50CF-F0AE1853F3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92041F-4B7A-0541-008C-23C802BF7D57}"/>
              </a:ext>
            </a:extLst>
          </p:cNvPr>
          <p:cNvSpPr>
            <a:spLocks noGrp="1"/>
          </p:cNvSpPr>
          <p:nvPr>
            <p:ph type="body" idx="1"/>
          </p:nvPr>
        </p:nvSpPr>
        <p:spPr/>
        <p:txBody>
          <a:bodyPr>
            <a:normAutofit/>
          </a:bodyPr>
          <a:lstStyle/>
          <a:p>
            <a:pPr algn="l"/>
            <a:endParaRPr lang="en-US" dirty="0"/>
          </a:p>
        </p:txBody>
      </p:sp>
      <p:sp>
        <p:nvSpPr>
          <p:cNvPr id="4" name="Slide Number Placeholder 3">
            <a:extLst>
              <a:ext uri="{FF2B5EF4-FFF2-40B4-BE49-F238E27FC236}">
                <a16:creationId xmlns:a16="http://schemas.microsoft.com/office/drawing/2014/main" id="{D5C2F965-4FFB-ABED-1FB2-EA636FD2B3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701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6D5-DB49-76DE-D425-868C1EAFF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B821E-D0DD-A008-4F9A-E849D628A6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2B1119-038A-3D44-0739-814EF9E77642}"/>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DAB4E66C-936F-28C5-14FE-6DDEBEEB15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909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F04D-5635-C3CD-C2F4-D2EB73C15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800F4-09B2-7D3A-DA93-028699E670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241040-CB82-5E1E-C653-C88057C7B01F}"/>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7C4ED546-61CC-E9E2-167D-2A82A53EFD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810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7FF05-3FCD-FA24-3F4A-21E37109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425E9-C177-7691-03D8-20650BEB73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9AC4E0-72F2-05E5-1E2C-9EA8A526C1D7}"/>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2602F2AA-5624-DF06-A4E8-CBC2BE5537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42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C5681-3C59-68B2-DC91-DDF68B32B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7D697-323A-B0D8-126B-30825087D4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B6EF9F-7C1A-8AC6-95C2-EEE57C23AAD5}"/>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0C97BF18-20B4-E08F-D3AE-0096C3AFCE12}"/>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43310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83C8-E01B-52EF-622C-136C7EAB7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86B4F-2D49-97AB-4C09-CB85E80745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2BCC30-CF49-DBF7-C182-9B43D7878784}"/>
              </a:ext>
            </a:extLst>
          </p:cNvPr>
          <p:cNvSpPr>
            <a:spLocks noGrp="1"/>
          </p:cNvSpPr>
          <p:nvPr>
            <p:ph type="body" idx="1"/>
          </p:nvPr>
        </p:nvSpPr>
        <p:spPr/>
        <p:txBody>
          <a:bodyPr>
            <a:normAutofit/>
          </a:bodyPr>
          <a:lstStyle/>
          <a:p>
            <a:endParaRPr lang="en-US" b="1" dirty="0"/>
          </a:p>
        </p:txBody>
      </p:sp>
      <p:sp>
        <p:nvSpPr>
          <p:cNvPr id="4" name="Slide Number Placeholder 3">
            <a:extLst>
              <a:ext uri="{FF2B5EF4-FFF2-40B4-BE49-F238E27FC236}">
                <a16:creationId xmlns:a16="http://schemas.microsoft.com/office/drawing/2014/main" id="{A80378B1-F38F-B647-C91B-2E86CCDF46D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407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73742-7389-3502-C19D-FE37C534E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8BD7B-8568-F1DA-8075-B44C548AFB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E3E00A-8AF0-3F1C-C9CB-0A926651CC09}"/>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21F794B-8E6A-1DC0-A56A-C452BFC99BD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05606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B5F4C-85C5-C522-B3EA-5088BEA00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45494-0248-EF3F-6C88-5E47A440F9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574EA3-275C-774A-8B54-7D722454F674}"/>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6314C19E-BF32-0AEA-50C7-732C6024BBF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006373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42D22-6F51-1848-DF6B-C6C868847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965B6-0503-C475-3118-911DAC0597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521D02-C068-BBEC-A9F2-8E1AFF771B41}"/>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006FF101-B87A-2C91-0923-101E30A52F11}"/>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08905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747FE-FBD9-0268-3719-B8CF23793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D9703-DAA9-42D5-B1B2-0B6974246B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E0B59F-CC95-010F-EF9B-ED438825642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4740AC0-62F9-917E-359F-AC2672B51D3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69275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136E-19C4-1056-79BD-84D014B18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F81B3-7E50-E4E7-13FB-E116719BD9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1DE9B1-0A24-8775-3626-ABED3A15FD48}"/>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8374609E-F12F-F13E-ADF1-FF2863AEC21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87318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2F16D-6487-1037-5C6D-AC54ACA44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19D0D-AE1B-5AF2-1E29-E25E2D10CE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A2B3B0-EF4B-1595-1059-169D1D1E8915}"/>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9BEA75CC-FEE0-62C8-1ACA-37FE023CD05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41193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4E81-3D9D-B74E-26D5-98270D30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EA312-B8C4-B160-D725-5A954A67CB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915C7F-A039-E056-2B34-BE8ABB80F78A}"/>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8E006A2D-DC53-30F3-F280-39AB9480D7D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15160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6BBB3-FA84-97F1-1564-836BEF37C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37EAE-AE38-F277-FCFE-20D5BC49F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9C1B7-A812-1D31-2C5F-7765621F38A3}"/>
              </a:ext>
            </a:extLst>
          </p:cNvPr>
          <p:cNvSpPr>
            <a:spLocks noGrp="1"/>
          </p:cNvSpPr>
          <p:nvPr>
            <p:ph type="body" idx="1"/>
          </p:nvPr>
        </p:nvSpPr>
        <p:spPr/>
        <p:txBody>
          <a:bodyPr/>
          <a:lstStyle/>
          <a:p>
            <a:pPr marL="0" marR="0" lvl="0" indent="0">
              <a:spcBef>
                <a:spcPts val="0"/>
              </a:spcBef>
              <a:spcAft>
                <a:spcPts val="0"/>
              </a:spcAft>
              <a:buSzPts val="1200"/>
              <a:buFont typeface="Times New Roman" panose="02020603050405020304" pitchFamily="18" charset="0"/>
              <a:buNone/>
              <a:tabLst>
                <a:tab pos="685800" algn="l"/>
              </a:tabLst>
            </a:pPr>
            <a:endParaRPr lang="en-US" sz="1800" dirty="0">
              <a:effectLst/>
              <a:latin typeface="Times New Roman" panose="020206030504050203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7D4F09E0-F91A-79EC-1494-F3CA7FED658C}"/>
              </a:ext>
            </a:extLst>
          </p:cNvPr>
          <p:cNvSpPr>
            <a:spLocks noGrp="1"/>
          </p:cNvSpPr>
          <p:nvPr>
            <p:ph type="sldNum" sz="quarter" idx="5"/>
          </p:nvPr>
        </p:nvSpPr>
        <p:spPr/>
        <p:txBody>
          <a:bodyPr/>
          <a:lstStyle/>
          <a:p>
            <a:pPr>
              <a:defRPr/>
            </a:pPr>
            <a:fld id="{1696978B-A236-B943-B34D-431BF05F63D6}" type="slidenum">
              <a:rPr lang="en-US" smtClean="0"/>
              <a:pPr>
                <a:defRPr/>
              </a:pPr>
              <a:t>48</a:t>
            </a:fld>
            <a:endParaRPr lang="en-US"/>
          </a:p>
        </p:txBody>
      </p:sp>
    </p:spTree>
    <p:extLst>
      <p:ext uri="{BB962C8B-B14F-4D97-AF65-F5344CB8AC3E}">
        <p14:creationId xmlns:p14="http://schemas.microsoft.com/office/powerpoint/2010/main" val="231702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5EAD-0DDC-EB68-2FFB-FFD8CD7FE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B9F4-1BD9-14B8-7761-4CDE596CB6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640075-4F23-957C-B2E9-09BA519AD2CF}"/>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79EABEDE-7405-011E-7D62-F83255927A4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9459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11412-E4D9-322E-0D24-8EF7F5C9F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92B22-0B89-5BBC-2059-E1812A3B38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88683C-FEBB-8FF2-DF6E-03458713471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E0CEABFE-A968-449B-70B6-CCA8A082620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43490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AD732-CBAD-6984-2010-89EAF93EB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5DA3C-2D50-E4AC-B01B-405923E9CF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7044FBB-4D22-06D8-0AEA-5307BCC7BE76}"/>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C747A288-AC01-6455-D438-641DCC8A31E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0499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D5F47-595D-ACC8-769F-1ECE5B3CB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3EBCA-BF3E-D814-4428-886D6F9012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30C630-7DB5-8341-F843-9DC7CF0E1CE0}"/>
              </a:ext>
            </a:extLst>
          </p:cNvPr>
          <p:cNvSpPr>
            <a:spLocks noGrp="1"/>
          </p:cNvSpPr>
          <p:nvPr>
            <p:ph type="body" idx="1"/>
          </p:nvPr>
        </p:nvSpPr>
        <p:spPr/>
        <p:txBody>
          <a:bodyPr/>
          <a:lstStyle/>
          <a:p>
            <a:pPr marL="0" marR="0" lvl="0" indent="0">
              <a:spcBef>
                <a:spcPts val="0"/>
              </a:spcBef>
              <a:spcAft>
                <a:spcPts val="0"/>
              </a:spcAft>
              <a:buSzPts val="1200"/>
              <a:buFontTx/>
              <a:buNone/>
              <a:tabLst>
                <a:tab pos="914400" algn="l"/>
              </a:tabLst>
            </a:pPr>
            <a:endParaRPr lang="en-US" dirty="0"/>
          </a:p>
        </p:txBody>
      </p:sp>
      <p:sp>
        <p:nvSpPr>
          <p:cNvPr id="4" name="Slide Number Placeholder 3">
            <a:extLst>
              <a:ext uri="{FF2B5EF4-FFF2-40B4-BE49-F238E27FC236}">
                <a16:creationId xmlns:a16="http://schemas.microsoft.com/office/drawing/2014/main" id="{16F0E4DB-4F12-AFB2-B4A6-1381D9209B1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8905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D7574-5A84-29A9-7B6B-CDB05EBBE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AB64D-D715-3F93-CA7C-C71012AFCC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AA8F30-6C44-50E0-3C32-DE95B40764E5}"/>
              </a:ext>
            </a:extLst>
          </p:cNvPr>
          <p:cNvSpPr>
            <a:spLocks noGrp="1"/>
          </p:cNvSpPr>
          <p:nvPr>
            <p:ph type="body" idx="1"/>
          </p:nvPr>
        </p:nvSpPr>
        <p:spPr/>
        <p:txBody>
          <a:bodyPr>
            <a:normAutofit/>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9174FB42-3CAF-25C2-DE98-C66DA2C07BA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9044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7918368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25419908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07771983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0658566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25946601"/>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82312014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273134025"/>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23884965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38136307"/>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45011864"/>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4621224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12/10/2024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12/10/2024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12/10/2024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12/10/2024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12/10/2024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12/10/2024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12/10/2024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3590461089"/>
      </p:ext>
    </p:extLst>
  </p:cSld>
  <p:clrMap bg1="dk1" tx1="lt1" bg2="dk2" tx2="lt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REVELATION</a:t>
            </a:r>
          </a:p>
        </p:txBody>
      </p:sp>
      <p:sp>
        <p:nvSpPr>
          <p:cNvPr id="5" name="TextBox 4">
            <a:extLst>
              <a:ext uri="{FF2B5EF4-FFF2-40B4-BE49-F238E27FC236}">
                <a16:creationId xmlns:a16="http://schemas.microsoft.com/office/drawing/2014/main"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84424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A937-103D-66FD-E2E9-4B4ED15AAF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4D288CB-9220-0670-D936-3B5774B853AF}"/>
              </a:ext>
            </a:extLst>
          </p:cNvPr>
          <p:cNvSpPr/>
          <p:nvPr/>
        </p:nvSpPr>
        <p:spPr>
          <a:xfrm>
            <a:off x="76200" y="76200"/>
            <a:ext cx="12039600" cy="6705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6" name="Straight Connector 5">
            <a:extLst>
              <a:ext uri="{FF2B5EF4-FFF2-40B4-BE49-F238E27FC236}">
                <a16:creationId xmlns:a16="http://schemas.microsoft.com/office/drawing/2014/main" id="{1B2D551A-26D5-2F76-3FB7-C99CC5BA32D2}"/>
              </a:ext>
            </a:extLst>
          </p:cNvPr>
          <p:cNvCxnSpPr>
            <a:stCxn id="4" idx="0"/>
            <a:endCxn id="4" idx="2"/>
          </p:cNvCxnSpPr>
          <p:nvPr/>
        </p:nvCxnSpPr>
        <p:spPr>
          <a:xfrm>
            <a:off x="6096000" y="76200"/>
            <a:ext cx="0" cy="6705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2BD86E-D7D6-7B7E-8B64-74925D08B9A3}"/>
              </a:ext>
            </a:extLst>
          </p:cNvPr>
          <p:cNvCxnSpPr>
            <a:cxnSpLocks/>
          </p:cNvCxnSpPr>
          <p:nvPr/>
        </p:nvCxnSpPr>
        <p:spPr>
          <a:xfrm>
            <a:off x="76200" y="990600"/>
            <a:ext cx="1203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28A1F1-72E3-4519-77F4-8A4CFA2F6045}"/>
              </a:ext>
            </a:extLst>
          </p:cNvPr>
          <p:cNvSpPr txBox="1"/>
          <p:nvPr/>
        </p:nvSpPr>
        <p:spPr>
          <a:xfrm>
            <a:off x="76200"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Revelation 6</a:t>
            </a:r>
          </a:p>
        </p:txBody>
      </p:sp>
      <p:sp>
        <p:nvSpPr>
          <p:cNvPr id="12" name="TextBox 11">
            <a:extLst>
              <a:ext uri="{FF2B5EF4-FFF2-40B4-BE49-F238E27FC236}">
                <a16:creationId xmlns:a16="http://schemas.microsoft.com/office/drawing/2014/main" id="{935D8540-1A2B-D76D-192C-2AB4493F7B74}"/>
              </a:ext>
            </a:extLst>
          </p:cNvPr>
          <p:cNvSpPr txBox="1"/>
          <p:nvPr/>
        </p:nvSpPr>
        <p:spPr>
          <a:xfrm>
            <a:off x="6096001"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Matthew 24</a:t>
            </a:r>
          </a:p>
        </p:txBody>
      </p:sp>
      <p:sp>
        <p:nvSpPr>
          <p:cNvPr id="13" name="TextBox 12">
            <a:extLst>
              <a:ext uri="{FF2B5EF4-FFF2-40B4-BE49-F238E27FC236}">
                <a16:creationId xmlns:a16="http://schemas.microsoft.com/office/drawing/2014/main" id="{EBC61DE4-AD92-C8DF-2E5D-D09862618E19}"/>
              </a:ext>
            </a:extLst>
          </p:cNvPr>
          <p:cNvSpPr txBox="1"/>
          <p:nvPr/>
        </p:nvSpPr>
        <p:spPr>
          <a:xfrm>
            <a:off x="76200" y="990600"/>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Seal #3: Economic Collapse (v5-7)</a:t>
            </a:r>
          </a:p>
          <a:p>
            <a:pPr>
              <a:spcAft>
                <a:spcPts val="1000"/>
              </a:spcAft>
            </a:pPr>
            <a:r>
              <a:rPr lang="en-US" sz="3200" dirty="0">
                <a:solidFill>
                  <a:schemeClr val="bg1"/>
                </a:solidFill>
                <a:latin typeface="Aptos Display" panose="020B0004020202020204" pitchFamily="34" charset="0"/>
              </a:rPr>
              <a:t>Seal #4: Death of Various Kinds (v8)</a:t>
            </a:r>
          </a:p>
          <a:p>
            <a:pPr>
              <a:spcAft>
                <a:spcPts val="0"/>
              </a:spcAft>
            </a:pPr>
            <a:endParaRPr lang="en-US" sz="3200" dirty="0">
              <a:solidFill>
                <a:schemeClr val="bg1"/>
              </a:solidFill>
              <a:latin typeface="Aptos Display" panose="020B0004020202020204" pitchFamily="34" charset="0"/>
            </a:endParaRPr>
          </a:p>
          <a:p>
            <a:pPr>
              <a:spcAft>
                <a:spcPts val="1000"/>
              </a:spcAft>
            </a:pPr>
            <a:r>
              <a:rPr lang="en-US" sz="3200" dirty="0">
                <a:solidFill>
                  <a:schemeClr val="bg1"/>
                </a:solidFill>
                <a:latin typeface="Aptos Display" panose="020B0004020202020204" pitchFamily="34" charset="0"/>
              </a:rPr>
              <a:t>Seal #5: Martyrdom (v9-11)</a:t>
            </a:r>
          </a:p>
          <a:p>
            <a:pPr>
              <a:spcAft>
                <a:spcPts val="1000"/>
              </a:spcAft>
            </a:pPr>
            <a:r>
              <a:rPr lang="en-US" sz="3200" dirty="0">
                <a:solidFill>
                  <a:schemeClr val="bg1"/>
                </a:solidFill>
                <a:latin typeface="Aptos Display" panose="020B0004020202020204" pitchFamily="34" charset="0"/>
              </a:rPr>
              <a:t>Seal #6: A Great Earthquake?</a:t>
            </a:r>
          </a:p>
          <a:p>
            <a:pPr>
              <a:spcAft>
                <a:spcPts val="1000"/>
              </a:spcAft>
            </a:pPr>
            <a:r>
              <a:rPr lang="en-US" sz="3200" dirty="0">
                <a:solidFill>
                  <a:schemeClr val="bg1"/>
                </a:solidFill>
                <a:latin typeface="Aptos Display" panose="020B0004020202020204" pitchFamily="34" charset="0"/>
              </a:rPr>
              <a:t>Seal #7: Great Tribulation (chap. 7-20)</a:t>
            </a:r>
          </a:p>
          <a:p>
            <a:endParaRPr lang="en-US" sz="3200" dirty="0">
              <a:solidFill>
                <a:schemeClr val="bg1"/>
              </a:solidFill>
              <a:latin typeface="Aptos Display" panose="020B0004020202020204" pitchFamily="34" charset="0"/>
            </a:endParaRPr>
          </a:p>
        </p:txBody>
      </p:sp>
      <p:sp>
        <p:nvSpPr>
          <p:cNvPr id="5" name="TextBox 4">
            <a:extLst>
              <a:ext uri="{FF2B5EF4-FFF2-40B4-BE49-F238E27FC236}">
                <a16:creationId xmlns:a16="http://schemas.microsoft.com/office/drawing/2014/main" id="{642E4D38-3A66-5371-6D5E-C24483C40381}"/>
              </a:ext>
            </a:extLst>
          </p:cNvPr>
          <p:cNvSpPr txBox="1"/>
          <p:nvPr/>
        </p:nvSpPr>
        <p:spPr>
          <a:xfrm>
            <a:off x="6096000" y="1005989"/>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Worldwide Famine (v7)</a:t>
            </a:r>
          </a:p>
          <a:p>
            <a:pPr>
              <a:spcAft>
                <a:spcPts val="1000"/>
              </a:spcAft>
            </a:pPr>
            <a:r>
              <a:rPr lang="en-US" sz="3200" dirty="0">
                <a:solidFill>
                  <a:schemeClr val="bg1"/>
                </a:solidFill>
                <a:latin typeface="Aptos Display" panose="020B0004020202020204" pitchFamily="34" charset="0"/>
              </a:rPr>
              <a:t>Death Due to Famine and Wars (v6-7)</a:t>
            </a:r>
          </a:p>
          <a:p>
            <a:pPr>
              <a:spcAft>
                <a:spcPts val="1000"/>
              </a:spcAft>
            </a:pPr>
            <a:r>
              <a:rPr lang="en-US" sz="3200" dirty="0">
                <a:solidFill>
                  <a:schemeClr val="bg1"/>
                </a:solidFill>
                <a:latin typeface="Aptos Display" panose="020B0004020202020204" pitchFamily="34" charset="0"/>
              </a:rPr>
              <a:t>Persecution and Martyrdom (v9-14)</a:t>
            </a:r>
          </a:p>
          <a:p>
            <a:pPr>
              <a:spcAft>
                <a:spcPts val="1000"/>
              </a:spcAft>
            </a:pPr>
            <a:r>
              <a:rPr lang="en-US" sz="3200" dirty="0">
                <a:solidFill>
                  <a:schemeClr val="bg1"/>
                </a:solidFill>
                <a:latin typeface="Aptos Display" panose="020B0004020202020204" pitchFamily="34" charset="0"/>
              </a:rPr>
              <a:t>Earthquake?</a:t>
            </a:r>
          </a:p>
          <a:p>
            <a:pPr>
              <a:spcAft>
                <a:spcPts val="1000"/>
              </a:spcAft>
            </a:pPr>
            <a:r>
              <a:rPr lang="en-US" sz="3200" dirty="0">
                <a:solidFill>
                  <a:schemeClr val="bg1"/>
                </a:solidFill>
                <a:latin typeface="Aptos Display" panose="020B0004020202020204" pitchFamily="34" charset="0"/>
              </a:rPr>
              <a:t>Great Tribulation (v14-51)</a:t>
            </a:r>
          </a:p>
          <a:p>
            <a:pPr>
              <a:spcAft>
                <a:spcPts val="1000"/>
              </a:spcAft>
            </a:pPr>
            <a:endParaRPr lang="en-US" sz="3200" dirty="0">
              <a:solidFill>
                <a:schemeClr val="bg1"/>
              </a:solidFill>
              <a:latin typeface="Aptos Display" panose="020B0004020202020204" pitchFamily="34" charset="0"/>
            </a:endParaRPr>
          </a:p>
          <a:p>
            <a:endParaRPr lang="en-US" sz="3200" dirty="0">
              <a:solidFill>
                <a:schemeClr val="bg1"/>
              </a:solidFill>
              <a:latin typeface="Aptos Display" panose="020B0004020202020204" pitchFamily="34" charset="0"/>
            </a:endParaRPr>
          </a:p>
        </p:txBody>
      </p:sp>
    </p:spTree>
    <p:extLst>
      <p:ext uri="{BB962C8B-B14F-4D97-AF65-F5344CB8AC3E}">
        <p14:creationId xmlns:p14="http://schemas.microsoft.com/office/powerpoint/2010/main" val="4512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A937-103D-66FD-E2E9-4B4ED15AAF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4D288CB-9220-0670-D936-3B5774B853AF}"/>
              </a:ext>
            </a:extLst>
          </p:cNvPr>
          <p:cNvSpPr/>
          <p:nvPr/>
        </p:nvSpPr>
        <p:spPr>
          <a:xfrm>
            <a:off x="76200" y="76200"/>
            <a:ext cx="12039600" cy="6705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6" name="Straight Connector 5">
            <a:extLst>
              <a:ext uri="{FF2B5EF4-FFF2-40B4-BE49-F238E27FC236}">
                <a16:creationId xmlns:a16="http://schemas.microsoft.com/office/drawing/2014/main" id="{1B2D551A-26D5-2F76-3FB7-C99CC5BA32D2}"/>
              </a:ext>
            </a:extLst>
          </p:cNvPr>
          <p:cNvCxnSpPr>
            <a:stCxn id="4" idx="0"/>
            <a:endCxn id="4" idx="2"/>
          </p:cNvCxnSpPr>
          <p:nvPr/>
        </p:nvCxnSpPr>
        <p:spPr>
          <a:xfrm>
            <a:off x="6096000" y="76200"/>
            <a:ext cx="0" cy="6705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2BD86E-D7D6-7B7E-8B64-74925D08B9A3}"/>
              </a:ext>
            </a:extLst>
          </p:cNvPr>
          <p:cNvCxnSpPr>
            <a:cxnSpLocks/>
          </p:cNvCxnSpPr>
          <p:nvPr/>
        </p:nvCxnSpPr>
        <p:spPr>
          <a:xfrm>
            <a:off x="76200" y="990600"/>
            <a:ext cx="1203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28A1F1-72E3-4519-77F4-8A4CFA2F6045}"/>
              </a:ext>
            </a:extLst>
          </p:cNvPr>
          <p:cNvSpPr txBox="1"/>
          <p:nvPr/>
        </p:nvSpPr>
        <p:spPr>
          <a:xfrm>
            <a:off x="76200"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Revelation 6</a:t>
            </a:r>
          </a:p>
        </p:txBody>
      </p:sp>
      <p:sp>
        <p:nvSpPr>
          <p:cNvPr id="12" name="TextBox 11">
            <a:extLst>
              <a:ext uri="{FF2B5EF4-FFF2-40B4-BE49-F238E27FC236}">
                <a16:creationId xmlns:a16="http://schemas.microsoft.com/office/drawing/2014/main" id="{935D8540-1A2B-D76D-192C-2AB4493F7B74}"/>
              </a:ext>
            </a:extLst>
          </p:cNvPr>
          <p:cNvSpPr txBox="1"/>
          <p:nvPr/>
        </p:nvSpPr>
        <p:spPr>
          <a:xfrm>
            <a:off x="6096001"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Matthew 24</a:t>
            </a:r>
          </a:p>
        </p:txBody>
      </p:sp>
      <p:sp>
        <p:nvSpPr>
          <p:cNvPr id="13" name="TextBox 12">
            <a:extLst>
              <a:ext uri="{FF2B5EF4-FFF2-40B4-BE49-F238E27FC236}">
                <a16:creationId xmlns:a16="http://schemas.microsoft.com/office/drawing/2014/main" id="{EBC61DE4-AD92-C8DF-2E5D-D09862618E19}"/>
              </a:ext>
            </a:extLst>
          </p:cNvPr>
          <p:cNvSpPr txBox="1"/>
          <p:nvPr/>
        </p:nvSpPr>
        <p:spPr>
          <a:xfrm>
            <a:off x="76200" y="990600"/>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Seal #3: Economic Collapse (v5-7)</a:t>
            </a:r>
          </a:p>
          <a:p>
            <a:pPr>
              <a:spcAft>
                <a:spcPts val="1000"/>
              </a:spcAft>
            </a:pPr>
            <a:r>
              <a:rPr lang="en-US" sz="3200" dirty="0">
                <a:solidFill>
                  <a:schemeClr val="bg1"/>
                </a:solidFill>
                <a:latin typeface="Aptos Display" panose="020B0004020202020204" pitchFamily="34" charset="0"/>
              </a:rPr>
              <a:t>Seal #4: Death of Various Kinds (v8)</a:t>
            </a:r>
          </a:p>
          <a:p>
            <a:pPr>
              <a:spcAft>
                <a:spcPts val="0"/>
              </a:spcAft>
            </a:pPr>
            <a:endParaRPr lang="en-US" sz="3200" dirty="0">
              <a:solidFill>
                <a:schemeClr val="bg1"/>
              </a:solidFill>
              <a:latin typeface="Aptos Display" panose="020B0004020202020204" pitchFamily="34" charset="0"/>
            </a:endParaRPr>
          </a:p>
          <a:p>
            <a:pPr>
              <a:spcAft>
                <a:spcPts val="1000"/>
              </a:spcAft>
            </a:pPr>
            <a:r>
              <a:rPr lang="en-US" sz="3200" dirty="0">
                <a:solidFill>
                  <a:schemeClr val="bg1"/>
                </a:solidFill>
                <a:latin typeface="Aptos Display" panose="020B0004020202020204" pitchFamily="34" charset="0"/>
              </a:rPr>
              <a:t>Seal #5: Martyrdom (v9-11)</a:t>
            </a:r>
          </a:p>
          <a:p>
            <a:pPr>
              <a:spcAft>
                <a:spcPts val="1000"/>
              </a:spcAft>
            </a:pPr>
            <a:r>
              <a:rPr lang="en-US" sz="3200" dirty="0">
                <a:solidFill>
                  <a:schemeClr val="bg1"/>
                </a:solidFill>
                <a:latin typeface="Aptos Display" panose="020B0004020202020204" pitchFamily="34" charset="0"/>
              </a:rPr>
              <a:t>Seal #6: A Great Earthquake?</a:t>
            </a:r>
          </a:p>
          <a:p>
            <a:pPr>
              <a:spcAft>
                <a:spcPts val="1000"/>
              </a:spcAft>
            </a:pPr>
            <a:r>
              <a:rPr lang="en-US" sz="3200" dirty="0">
                <a:solidFill>
                  <a:schemeClr val="bg1"/>
                </a:solidFill>
                <a:latin typeface="Aptos Display" panose="020B0004020202020204" pitchFamily="34" charset="0"/>
              </a:rPr>
              <a:t>Seal #7: Great Tribulation (chap. 7-20)</a:t>
            </a:r>
          </a:p>
          <a:p>
            <a:endParaRPr lang="en-US" sz="3200" dirty="0">
              <a:solidFill>
                <a:schemeClr val="bg1"/>
              </a:solidFill>
              <a:latin typeface="Aptos Display" panose="020B0004020202020204" pitchFamily="34" charset="0"/>
            </a:endParaRPr>
          </a:p>
        </p:txBody>
      </p:sp>
      <p:sp>
        <p:nvSpPr>
          <p:cNvPr id="5" name="TextBox 4">
            <a:extLst>
              <a:ext uri="{FF2B5EF4-FFF2-40B4-BE49-F238E27FC236}">
                <a16:creationId xmlns:a16="http://schemas.microsoft.com/office/drawing/2014/main" id="{642E4D38-3A66-5371-6D5E-C24483C40381}"/>
              </a:ext>
            </a:extLst>
          </p:cNvPr>
          <p:cNvSpPr txBox="1"/>
          <p:nvPr/>
        </p:nvSpPr>
        <p:spPr>
          <a:xfrm>
            <a:off x="6096000" y="1005989"/>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Worldwide Famine (v7)</a:t>
            </a:r>
          </a:p>
          <a:p>
            <a:pPr>
              <a:spcAft>
                <a:spcPts val="1000"/>
              </a:spcAft>
            </a:pPr>
            <a:r>
              <a:rPr lang="en-US" sz="3200" dirty="0">
                <a:solidFill>
                  <a:schemeClr val="bg1"/>
                </a:solidFill>
                <a:latin typeface="Aptos Display" panose="020B0004020202020204" pitchFamily="34" charset="0"/>
              </a:rPr>
              <a:t>Death Due to Famine and Wars (v6-7)</a:t>
            </a:r>
          </a:p>
          <a:p>
            <a:pPr>
              <a:spcAft>
                <a:spcPts val="1000"/>
              </a:spcAft>
            </a:pPr>
            <a:r>
              <a:rPr lang="en-US" sz="3200" dirty="0">
                <a:solidFill>
                  <a:schemeClr val="bg1"/>
                </a:solidFill>
                <a:latin typeface="Aptos Display" panose="020B0004020202020204" pitchFamily="34" charset="0"/>
              </a:rPr>
              <a:t>Persecution and Martyrdom (v9-14)</a:t>
            </a:r>
          </a:p>
          <a:p>
            <a:pPr>
              <a:spcAft>
                <a:spcPts val="1000"/>
              </a:spcAft>
            </a:pPr>
            <a:r>
              <a:rPr lang="en-US" sz="3200" dirty="0">
                <a:solidFill>
                  <a:schemeClr val="bg1"/>
                </a:solidFill>
                <a:latin typeface="Aptos Display" panose="020B0004020202020204" pitchFamily="34" charset="0"/>
              </a:rPr>
              <a:t>Earthquake?</a:t>
            </a:r>
          </a:p>
          <a:p>
            <a:pPr>
              <a:spcAft>
                <a:spcPts val="1000"/>
              </a:spcAft>
            </a:pPr>
            <a:r>
              <a:rPr lang="en-US" sz="3200" dirty="0">
                <a:solidFill>
                  <a:schemeClr val="bg1"/>
                </a:solidFill>
                <a:latin typeface="Aptos Display" panose="020B0004020202020204" pitchFamily="34" charset="0"/>
              </a:rPr>
              <a:t>Great Tribulation (v14-51)</a:t>
            </a:r>
          </a:p>
          <a:p>
            <a:pPr>
              <a:spcAft>
                <a:spcPts val="1000"/>
              </a:spcAft>
            </a:pPr>
            <a:endParaRPr lang="en-US" sz="3200" dirty="0">
              <a:solidFill>
                <a:schemeClr val="bg1"/>
              </a:solidFill>
              <a:latin typeface="Aptos Display" panose="020B0004020202020204" pitchFamily="34" charset="0"/>
            </a:endParaRPr>
          </a:p>
          <a:p>
            <a:endParaRPr lang="en-US" sz="3200" dirty="0">
              <a:solidFill>
                <a:schemeClr val="bg1"/>
              </a:solidFill>
              <a:latin typeface="Aptos Display" panose="020B0004020202020204" pitchFamily="34" charset="0"/>
            </a:endParaRPr>
          </a:p>
        </p:txBody>
      </p:sp>
      <p:sp>
        <p:nvSpPr>
          <p:cNvPr id="2" name="Rectangle 1">
            <a:extLst>
              <a:ext uri="{FF2B5EF4-FFF2-40B4-BE49-F238E27FC236}">
                <a16:creationId xmlns:a16="http://schemas.microsoft.com/office/drawing/2014/main" id="{9C3E5DB3-3257-678C-DAD5-75FCD53015DF}"/>
              </a:ext>
            </a:extLst>
          </p:cNvPr>
          <p:cNvSpPr>
            <a:spLocks noChangeArrowheads="1"/>
          </p:cNvSpPr>
          <p:nvPr/>
        </p:nvSpPr>
        <p:spPr bwMode="auto">
          <a:xfrm>
            <a:off x="1281169" y="4598154"/>
            <a:ext cx="9267087" cy="2031205"/>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5290CB53-81F5-2FF8-8879-64F438CEBDB4}"/>
              </a:ext>
            </a:extLst>
          </p:cNvPr>
          <p:cNvSpPr txBox="1">
            <a:spLocks noChangeArrowheads="1"/>
          </p:cNvSpPr>
          <p:nvPr/>
        </p:nvSpPr>
        <p:spPr bwMode="auto">
          <a:xfrm>
            <a:off x="1304380" y="4713971"/>
            <a:ext cx="9187798" cy="1754326"/>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Jesus describe the first fourteen verses of Matthew 24 as “birth pains” leading up to the “Great Tribulation” (v8).</a:t>
            </a:r>
          </a:p>
        </p:txBody>
      </p:sp>
    </p:spTree>
    <p:extLst>
      <p:ext uri="{BB962C8B-B14F-4D97-AF65-F5344CB8AC3E}">
        <p14:creationId xmlns:p14="http://schemas.microsoft.com/office/powerpoint/2010/main" val="30081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76957-0499-6102-AD7F-CE4859EDE7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0964BC-B9C3-6FD1-4742-29DAD88353D9}"/>
              </a:ext>
            </a:extLst>
          </p:cNvPr>
          <p:cNvSpPr/>
          <p:nvPr/>
        </p:nvSpPr>
        <p:spPr>
          <a:xfrm>
            <a:off x="76200" y="76200"/>
            <a:ext cx="12039600" cy="6705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6" name="Straight Connector 5">
            <a:extLst>
              <a:ext uri="{FF2B5EF4-FFF2-40B4-BE49-F238E27FC236}">
                <a16:creationId xmlns:a16="http://schemas.microsoft.com/office/drawing/2014/main" id="{63152CBC-C17A-A953-374C-38641F18330E}"/>
              </a:ext>
            </a:extLst>
          </p:cNvPr>
          <p:cNvCxnSpPr>
            <a:stCxn id="4" idx="0"/>
            <a:endCxn id="4" idx="2"/>
          </p:cNvCxnSpPr>
          <p:nvPr/>
        </p:nvCxnSpPr>
        <p:spPr>
          <a:xfrm>
            <a:off x="6096000" y="76200"/>
            <a:ext cx="0" cy="6705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D73E13-88B7-363C-16C9-2B593C5C0138}"/>
              </a:ext>
            </a:extLst>
          </p:cNvPr>
          <p:cNvCxnSpPr>
            <a:cxnSpLocks/>
          </p:cNvCxnSpPr>
          <p:nvPr/>
        </p:nvCxnSpPr>
        <p:spPr>
          <a:xfrm>
            <a:off x="76200" y="990600"/>
            <a:ext cx="1203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E634FB-33B7-CEDC-1071-02DFC26FC4A4}"/>
              </a:ext>
            </a:extLst>
          </p:cNvPr>
          <p:cNvSpPr txBox="1"/>
          <p:nvPr/>
        </p:nvSpPr>
        <p:spPr>
          <a:xfrm>
            <a:off x="76200"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Revelation 6</a:t>
            </a:r>
          </a:p>
        </p:txBody>
      </p:sp>
      <p:sp>
        <p:nvSpPr>
          <p:cNvPr id="12" name="TextBox 11">
            <a:extLst>
              <a:ext uri="{FF2B5EF4-FFF2-40B4-BE49-F238E27FC236}">
                <a16:creationId xmlns:a16="http://schemas.microsoft.com/office/drawing/2014/main" id="{68819A51-55A0-EE12-14E8-1D67EB035B78}"/>
              </a:ext>
            </a:extLst>
          </p:cNvPr>
          <p:cNvSpPr txBox="1"/>
          <p:nvPr/>
        </p:nvSpPr>
        <p:spPr>
          <a:xfrm>
            <a:off x="6096001"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Matthew 24</a:t>
            </a:r>
          </a:p>
        </p:txBody>
      </p:sp>
      <p:sp>
        <p:nvSpPr>
          <p:cNvPr id="13" name="TextBox 12">
            <a:extLst>
              <a:ext uri="{FF2B5EF4-FFF2-40B4-BE49-F238E27FC236}">
                <a16:creationId xmlns:a16="http://schemas.microsoft.com/office/drawing/2014/main" id="{C540CBDD-DA1A-0AAE-2C42-D2614A5EAC41}"/>
              </a:ext>
            </a:extLst>
          </p:cNvPr>
          <p:cNvSpPr txBox="1"/>
          <p:nvPr/>
        </p:nvSpPr>
        <p:spPr>
          <a:xfrm>
            <a:off x="76200" y="990600"/>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Seal #3: Economic Collapse (v5-7)</a:t>
            </a:r>
          </a:p>
          <a:p>
            <a:pPr>
              <a:spcAft>
                <a:spcPts val="1000"/>
              </a:spcAft>
            </a:pPr>
            <a:r>
              <a:rPr lang="en-US" sz="3200" dirty="0">
                <a:solidFill>
                  <a:schemeClr val="bg1"/>
                </a:solidFill>
                <a:latin typeface="Aptos Display" panose="020B0004020202020204" pitchFamily="34" charset="0"/>
              </a:rPr>
              <a:t>Seal #4: Death of Various Kinds (v8)</a:t>
            </a:r>
          </a:p>
          <a:p>
            <a:pPr>
              <a:spcAft>
                <a:spcPts val="0"/>
              </a:spcAft>
            </a:pPr>
            <a:endParaRPr lang="en-US" sz="3200" dirty="0">
              <a:solidFill>
                <a:schemeClr val="bg1"/>
              </a:solidFill>
              <a:latin typeface="Aptos Display" panose="020B0004020202020204" pitchFamily="34" charset="0"/>
            </a:endParaRPr>
          </a:p>
          <a:p>
            <a:pPr>
              <a:spcAft>
                <a:spcPts val="1000"/>
              </a:spcAft>
            </a:pPr>
            <a:r>
              <a:rPr lang="en-US" sz="3200" dirty="0">
                <a:solidFill>
                  <a:schemeClr val="bg1"/>
                </a:solidFill>
                <a:latin typeface="Aptos Display" panose="020B0004020202020204" pitchFamily="34" charset="0"/>
              </a:rPr>
              <a:t>Seal #5: Martyrdom (v9-11)</a:t>
            </a:r>
          </a:p>
          <a:p>
            <a:pPr>
              <a:spcAft>
                <a:spcPts val="1000"/>
              </a:spcAft>
            </a:pPr>
            <a:r>
              <a:rPr lang="en-US" sz="3200" dirty="0">
                <a:solidFill>
                  <a:schemeClr val="bg1"/>
                </a:solidFill>
                <a:latin typeface="Aptos Display" panose="020B0004020202020204" pitchFamily="34" charset="0"/>
              </a:rPr>
              <a:t>Seal #6: A Great Earthquake?</a:t>
            </a:r>
          </a:p>
          <a:p>
            <a:pPr>
              <a:spcAft>
                <a:spcPts val="1000"/>
              </a:spcAft>
            </a:pPr>
            <a:r>
              <a:rPr lang="en-US" sz="3200" dirty="0">
                <a:solidFill>
                  <a:schemeClr val="bg1"/>
                </a:solidFill>
                <a:latin typeface="Aptos Display" panose="020B0004020202020204" pitchFamily="34" charset="0"/>
              </a:rPr>
              <a:t>Seal #7: Great Tribulation (chap. 7-20)</a:t>
            </a:r>
          </a:p>
          <a:p>
            <a:endParaRPr lang="en-US" sz="3200" dirty="0">
              <a:solidFill>
                <a:schemeClr val="bg1"/>
              </a:solidFill>
              <a:latin typeface="Aptos Display" panose="020B0004020202020204" pitchFamily="34" charset="0"/>
            </a:endParaRPr>
          </a:p>
        </p:txBody>
      </p:sp>
      <p:sp>
        <p:nvSpPr>
          <p:cNvPr id="5" name="TextBox 4">
            <a:extLst>
              <a:ext uri="{FF2B5EF4-FFF2-40B4-BE49-F238E27FC236}">
                <a16:creationId xmlns:a16="http://schemas.microsoft.com/office/drawing/2014/main" id="{4E52AE89-E898-0811-4C39-D3EE2A2ADA49}"/>
              </a:ext>
            </a:extLst>
          </p:cNvPr>
          <p:cNvSpPr txBox="1"/>
          <p:nvPr/>
        </p:nvSpPr>
        <p:spPr>
          <a:xfrm>
            <a:off x="6096000" y="1005989"/>
            <a:ext cx="6019800" cy="4801314"/>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Worldwide Famine (v7)</a:t>
            </a:r>
          </a:p>
          <a:p>
            <a:pPr>
              <a:spcAft>
                <a:spcPts val="1000"/>
              </a:spcAft>
            </a:pPr>
            <a:r>
              <a:rPr lang="en-US" sz="3200" dirty="0">
                <a:solidFill>
                  <a:schemeClr val="bg1"/>
                </a:solidFill>
                <a:latin typeface="Aptos Display" panose="020B0004020202020204" pitchFamily="34" charset="0"/>
              </a:rPr>
              <a:t>Death Due to Famine and Wars (v6-7)</a:t>
            </a:r>
          </a:p>
          <a:p>
            <a:pPr>
              <a:spcAft>
                <a:spcPts val="1000"/>
              </a:spcAft>
            </a:pPr>
            <a:r>
              <a:rPr lang="en-US" sz="3200" dirty="0">
                <a:solidFill>
                  <a:schemeClr val="bg1"/>
                </a:solidFill>
                <a:latin typeface="Aptos Display" panose="020B0004020202020204" pitchFamily="34" charset="0"/>
              </a:rPr>
              <a:t>Persecution and Martyrdom (v9-14)</a:t>
            </a:r>
          </a:p>
          <a:p>
            <a:pPr>
              <a:spcAft>
                <a:spcPts val="1000"/>
              </a:spcAft>
            </a:pPr>
            <a:r>
              <a:rPr lang="en-US" sz="3200" dirty="0">
                <a:solidFill>
                  <a:schemeClr val="bg1"/>
                </a:solidFill>
                <a:latin typeface="Aptos Display" panose="020B0004020202020204" pitchFamily="34" charset="0"/>
              </a:rPr>
              <a:t>Earthquake?</a:t>
            </a:r>
          </a:p>
          <a:p>
            <a:pPr>
              <a:spcAft>
                <a:spcPts val="1000"/>
              </a:spcAft>
            </a:pPr>
            <a:r>
              <a:rPr lang="en-US" sz="3200" dirty="0">
                <a:solidFill>
                  <a:schemeClr val="bg1"/>
                </a:solidFill>
                <a:latin typeface="Aptos Display" panose="020B0004020202020204" pitchFamily="34" charset="0"/>
              </a:rPr>
              <a:t>Great Tribulation (v14-51)</a:t>
            </a:r>
          </a:p>
          <a:p>
            <a:pPr>
              <a:spcAft>
                <a:spcPts val="1000"/>
              </a:spcAft>
            </a:pPr>
            <a:endParaRPr lang="en-US" sz="3200" dirty="0">
              <a:solidFill>
                <a:schemeClr val="bg1"/>
              </a:solidFill>
              <a:latin typeface="Aptos Display" panose="020B0004020202020204" pitchFamily="34" charset="0"/>
            </a:endParaRPr>
          </a:p>
          <a:p>
            <a:endParaRPr lang="en-US" sz="3200" dirty="0">
              <a:solidFill>
                <a:schemeClr val="bg1"/>
              </a:solidFill>
              <a:latin typeface="Aptos Display" panose="020B0004020202020204" pitchFamily="34" charset="0"/>
            </a:endParaRPr>
          </a:p>
        </p:txBody>
      </p:sp>
      <p:sp>
        <p:nvSpPr>
          <p:cNvPr id="2" name="Rectangle 1">
            <a:extLst>
              <a:ext uri="{FF2B5EF4-FFF2-40B4-BE49-F238E27FC236}">
                <a16:creationId xmlns:a16="http://schemas.microsoft.com/office/drawing/2014/main" id="{D4AB253A-2853-77B1-AF49-F851064D1FC5}"/>
              </a:ext>
            </a:extLst>
          </p:cNvPr>
          <p:cNvSpPr>
            <a:spLocks noChangeArrowheads="1"/>
          </p:cNvSpPr>
          <p:nvPr/>
        </p:nvSpPr>
        <p:spPr bwMode="auto">
          <a:xfrm>
            <a:off x="1281169" y="4598154"/>
            <a:ext cx="9267087" cy="2031205"/>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7EE9FC6-4CD3-03BB-5ACD-2069E35C92AF}"/>
              </a:ext>
            </a:extLst>
          </p:cNvPr>
          <p:cNvSpPr txBox="1">
            <a:spLocks noChangeArrowheads="1"/>
          </p:cNvSpPr>
          <p:nvPr/>
        </p:nvSpPr>
        <p:spPr bwMode="auto">
          <a:xfrm>
            <a:off x="1304380" y="4648655"/>
            <a:ext cx="9187798" cy="1938992"/>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000" dirty="0">
                <a:solidFill>
                  <a:prstClr val="white"/>
                </a:solidFill>
                <a:latin typeface="Aptos Display" panose="020B0004020202020204" pitchFamily="34" charset="0"/>
                <a:cs typeface="Calibri Light" panose="020F0302020204030204" pitchFamily="34" charset="0"/>
              </a:rPr>
              <a:t>These seals do not represent a chronological sequence of events but happen concurrently.</a:t>
            </a:r>
          </a:p>
        </p:txBody>
      </p:sp>
    </p:spTree>
    <p:extLst>
      <p:ext uri="{BB962C8B-B14F-4D97-AF65-F5344CB8AC3E}">
        <p14:creationId xmlns:p14="http://schemas.microsoft.com/office/powerpoint/2010/main" val="79929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4C4AE-6B4F-093A-3DD8-3E8FCDDFF65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A3E6F7DC-5817-500B-1583-BDD7AF699632}"/>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3 </a:t>
            </a:r>
            <a:r>
              <a:rPr lang="en-US" sz="3800" dirty="0">
                <a:solidFill>
                  <a:schemeClr val="bg1"/>
                </a:solidFill>
                <a:effectLst/>
                <a:latin typeface="Aptos Display" panose="020B0004020202020204" pitchFamily="34" charset="0"/>
                <a:ea typeface="Cambria" panose="02040503050406030204" pitchFamily="18" charset="0"/>
              </a:rPr>
              <a:t>When the Lamb opened the second seal, I heard the second living creature say, “Come near!” </a:t>
            </a:r>
            <a:r>
              <a:rPr lang="en-US" sz="3800" baseline="30000" dirty="0">
                <a:solidFill>
                  <a:schemeClr val="bg1"/>
                </a:solidFill>
                <a:effectLst/>
                <a:latin typeface="Aptos Display" panose="020B0004020202020204" pitchFamily="34" charset="0"/>
                <a:ea typeface="Cambria" panose="02040503050406030204" pitchFamily="18" charset="0"/>
              </a:rPr>
              <a:t>4 </a:t>
            </a:r>
            <a:r>
              <a:rPr lang="en-US" sz="3800" dirty="0">
                <a:solidFill>
                  <a:schemeClr val="bg1"/>
                </a:solidFill>
                <a:effectLst/>
                <a:latin typeface="Aptos Display" panose="020B0004020202020204" pitchFamily="34" charset="0"/>
                <a:ea typeface="Cambria" panose="02040503050406030204" pitchFamily="18" charset="0"/>
              </a:rPr>
              <a:t>Then another horse came out, a fiery red one. Its rider was given power to take peace from the earth and to make people kill each other. To him was given a large sword. </a:t>
            </a:r>
          </a:p>
        </p:txBody>
      </p:sp>
      <p:sp>
        <p:nvSpPr>
          <p:cNvPr id="8" name="TextBox 7">
            <a:extLst>
              <a:ext uri="{FF2B5EF4-FFF2-40B4-BE49-F238E27FC236}">
                <a16:creationId xmlns:a16="http://schemas.microsoft.com/office/drawing/2014/main" id="{5F6D552F-5B06-1FD9-2611-981945884CF6}"/>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A21639B4-1C6E-0683-1744-500BF26B3488}"/>
              </a:ext>
            </a:extLst>
          </p:cNvPr>
          <p:cNvSpPr>
            <a:spLocks noChangeArrowheads="1"/>
          </p:cNvSpPr>
          <p:nvPr/>
        </p:nvSpPr>
        <p:spPr bwMode="auto">
          <a:xfrm>
            <a:off x="6096000" y="252481"/>
            <a:ext cx="5598770" cy="1042920"/>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109FF6F8-D55B-9748-2003-B9941140DEAA}"/>
              </a:ext>
            </a:extLst>
          </p:cNvPr>
          <p:cNvSpPr txBox="1">
            <a:spLocks noChangeArrowheads="1"/>
          </p:cNvSpPr>
          <p:nvPr/>
        </p:nvSpPr>
        <p:spPr bwMode="auto">
          <a:xfrm>
            <a:off x="6099513" y="384625"/>
            <a:ext cx="5550867" cy="764759"/>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#2: Warfare</a:t>
            </a:r>
          </a:p>
        </p:txBody>
      </p:sp>
    </p:spTree>
    <p:extLst>
      <p:ext uri="{BB962C8B-B14F-4D97-AF65-F5344CB8AC3E}">
        <p14:creationId xmlns:p14="http://schemas.microsoft.com/office/powerpoint/2010/main" val="19590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DB99-AA66-047F-8F21-6C2CCCF6E7B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992DD04A-68E4-FC70-FA39-38012B4CE6AE}"/>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3 </a:t>
            </a:r>
            <a:r>
              <a:rPr lang="en-US" sz="3800" dirty="0">
                <a:solidFill>
                  <a:schemeClr val="bg1"/>
                </a:solidFill>
                <a:effectLst/>
                <a:latin typeface="Aptos Display" panose="020B0004020202020204" pitchFamily="34" charset="0"/>
                <a:ea typeface="Cambria" panose="02040503050406030204" pitchFamily="18" charset="0"/>
              </a:rPr>
              <a:t>When the Lamb opened the second seal, I heard the second living creature say, “Come near!” </a:t>
            </a:r>
            <a:r>
              <a:rPr lang="en-US" sz="3800" baseline="30000" dirty="0">
                <a:solidFill>
                  <a:schemeClr val="bg1"/>
                </a:solidFill>
                <a:effectLst/>
                <a:latin typeface="Aptos Display" panose="020B0004020202020204" pitchFamily="34" charset="0"/>
                <a:ea typeface="Cambria" panose="02040503050406030204" pitchFamily="18" charset="0"/>
              </a:rPr>
              <a:t>4 </a:t>
            </a:r>
            <a:r>
              <a:rPr lang="en-US" sz="3800" dirty="0">
                <a:solidFill>
                  <a:schemeClr val="bg1"/>
                </a:solidFill>
                <a:effectLst/>
                <a:latin typeface="Aptos Display" panose="020B0004020202020204" pitchFamily="34" charset="0"/>
                <a:ea typeface="Cambria" panose="02040503050406030204" pitchFamily="18" charset="0"/>
              </a:rPr>
              <a:t>Then another horse came out, a fiery red one. Its rider was given power to take peace from the earth and to make people kill each other. To him was given a large sword. </a:t>
            </a:r>
          </a:p>
        </p:txBody>
      </p:sp>
      <p:sp>
        <p:nvSpPr>
          <p:cNvPr id="8" name="TextBox 7">
            <a:extLst>
              <a:ext uri="{FF2B5EF4-FFF2-40B4-BE49-F238E27FC236}">
                <a16:creationId xmlns:a16="http://schemas.microsoft.com/office/drawing/2014/main" id="{AF7B7F85-9E8F-2188-44D6-00DFBC546F39}"/>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8EE8E837-6241-4AA8-1CCD-FB33007C8B98}"/>
              </a:ext>
            </a:extLst>
          </p:cNvPr>
          <p:cNvSpPr>
            <a:spLocks noChangeArrowheads="1"/>
          </p:cNvSpPr>
          <p:nvPr/>
        </p:nvSpPr>
        <p:spPr bwMode="auto">
          <a:xfrm>
            <a:off x="349770" y="3753105"/>
            <a:ext cx="11492460" cy="2549724"/>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9FDC0F15-8899-6256-6FB9-846476122C3C}"/>
              </a:ext>
            </a:extLst>
          </p:cNvPr>
          <p:cNvSpPr txBox="1">
            <a:spLocks noChangeArrowheads="1"/>
          </p:cNvSpPr>
          <p:nvPr/>
        </p:nvSpPr>
        <p:spPr bwMode="auto">
          <a:xfrm>
            <a:off x="384002" y="3868921"/>
            <a:ext cx="11394131" cy="2308324"/>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JESUS: “There will be a great tribulation, such as has not occurred since the beginning of the world until now, nor ever will. Unless those days had been cut short, no life would have been saved” (Matthew 24:19)</a:t>
            </a:r>
          </a:p>
        </p:txBody>
      </p:sp>
      <p:sp>
        <p:nvSpPr>
          <p:cNvPr id="6" name="Rectangle 5">
            <a:extLst>
              <a:ext uri="{FF2B5EF4-FFF2-40B4-BE49-F238E27FC236}">
                <a16:creationId xmlns:a16="http://schemas.microsoft.com/office/drawing/2014/main" id="{6848558F-8756-D166-330E-59EC1AB548EC}"/>
              </a:ext>
            </a:extLst>
          </p:cNvPr>
          <p:cNvSpPr>
            <a:spLocks noChangeArrowheads="1"/>
          </p:cNvSpPr>
          <p:nvPr/>
        </p:nvSpPr>
        <p:spPr bwMode="auto">
          <a:xfrm>
            <a:off x="6096000" y="252481"/>
            <a:ext cx="5598770" cy="1042920"/>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7" name="TextBox 6">
            <a:extLst>
              <a:ext uri="{FF2B5EF4-FFF2-40B4-BE49-F238E27FC236}">
                <a16:creationId xmlns:a16="http://schemas.microsoft.com/office/drawing/2014/main" id="{6114D0F3-65C9-FA39-4FB9-04FB9D989FF6}"/>
              </a:ext>
            </a:extLst>
          </p:cNvPr>
          <p:cNvSpPr txBox="1">
            <a:spLocks noChangeArrowheads="1"/>
          </p:cNvSpPr>
          <p:nvPr/>
        </p:nvSpPr>
        <p:spPr bwMode="auto">
          <a:xfrm>
            <a:off x="6099513" y="384625"/>
            <a:ext cx="5550867" cy="764759"/>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#2: Warfare</a:t>
            </a:r>
          </a:p>
        </p:txBody>
      </p:sp>
    </p:spTree>
    <p:extLst>
      <p:ext uri="{BB962C8B-B14F-4D97-AF65-F5344CB8AC3E}">
        <p14:creationId xmlns:p14="http://schemas.microsoft.com/office/powerpoint/2010/main" val="30259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1E7D7C-D477-26EB-DD02-ED3985B379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F4BB5A-9162-B3A2-0DA2-3E48D02A521F}"/>
              </a:ext>
            </a:extLst>
          </p:cNvPr>
          <p:cNvSpPr txBox="1"/>
          <p:nvPr/>
        </p:nvSpPr>
        <p:spPr>
          <a:xfrm>
            <a:off x="0" y="102972"/>
            <a:ext cx="7671487" cy="6370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Who has nuclear weapons?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1.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2. Russia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3. China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4.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5. United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6. India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7. Pakistan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8. Israel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9. North Korea</a:t>
            </a:r>
            <a:endParaRPr kumimoji="0" lang="en-US" sz="280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9B22B6E-FB39-7402-11BF-0B3B313D0470}"/>
              </a:ext>
            </a:extLst>
          </p:cNvPr>
          <p:cNvSpPr/>
          <p:nvPr/>
        </p:nvSpPr>
        <p:spPr>
          <a:xfrm>
            <a:off x="2286000" y="5715000"/>
            <a:ext cx="3429000" cy="733869"/>
          </a:xfrm>
          <a:prstGeom prst="roundRect">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006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50"/>
                                        <p:tgtEl>
                                          <p:spTgt spid="3">
                                            <p:txEl>
                                              <p:pRg st="4" end="4"/>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50"/>
                                        <p:tgtEl>
                                          <p:spTgt spid="3">
                                            <p:txEl>
                                              <p:pRg st="7" end="7"/>
                                            </p:txEl>
                                          </p:spTgt>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50"/>
                                        <p:tgtEl>
                                          <p:spTgt spid="3">
                                            <p:txEl>
                                              <p:pRg st="8" end="8"/>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5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up)">
                                      <p:cBhvr>
                                        <p:cTn id="48"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7ABC0-73BE-7449-E6F4-AE129C8973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97EA5A2-39FA-2BA6-B8FF-6682D757625F}"/>
              </a:ext>
            </a:extLst>
          </p:cNvPr>
          <p:cNvSpPr>
            <a:spLocks noChangeArrowheads="1"/>
          </p:cNvSpPr>
          <p:nvPr/>
        </p:nvSpPr>
        <p:spPr bwMode="auto">
          <a:xfrm>
            <a:off x="642259" y="1226286"/>
            <a:ext cx="7926064" cy="2923909"/>
          </a:xfrm>
          <a:prstGeom prst="rect">
            <a:avLst/>
          </a:prstGeom>
          <a:solidFill>
            <a:schemeClr val="accent2">
              <a:lumMod val="50000"/>
            </a:schemeClr>
          </a:solidFill>
          <a:ln w="9525">
            <a:solidFill>
              <a:schemeClr val="tx1"/>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6" name="TextBox 5">
            <a:extLst>
              <a:ext uri="{FF2B5EF4-FFF2-40B4-BE49-F238E27FC236}">
                <a16:creationId xmlns:a16="http://schemas.microsoft.com/office/drawing/2014/main" id="{AE474E6B-E3C2-5EBC-B9A2-4FC8EFF21F28}"/>
              </a:ext>
            </a:extLst>
          </p:cNvPr>
          <p:cNvSpPr txBox="1">
            <a:spLocks noChangeArrowheads="1"/>
          </p:cNvSpPr>
          <p:nvPr/>
        </p:nvSpPr>
        <p:spPr bwMode="auto">
          <a:xfrm>
            <a:off x="681594" y="1309442"/>
            <a:ext cx="7858249" cy="2769989"/>
          </a:xfrm>
          <a:prstGeom prst="rect">
            <a:avLst/>
          </a:prstGeom>
          <a:noFill/>
          <a:ln w="38100">
            <a:noFill/>
            <a:miter lim="800000"/>
            <a:headEnd/>
            <a:tailEnd/>
          </a:ln>
        </p:spPr>
        <p:txBody>
          <a:bodyPr wrap="square">
            <a:spAutoFit/>
          </a:bodyPr>
          <a:lstStyle/>
          <a:p>
            <a:pPr marL="12700"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Kim Jong-Un; </a:t>
            </a:r>
            <a:r>
              <a:rPr lang="en-US" sz="3400" dirty="0">
                <a:solidFill>
                  <a:prstClr val="white"/>
                </a:solidFill>
                <a:latin typeface="Aptos Display" panose="020B0004020202020204" pitchFamily="34" charset="0"/>
                <a:cs typeface="Calibri Light" panose="020F0302020204030204" pitchFamily="34" charset="0"/>
              </a:rPr>
              <a:t>“North Korea is deadly serious in believing its nuclear weapons are the only guarantee that can ensure its survival against an invasion by the U.S.”</a:t>
            </a:r>
          </a:p>
          <a:p>
            <a:pPr marL="12700" lvl="3">
              <a:spcBef>
                <a:spcPts val="0"/>
              </a:spcBef>
              <a:spcAft>
                <a:spcPts val="0"/>
              </a:spcAft>
              <a:buSzPct val="100000"/>
            </a:pPr>
            <a:r>
              <a:rPr lang="en-US" sz="1800" dirty="0">
                <a:solidFill>
                  <a:prstClr val="white"/>
                </a:solidFill>
                <a:latin typeface="Aptos Display" panose="020B0004020202020204" pitchFamily="34" charset="0"/>
                <a:cs typeface="Calibri Light" panose="020F0302020204030204" pitchFamily="34" charset="0"/>
              </a:rPr>
              <a:t>“North Korea’s Nuclear Threat Growing after Latest Test,” Manila Bulletin, September 21, 2016</a:t>
            </a:r>
            <a:endParaRPr lang="en-US" sz="3400" dirty="0">
              <a:solidFill>
                <a:prstClr val="white"/>
              </a:solidFill>
              <a:latin typeface="Aptos Display"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271040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B2D202-A2E1-427D-5475-785AF6C2DE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B8C121-53F4-AB1C-A63D-0E7F3F1C6801}"/>
              </a:ext>
            </a:extLst>
          </p:cNvPr>
          <p:cNvSpPr txBox="1"/>
          <p:nvPr/>
        </p:nvSpPr>
        <p:spPr>
          <a:xfrm>
            <a:off x="137984" y="102972"/>
            <a:ext cx="7671487" cy="6370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C0504D">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Who has nuclear weapons?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1.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2. Russia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3. China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4.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5. United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6. India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7. Pakistan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8. Israel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9. North Korea</a:t>
            </a:r>
            <a:endParaRPr kumimoji="0" lang="en-US" sz="280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CD32EA77-6B9F-3053-EFAC-FE316AEEDB8E}"/>
              </a:ext>
            </a:extLst>
          </p:cNvPr>
          <p:cNvSpPr>
            <a:spLocks noChangeArrowheads="1"/>
          </p:cNvSpPr>
          <p:nvPr/>
        </p:nvSpPr>
        <p:spPr bwMode="auto">
          <a:xfrm>
            <a:off x="5829300" y="5657012"/>
            <a:ext cx="3167745" cy="816935"/>
          </a:xfrm>
          <a:prstGeom prst="rect">
            <a:avLst/>
          </a:prstGeom>
          <a:solidFill>
            <a:srgbClr val="254061"/>
          </a:solidFill>
          <a:ln w="9525">
            <a:solidFill>
              <a:schemeClr val="bg2">
                <a:lumMod val="40000"/>
                <a:lumOff val="60000"/>
              </a:schemeClr>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64624105-68C6-CB1F-6CBE-B70126A782A4}"/>
              </a:ext>
            </a:extLst>
          </p:cNvPr>
          <p:cNvSpPr txBox="1">
            <a:spLocks noChangeArrowheads="1"/>
          </p:cNvSpPr>
          <p:nvPr/>
        </p:nvSpPr>
        <p:spPr bwMode="auto">
          <a:xfrm>
            <a:off x="5838173" y="5707512"/>
            <a:ext cx="3140642" cy="707886"/>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000" dirty="0">
                <a:solidFill>
                  <a:prstClr val="white"/>
                </a:solidFill>
                <a:latin typeface="Aptos Display" panose="020B0004020202020204" pitchFamily="34" charset="0"/>
                <a:cs typeface="Calibri Light" panose="020F0302020204030204" pitchFamily="34" charset="0"/>
              </a:rPr>
              <a:t>Iran?</a:t>
            </a:r>
          </a:p>
        </p:txBody>
      </p:sp>
    </p:spTree>
    <p:extLst>
      <p:ext uri="{BB962C8B-B14F-4D97-AF65-F5344CB8AC3E}">
        <p14:creationId xmlns:p14="http://schemas.microsoft.com/office/powerpoint/2010/main" val="357886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40947-5CE5-D37D-437A-9EF12622077E}"/>
            </a:ext>
          </a:extLst>
        </p:cNvPr>
        <p:cNvGrpSpPr/>
        <p:nvPr/>
      </p:nvGrpSpPr>
      <p:grpSpPr>
        <a:xfrm>
          <a:off x="0" y="0"/>
          <a:ext cx="0" cy="0"/>
          <a:chOff x="0" y="0"/>
          <a:chExt cx="0" cy="0"/>
        </a:xfrm>
      </p:grpSpPr>
      <p:pic>
        <p:nvPicPr>
          <p:cNvPr id="2" name="Anthony Blinken Iran">
            <a:hlinkClick r:id="" action="ppaction://media"/>
            <a:extLst>
              <a:ext uri="{FF2B5EF4-FFF2-40B4-BE49-F238E27FC236}">
                <a16:creationId xmlns:a16="http://schemas.microsoft.com/office/drawing/2014/main" id="{D2C35EC3-C2F4-B698-CB95-3FBCE878E4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57175"/>
            <a:ext cx="11277600" cy="6343650"/>
          </a:xfrm>
          <a:prstGeom prst="rect">
            <a:avLst/>
          </a:prstGeom>
        </p:spPr>
      </p:pic>
    </p:spTree>
    <p:extLst>
      <p:ext uri="{BB962C8B-B14F-4D97-AF65-F5344CB8AC3E}">
        <p14:creationId xmlns:p14="http://schemas.microsoft.com/office/powerpoint/2010/main" val="194366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B86504-76D4-A60C-F017-5230BD4000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3DEFC6-4241-A384-BF4E-DF8B4E28C097}"/>
              </a:ext>
            </a:extLst>
          </p:cNvPr>
          <p:cNvSpPr txBox="1"/>
          <p:nvPr/>
        </p:nvSpPr>
        <p:spPr>
          <a:xfrm>
            <a:off x="137984" y="102972"/>
            <a:ext cx="7671487" cy="4832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150" normalizeH="0" baseline="0" noProof="0" dirty="0">
                <a:ln>
                  <a:noFill/>
                </a:ln>
                <a:solidFill>
                  <a:srgbClr val="C0504D">
                    <a:lumMod val="20000"/>
                    <a:lumOff val="80000"/>
                  </a:srgbClr>
                </a:solidFill>
                <a:uLnTx/>
                <a:uFillTx/>
                <a:latin typeface="Aptos Display" panose="020B0004020202020204" pitchFamily="34" charset="0"/>
                <a:ea typeface="+mn-ea"/>
                <a:cs typeface="Times New Roman" panose="02020603050405020304" pitchFamily="18" charset="0"/>
              </a:rPr>
              <a:t>Matt Bivens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E6B9B8"/>
                </a:solidFill>
                <a:uLnTx/>
                <a:uFillTx/>
                <a:latin typeface="Aptos Display" panose="020B0004020202020204" pitchFamily="34" charset="0"/>
                <a:ea typeface="+mn-ea"/>
                <a:cs typeface="Times New Roman" panose="02020603050405020304" pitchFamily="18" charset="0"/>
              </a:rPr>
              <a:t>(National board member of Physicians for Social Responsibility)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“So-called ‘limited’ or ‘regional’ nuclear war would be neither limited nor 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On the contrary, it would be a planetary-scale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Matt Bivens, “Nuclear Famine: Even a ‘limited’ nuclear war would cause abrupt climate disruption and global starvation.” </a:t>
            </a:r>
            <a:r>
              <a:rPr kumimoji="0" lang="en-US" sz="2000" i="1"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International Physicians for the Prevention of Nuclear War</a:t>
            </a: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 (August 2022), p.3.</a:t>
            </a:r>
          </a:p>
        </p:txBody>
      </p:sp>
    </p:spTree>
    <p:extLst>
      <p:ext uri="{BB962C8B-B14F-4D97-AF65-F5344CB8AC3E}">
        <p14:creationId xmlns:p14="http://schemas.microsoft.com/office/powerpoint/2010/main" val="291496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13B17-9298-176C-B440-E43B2A73246D}"/>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1153F7D-6298-9FB9-E499-6BD67DAE69D1}"/>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 </a:t>
            </a:r>
            <a:r>
              <a:rPr lang="en-US" sz="3800" dirty="0">
                <a:solidFill>
                  <a:schemeClr val="bg1"/>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a:t>
            </a:r>
          </a:p>
        </p:txBody>
      </p:sp>
      <p:sp>
        <p:nvSpPr>
          <p:cNvPr id="8" name="TextBox 7">
            <a:extLst>
              <a:ext uri="{FF2B5EF4-FFF2-40B4-BE49-F238E27FC236}">
                <a16:creationId xmlns:a16="http://schemas.microsoft.com/office/drawing/2014/main" id="{927F2CC4-9048-09BA-0E46-AD79176334D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17180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388996-7561-F5AD-8315-71C697C076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6473D0-0F5A-DC60-3BB6-86EEFF55BC5C}"/>
              </a:ext>
            </a:extLst>
          </p:cNvPr>
          <p:cNvSpPr txBox="1"/>
          <p:nvPr/>
        </p:nvSpPr>
        <p:spPr>
          <a:xfrm>
            <a:off x="137984" y="102972"/>
            <a:ext cx="7671487"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150" normalizeH="0" baseline="0" noProof="0" dirty="0">
                <a:ln>
                  <a:noFill/>
                </a:ln>
                <a:solidFill>
                  <a:srgbClr val="C0504D">
                    <a:lumMod val="20000"/>
                    <a:lumOff val="80000"/>
                  </a:srgbClr>
                </a:solidFill>
                <a:uLnTx/>
                <a:uFillTx/>
                <a:latin typeface="Aptos Display" panose="020B0004020202020204" pitchFamily="34" charset="0"/>
                <a:ea typeface="+mn-ea"/>
                <a:cs typeface="Times New Roman" panose="02020603050405020304" pitchFamily="18" charset="0"/>
              </a:rPr>
              <a:t>Matt Bivens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E6B9B8"/>
                </a:solidFill>
                <a:uLnTx/>
                <a:uFillTx/>
                <a:latin typeface="Aptos Display" panose="020B0004020202020204" pitchFamily="34" charset="0"/>
                <a:ea typeface="+mn-ea"/>
                <a:cs typeface="Times New Roman" panose="02020603050405020304" pitchFamily="18" charset="0"/>
              </a:rPr>
              <a:t>(National board member of Physicians for Social Responsibility)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“A war that detonated less than 1/20</a:t>
            </a:r>
            <a:r>
              <a:rPr kumimoji="0" lang="en-US" sz="3600" i="0" u="none" strike="noStrike" kern="1200" cap="none" spc="-150" normalizeH="0" baseline="30000" noProof="0" dirty="0">
                <a:ln>
                  <a:noFill/>
                </a:ln>
                <a:solidFill>
                  <a:prstClr val="white"/>
                </a:solidFill>
                <a:uLnTx/>
                <a:uFillTx/>
                <a:latin typeface="Aptos Display" panose="020B0004020202020204" pitchFamily="34" charset="0"/>
                <a:ea typeface="+mn-ea"/>
                <a:cs typeface="Times New Roman" panose="02020603050405020304" pitchFamily="18" charset="0"/>
              </a:rPr>
              <a:t>th</a:t>
            </a: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 of the world’s nuclear weapons would still crash the climate, the global food supply chains, and likely public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Famines and unrest would kill hundreds of millions, perhaps even billions.”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Matt Bivens, “Nuclear Famine: Even a ‘limited’ nuclear war would cause abrupt climate disruption and global starvation.” </a:t>
            </a:r>
            <a:r>
              <a:rPr kumimoji="0" lang="en-US" sz="2000" i="1"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International Physicians for the Prevention of Nuclear War</a:t>
            </a: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 (August 2022), p.3.</a:t>
            </a:r>
          </a:p>
        </p:txBody>
      </p:sp>
    </p:spTree>
    <p:extLst>
      <p:ext uri="{BB962C8B-B14F-4D97-AF65-F5344CB8AC3E}">
        <p14:creationId xmlns:p14="http://schemas.microsoft.com/office/powerpoint/2010/main" val="293258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D1024C-7FE9-3FA6-6E7B-D874DF0057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67D3E6-78F0-9D6D-F654-08A234FC3D0C}"/>
              </a:ext>
            </a:extLst>
          </p:cNvPr>
          <p:cNvSpPr txBox="1"/>
          <p:nvPr/>
        </p:nvSpPr>
        <p:spPr>
          <a:xfrm>
            <a:off x="137984" y="102972"/>
            <a:ext cx="7671487"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150" normalizeH="0" baseline="0" noProof="0" dirty="0">
                <a:ln>
                  <a:noFill/>
                </a:ln>
                <a:solidFill>
                  <a:srgbClr val="C0504D">
                    <a:lumMod val="20000"/>
                    <a:lumOff val="80000"/>
                  </a:srgbClr>
                </a:solidFill>
                <a:uLnTx/>
                <a:uFillTx/>
                <a:latin typeface="Aptos Display" panose="020B0004020202020204" pitchFamily="34" charset="0"/>
                <a:ea typeface="+mn-ea"/>
                <a:cs typeface="Times New Roman" panose="02020603050405020304" pitchFamily="18" charset="0"/>
              </a:rPr>
              <a:t>Matt Bivens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E6B9B8"/>
                </a:solidFill>
                <a:uLnTx/>
                <a:uFillTx/>
                <a:latin typeface="Aptos Display" panose="020B0004020202020204" pitchFamily="34" charset="0"/>
                <a:ea typeface="+mn-ea"/>
                <a:cs typeface="Times New Roman" panose="02020603050405020304" pitchFamily="18" charset="0"/>
              </a:rPr>
              <a:t>(National board member of Physicians for Social Responsibility)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“More than 2 billion people could die of starvation after an India-Pakistan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Famine could result for a third of the Earth… even from a war between India and Pakistan using less than 3% of the global nuclear arsenal.”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Matt Bivens, “Nuclear Famine: Even a ‘limited’ nuclear war would cause abrupt climate disruption and global starvation.” </a:t>
            </a:r>
            <a:r>
              <a:rPr kumimoji="0" lang="en-US" sz="2000" i="1"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International Physicians for the Prevention of Nuclear War</a:t>
            </a:r>
            <a:r>
              <a:rPr kumimoji="0" lang="en-US" sz="2000" i="0" u="none" strike="noStrike" kern="1200" cap="none" spc="0" normalizeH="0" baseline="0" noProof="0" dirty="0">
                <a:ln>
                  <a:noFill/>
                </a:ln>
                <a:solidFill>
                  <a:srgbClr val="C0504D">
                    <a:lumMod val="40000"/>
                    <a:lumOff val="60000"/>
                  </a:srgbClr>
                </a:solidFill>
                <a:uLnTx/>
                <a:uFillTx/>
                <a:latin typeface="Aptos Display" panose="020B0004020202020204" pitchFamily="34" charset="0"/>
                <a:ea typeface="+mn-ea"/>
                <a:cs typeface="Times New Roman" panose="02020603050405020304" pitchFamily="18" charset="0"/>
              </a:rPr>
              <a:t> (August 2022), p.3.</a:t>
            </a:r>
          </a:p>
        </p:txBody>
      </p:sp>
    </p:spTree>
    <p:extLst>
      <p:ext uri="{BB962C8B-B14F-4D97-AF65-F5344CB8AC3E}">
        <p14:creationId xmlns:p14="http://schemas.microsoft.com/office/powerpoint/2010/main" val="97936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4E22-9820-F1A5-7076-FE6BCCF0560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140DB48F-FE2B-BFFA-E9A5-2D212BA71833}"/>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5 </a:t>
            </a:r>
            <a:r>
              <a:rPr lang="en-US" sz="3800" dirty="0">
                <a:solidFill>
                  <a:schemeClr val="bg1"/>
                </a:solidFill>
                <a:effectLst/>
                <a:latin typeface="Aptos Display" panose="020B0004020202020204" pitchFamily="34" charset="0"/>
                <a:ea typeface="Cambria" panose="02040503050406030204" pitchFamily="18" charset="0"/>
              </a:rPr>
              <a:t>When the Lamb opened the third seal, I heard the third living creature say, “Come near!” I looked, and there before me was a black horse! Its rider was holding a pair of scales in his hand. </a:t>
            </a:r>
            <a:r>
              <a:rPr lang="en-US" sz="3800" baseline="30000" dirty="0">
                <a:solidFill>
                  <a:schemeClr val="bg1"/>
                </a:solidFill>
                <a:effectLst/>
                <a:latin typeface="Aptos Display" panose="020B0004020202020204" pitchFamily="34" charset="0"/>
                <a:ea typeface="Cambria" panose="02040503050406030204" pitchFamily="18" charset="0"/>
              </a:rPr>
              <a:t>6 </a:t>
            </a:r>
            <a:r>
              <a:rPr lang="en-US" sz="3800" dirty="0">
                <a:solidFill>
                  <a:schemeClr val="bg1"/>
                </a:solidFill>
                <a:effectLst/>
                <a:latin typeface="Aptos Display" panose="020B0004020202020204" pitchFamily="34" charset="0"/>
                <a:ea typeface="Cambria" panose="02040503050406030204" pitchFamily="18" charset="0"/>
              </a:rPr>
              <a:t>Then I heard what sounded like a voice among the four living creatures, saying, “A quart of wheat for a day’s wages, and three quarts of barley for a day’s wages, and do not damage the oil and the wine!”</a:t>
            </a:r>
          </a:p>
        </p:txBody>
      </p:sp>
      <p:sp>
        <p:nvSpPr>
          <p:cNvPr id="8" name="TextBox 7">
            <a:extLst>
              <a:ext uri="{FF2B5EF4-FFF2-40B4-BE49-F238E27FC236}">
                <a16:creationId xmlns:a16="http://schemas.microsoft.com/office/drawing/2014/main" id="{59D49DBC-18A8-5E37-855A-C0936C51EEA2}"/>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367062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81BDA-7967-FA10-D217-962B64CA92BC}"/>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C7809F73-0C2E-62C9-B5FF-B6972D9ABF5D}"/>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5 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When the Lamb opened the third seal, I heard the third living creature say, “Come near!” I looked, and there before me was a black horse! Its rider was holding a pair of scales in his hand. </a:t>
            </a: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6 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Then I heard what sounded like a voice among the four living creatures, saying, “</a:t>
            </a:r>
            <a:r>
              <a:rPr lang="en-US" sz="3800" dirty="0">
                <a:solidFill>
                  <a:schemeClr val="bg1"/>
                </a:solidFill>
                <a:effectLst/>
                <a:latin typeface="Aptos Display" panose="020B0004020202020204" pitchFamily="34" charset="0"/>
                <a:ea typeface="Cambria" panose="02040503050406030204" pitchFamily="18" charset="0"/>
              </a:rPr>
              <a:t>A quart of wheat for a day’s wages, and three quarts of barley for a day’s wages</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 and do not damage the oil and the wine!”</a:t>
            </a:r>
          </a:p>
        </p:txBody>
      </p:sp>
      <p:sp>
        <p:nvSpPr>
          <p:cNvPr id="8" name="TextBox 7">
            <a:extLst>
              <a:ext uri="{FF2B5EF4-FFF2-40B4-BE49-F238E27FC236}">
                <a16:creationId xmlns:a16="http://schemas.microsoft.com/office/drawing/2014/main" id="{F087467C-162C-3F4C-9C7E-F17EF7AEB7C4}"/>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AD8C67C2-8C76-A74F-EDC8-EE5784924495}"/>
              </a:ext>
            </a:extLst>
          </p:cNvPr>
          <p:cNvSpPr>
            <a:spLocks noChangeArrowheads="1"/>
          </p:cNvSpPr>
          <p:nvPr/>
        </p:nvSpPr>
        <p:spPr bwMode="auto">
          <a:xfrm>
            <a:off x="4171327" y="4833012"/>
            <a:ext cx="7900864" cy="1459174"/>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4D4675BE-69CD-8CE6-9CFA-14928347C269}"/>
              </a:ext>
            </a:extLst>
          </p:cNvPr>
          <p:cNvSpPr txBox="1">
            <a:spLocks noChangeArrowheads="1"/>
          </p:cNvSpPr>
          <p:nvPr/>
        </p:nvSpPr>
        <p:spPr bwMode="auto">
          <a:xfrm>
            <a:off x="4194537" y="4948828"/>
            <a:ext cx="7833264" cy="1200329"/>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In ordinary times, a day’s wage could get you 12-15x as much food.</a:t>
            </a:r>
          </a:p>
        </p:txBody>
      </p:sp>
    </p:spTree>
    <p:extLst>
      <p:ext uri="{BB962C8B-B14F-4D97-AF65-F5344CB8AC3E}">
        <p14:creationId xmlns:p14="http://schemas.microsoft.com/office/powerpoint/2010/main" val="10432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4B0E8-A1D7-38AF-533B-C901E4281FE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B362F3CA-6B40-539A-AC93-FF39781E2704}"/>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5 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When the Lamb opened the third seal, I heard the third living creature say, “Come near!” I looked, and there before me was a black horse! Its rider was holding a pair of scales in his hand. </a:t>
            </a: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6 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Then I heard what sounded like a voice among the four living creatures, saying, “A quart of wheat for a day’s wages, and three quarts of barley for a day’s wages, and </a:t>
            </a:r>
            <a:r>
              <a:rPr lang="en-US" sz="3800" dirty="0">
                <a:solidFill>
                  <a:schemeClr val="bg1"/>
                </a:solidFill>
                <a:effectLst/>
                <a:latin typeface="Aptos Display" panose="020B0004020202020204" pitchFamily="34" charset="0"/>
                <a:ea typeface="Cambria" panose="02040503050406030204" pitchFamily="18" charset="0"/>
              </a:rPr>
              <a:t>do not damage the oil and the wine!</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a:t>
            </a:r>
          </a:p>
        </p:txBody>
      </p:sp>
      <p:sp>
        <p:nvSpPr>
          <p:cNvPr id="8" name="TextBox 7">
            <a:extLst>
              <a:ext uri="{FF2B5EF4-FFF2-40B4-BE49-F238E27FC236}">
                <a16:creationId xmlns:a16="http://schemas.microsoft.com/office/drawing/2014/main" id="{79345527-ED3C-4928-DF08-C1A5076EC421}"/>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C979C18A-DC55-9CB8-D452-FC6C5ACAE912}"/>
              </a:ext>
            </a:extLst>
          </p:cNvPr>
          <p:cNvSpPr>
            <a:spLocks noChangeArrowheads="1"/>
          </p:cNvSpPr>
          <p:nvPr/>
        </p:nvSpPr>
        <p:spPr bwMode="auto">
          <a:xfrm>
            <a:off x="4149341" y="5481162"/>
            <a:ext cx="7097029" cy="1001281"/>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A8BC880-8AA6-72AA-F101-4CE6AE005B80}"/>
              </a:ext>
            </a:extLst>
          </p:cNvPr>
          <p:cNvSpPr txBox="1">
            <a:spLocks noChangeArrowheads="1"/>
          </p:cNvSpPr>
          <p:nvPr/>
        </p:nvSpPr>
        <p:spPr bwMode="auto">
          <a:xfrm>
            <a:off x="4163787" y="5613306"/>
            <a:ext cx="7037614" cy="769441"/>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#3: Economic Collapse</a:t>
            </a:r>
          </a:p>
        </p:txBody>
      </p:sp>
    </p:spTree>
    <p:extLst>
      <p:ext uri="{BB962C8B-B14F-4D97-AF65-F5344CB8AC3E}">
        <p14:creationId xmlns:p14="http://schemas.microsoft.com/office/powerpoint/2010/main" val="8791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07F75B-130F-99A3-0103-9C6FF1D33E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5256A1-F444-3D39-02EA-D1D58D056554}"/>
              </a:ext>
            </a:extLst>
          </p:cNvPr>
          <p:cNvSpPr txBox="1"/>
          <p:nvPr/>
        </p:nvSpPr>
        <p:spPr>
          <a:xfrm>
            <a:off x="137984" y="102972"/>
            <a:ext cx="7671487"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uLnTx/>
                <a:uFillTx/>
                <a:latin typeface="Aptos Display" panose="020B0004020202020204" pitchFamily="34" charset="0"/>
                <a:ea typeface="+mn-ea"/>
                <a:cs typeface="Times New Roman" panose="02020603050405020304" pitchFamily="18" charset="0"/>
              </a:rPr>
              <a:t>Historical Hyperinflation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uLnTx/>
                <a:uFillTx/>
                <a:latin typeface="Aptos Display" panose="020B0004020202020204" pitchFamily="34" charset="0"/>
                <a:ea typeface="+mn-ea"/>
                <a:cs typeface="Times New Roman" panose="02020603050405020304" pitchFamily="18" charset="0"/>
              </a:rPr>
              <a:t>Hungary Inflation (1945-1946)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rPr>
              <a:t>41.9 quadrillion percent (10</a:t>
            </a:r>
            <a:r>
              <a:rPr kumimoji="0" lang="en-US" sz="2000" u="none" strike="noStrike" kern="1200" cap="none" spc="0" normalizeH="0" baseline="30000" noProof="0" dirty="0">
                <a:ln>
                  <a:noFill/>
                </a:ln>
                <a:uLnTx/>
                <a:uFillTx/>
                <a:latin typeface="Aptos Display" panose="020B0004020202020204" pitchFamily="34" charset="0"/>
                <a:ea typeface="+mn-ea"/>
                <a:cs typeface="Times New Roman" panose="02020603050405020304" pitchFamily="18" charset="0"/>
              </a:rPr>
              <a:t>15</a:t>
            </a:r>
            <a:r>
              <a:rPr kumimoji="0" lang="en-US" sz="2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rPr>
              <a:t>) per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rPr>
              <a:t>Doubling every 15.3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uLnTx/>
                <a:uFillTx/>
                <a:latin typeface="Aptos Display" panose="020B0004020202020204" pitchFamily="34" charset="0"/>
                <a:ea typeface="+mn-ea"/>
                <a:cs typeface="Times New Roman" panose="02020603050405020304" pitchFamily="18" charset="0"/>
              </a:rPr>
              <a:t>Zimbabwe Inflation (2008)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rPr>
              <a:t>79.6 billion percent in mid-November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uLnTx/>
                <a:uFillTx/>
                <a:latin typeface="Aptos Display" panose="020B0004020202020204" pitchFamily="34" charset="0"/>
                <a:ea typeface="+mn-ea"/>
                <a:cs typeface="Times New Roman" panose="02020603050405020304" pitchFamily="18" charset="0"/>
              </a:rPr>
              <a:t>Weimar Republic (1923)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uLnTx/>
                <a:uFillTx/>
                <a:latin typeface="Aptos Display" panose="020B0004020202020204" pitchFamily="34" charset="0"/>
                <a:ea typeface="+mn-ea"/>
                <a:cs typeface="Times New Roman" panose="02020603050405020304" pitchFamily="18" charset="0"/>
              </a:rPr>
              <a:t>29,000 percent a month or doubling once every 3.7 days</a:t>
            </a:r>
          </a:p>
        </p:txBody>
      </p:sp>
    </p:spTree>
    <p:extLst>
      <p:ext uri="{BB962C8B-B14F-4D97-AF65-F5344CB8AC3E}">
        <p14:creationId xmlns:p14="http://schemas.microsoft.com/office/powerpoint/2010/main" val="2423716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6E781C-51F6-054F-B7D0-249ACFBD0E48}"/>
            </a:ext>
          </a:extLst>
        </p:cNvPr>
        <p:cNvGrpSpPr/>
        <p:nvPr/>
      </p:nvGrpSpPr>
      <p:grpSpPr>
        <a:xfrm>
          <a:off x="0" y="0"/>
          <a:ext cx="0" cy="0"/>
          <a:chOff x="0" y="0"/>
          <a:chExt cx="0" cy="0"/>
        </a:xfrm>
      </p:grpSpPr>
    </p:spTree>
    <p:extLst>
      <p:ext uri="{BB962C8B-B14F-4D97-AF65-F5344CB8AC3E}">
        <p14:creationId xmlns:p14="http://schemas.microsoft.com/office/powerpoint/2010/main" val="296497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1BD48D-EB25-69A4-CC9B-FA8647221C94}"/>
            </a:ext>
          </a:extLst>
        </p:cNvPr>
        <p:cNvGrpSpPr/>
        <p:nvPr/>
      </p:nvGrpSpPr>
      <p:grpSpPr>
        <a:xfrm>
          <a:off x="0" y="0"/>
          <a:ext cx="0" cy="0"/>
          <a:chOff x="0" y="0"/>
          <a:chExt cx="0" cy="0"/>
        </a:xfrm>
      </p:grpSpPr>
    </p:spTree>
    <p:extLst>
      <p:ext uri="{BB962C8B-B14F-4D97-AF65-F5344CB8AC3E}">
        <p14:creationId xmlns:p14="http://schemas.microsoft.com/office/powerpoint/2010/main" val="119483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9196B2A-404E-7428-E9FC-09AA668415CB}"/>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DC250D05-FF3D-3FB3-EAC3-538A7BA3BA26}"/>
              </a:ext>
            </a:extLst>
          </p:cNvPr>
          <p:cNvPicPr>
            <a:picLocks noChangeAspect="1"/>
          </p:cNvPicPr>
          <p:nvPr/>
        </p:nvPicPr>
        <p:blipFill>
          <a:blip r:embed="rId4"/>
          <a:stretch>
            <a:fillRect/>
          </a:stretch>
        </p:blipFill>
        <p:spPr>
          <a:xfrm>
            <a:off x="1321469" y="1729404"/>
            <a:ext cx="8100117" cy="3299796"/>
          </a:xfrm>
          <a:prstGeom prst="rect">
            <a:avLst/>
          </a:prstGeom>
        </p:spPr>
      </p:pic>
      <p:sp>
        <p:nvSpPr>
          <p:cNvPr id="9" name="Rectangle 8">
            <a:extLst>
              <a:ext uri="{FF2B5EF4-FFF2-40B4-BE49-F238E27FC236}">
                <a16:creationId xmlns:a16="http://schemas.microsoft.com/office/drawing/2014/main" id="{DA35F0E1-289D-B14C-588B-24CB9C3350CF}"/>
              </a:ext>
            </a:extLst>
          </p:cNvPr>
          <p:cNvSpPr>
            <a:spLocks noChangeArrowheads="1"/>
          </p:cNvSpPr>
          <p:nvPr/>
        </p:nvSpPr>
        <p:spPr bwMode="auto">
          <a:xfrm>
            <a:off x="1099463" y="1193629"/>
            <a:ext cx="8599712" cy="3835571"/>
          </a:xfrm>
          <a:prstGeom prst="rect">
            <a:avLst/>
          </a:prstGeom>
          <a:solidFill>
            <a:schemeClr val="accent2">
              <a:lumMod val="50000"/>
            </a:schemeClr>
          </a:solidFill>
          <a:ln w="9525">
            <a:solidFill>
              <a:schemeClr val="tx1"/>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10" name="TextBox 9">
            <a:extLst>
              <a:ext uri="{FF2B5EF4-FFF2-40B4-BE49-F238E27FC236}">
                <a16:creationId xmlns:a16="http://schemas.microsoft.com/office/drawing/2014/main" id="{CA061922-4A43-1381-020C-6E0D2EA279D6}"/>
              </a:ext>
            </a:extLst>
          </p:cNvPr>
          <p:cNvSpPr txBox="1">
            <a:spLocks noChangeArrowheads="1"/>
          </p:cNvSpPr>
          <p:nvPr/>
        </p:nvSpPr>
        <p:spPr bwMode="auto">
          <a:xfrm>
            <a:off x="1099463" y="1294710"/>
            <a:ext cx="8599712" cy="3631763"/>
          </a:xfrm>
          <a:prstGeom prst="rect">
            <a:avLst/>
          </a:prstGeom>
          <a:noFill/>
          <a:ln w="38100">
            <a:noFill/>
            <a:miter lim="800000"/>
            <a:headEnd/>
            <a:tailEnd/>
          </a:ln>
          <a:effectLst/>
        </p:spPr>
        <p:txBody>
          <a:bodyPr wrap="square">
            <a:spAutoFit/>
          </a:bodyPr>
          <a:lstStyle/>
          <a:p>
            <a:pPr lvl="0" algn="ctr" fontAlgn="auto">
              <a:spcBef>
                <a:spcPts val="0"/>
              </a:spcBef>
              <a:spcAft>
                <a:spcPts val="0"/>
              </a:spcAft>
              <a:defRPr/>
            </a:pPr>
            <a:r>
              <a:rPr lang="en-US" sz="5400" spc="-150" dirty="0">
                <a:solidFill>
                  <a:prstClr val="white"/>
                </a:solidFill>
                <a:effectLst>
                  <a:outerShdw blurRad="38100" dist="38100" dir="2700000" algn="tl">
                    <a:srgbClr val="000000">
                      <a:alpha val="43137"/>
                    </a:srgbClr>
                  </a:outerShdw>
                </a:effectLst>
                <a:latin typeface="Aptos Display" panose="020B0004020202020204" pitchFamily="34" charset="0"/>
                <a:cs typeface="Times New Roman" pitchFamily="18" charset="0"/>
              </a:rPr>
              <a:t>UN Predictions?</a:t>
            </a:r>
          </a:p>
          <a:p>
            <a:pPr lvl="0" algn="ctr" fontAlgn="auto">
              <a:spcBef>
                <a:spcPts val="0"/>
              </a:spcBef>
              <a:spcAft>
                <a:spcPts val="0"/>
              </a:spcAft>
              <a:defRPr/>
            </a:pPr>
            <a:r>
              <a:rPr lang="en-US" dirty="0">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They have been predicting this since 1968, and they’ve only been off by one percent.</a:t>
            </a:r>
          </a:p>
          <a:p>
            <a:pPr lvl="0" algn="ctr" fontAlgn="auto">
              <a:spcBef>
                <a:spcPts val="0"/>
              </a:spcBef>
              <a:spcAft>
                <a:spcPts val="0"/>
              </a:spcAft>
              <a:defRPr/>
            </a:pPr>
            <a:r>
              <a:rPr lang="en-US" sz="4000" spc="-150" dirty="0">
                <a:solidFill>
                  <a:prstClr val="white"/>
                </a:solidFill>
                <a:effectLst>
                  <a:outerShdw blurRad="38100" dist="38100" dir="2700000" algn="tl">
                    <a:srgbClr val="000000">
                      <a:alpha val="43137"/>
                    </a:srgbClr>
                  </a:outerShdw>
                </a:effectLst>
                <a:latin typeface="Aptos Display" panose="020B0004020202020204" pitchFamily="34" charset="0"/>
                <a:cs typeface="Times New Roman" pitchFamily="18" charset="0"/>
              </a:rPr>
              <a:t>2050: 9.7 billion</a:t>
            </a:r>
          </a:p>
          <a:p>
            <a:pPr lvl="0" algn="ctr" fontAlgn="auto">
              <a:spcBef>
                <a:spcPts val="0"/>
              </a:spcBef>
              <a:spcAft>
                <a:spcPts val="0"/>
              </a:spcAft>
              <a:defRPr/>
            </a:pPr>
            <a:r>
              <a:rPr lang="en-US" sz="4000" spc="-150" dirty="0">
                <a:solidFill>
                  <a:prstClr val="white"/>
                </a:solidFill>
                <a:effectLst>
                  <a:outerShdw blurRad="38100" dist="38100" dir="2700000" algn="tl">
                    <a:srgbClr val="000000">
                      <a:alpha val="43137"/>
                    </a:srgbClr>
                  </a:outerShdw>
                </a:effectLst>
                <a:latin typeface="Aptos Display" panose="020B0004020202020204" pitchFamily="34" charset="0"/>
                <a:cs typeface="Times New Roman" pitchFamily="18" charset="0"/>
              </a:rPr>
              <a:t>2100: 11 billion, and then peak.</a:t>
            </a:r>
          </a:p>
          <a:p>
            <a:pPr lvl="0" algn="ctr" fontAlgn="auto">
              <a:spcBef>
                <a:spcPts val="0"/>
              </a:spcBef>
              <a:spcAft>
                <a:spcPts val="0"/>
              </a:spcAft>
              <a:defRPr/>
            </a:pPr>
            <a:r>
              <a:rPr lang="en-US" dirty="0">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https://</a:t>
            </a:r>
            <a:r>
              <a:rPr lang="en-US" dirty="0" err="1">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www.un.org</a:t>
            </a:r>
            <a:r>
              <a:rPr lang="en-US" dirty="0">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/development/</a:t>
            </a:r>
            <a:r>
              <a:rPr lang="en-US" dirty="0" err="1">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desa</a:t>
            </a:r>
            <a:r>
              <a:rPr lang="en-US" dirty="0">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a:t>
            </a:r>
            <a:r>
              <a:rPr lang="en-US" dirty="0" err="1">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en</a:t>
            </a:r>
            <a:r>
              <a:rPr lang="en-US" dirty="0">
                <a:solidFill>
                  <a:srgbClr val="C0504D">
                    <a:lumMod val="40000"/>
                    <a:lumOff val="60000"/>
                  </a:srgbClr>
                </a:solidFill>
                <a:effectLst>
                  <a:outerShdw blurRad="38100" dist="38100" dir="2700000" algn="tl">
                    <a:srgbClr val="000000">
                      <a:alpha val="43137"/>
                    </a:srgbClr>
                  </a:outerShdw>
                </a:effectLst>
                <a:latin typeface="Aptos Display" panose="020B0004020202020204" pitchFamily="34" charset="0"/>
                <a:cs typeface="Times New Roman" pitchFamily="18" charset="0"/>
              </a:rPr>
              <a:t>/news/population/world-population-prospects-2019.html</a:t>
            </a:r>
          </a:p>
        </p:txBody>
      </p:sp>
    </p:spTree>
    <p:extLst>
      <p:ext uri="{BB962C8B-B14F-4D97-AF65-F5344CB8AC3E}">
        <p14:creationId xmlns:p14="http://schemas.microsoft.com/office/powerpoint/2010/main" val="604341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F004E1A-095F-A925-B61C-FBF0436F7B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E76A1A-D3EE-3392-5C0F-F69DFF31F8F7}"/>
              </a:ext>
            </a:extLst>
          </p:cNvPr>
          <p:cNvSpPr txBox="1"/>
          <p:nvPr/>
        </p:nvSpPr>
        <p:spPr>
          <a:xfrm>
            <a:off x="137984" y="102972"/>
            <a:ext cx="7671487" cy="51398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EEECE1">
                    <a:lumMod val="90000"/>
                  </a:srgbClr>
                </a:solidFill>
                <a:uLnTx/>
                <a:uFillTx/>
                <a:latin typeface="Aptos Display" panose="020B0004020202020204" pitchFamily="34" charset="0"/>
                <a:ea typeface="+mn-ea"/>
                <a:cs typeface="Times New Roman" panose="02020603050405020304" pitchFamily="18" charset="0"/>
              </a:rPr>
              <a:t>Trevor Hedberg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(Postdoctoral scholar at OSU: Center for Ethics and Human Values)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[Population growth will likely peak…]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“The worry is that we will cross ecological boundaries before population growth ceases and that many people will suffer or die as a result.”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Trevor Hedberg, The Environmental Impact of Overpopulation: The Ethics of Procreation (New York, NY: Routledge, 2020), 14.</a:t>
            </a:r>
          </a:p>
        </p:txBody>
      </p:sp>
    </p:spTree>
    <p:extLst>
      <p:ext uri="{BB962C8B-B14F-4D97-AF65-F5344CB8AC3E}">
        <p14:creationId xmlns:p14="http://schemas.microsoft.com/office/powerpoint/2010/main" val="2403382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EDEA-B33D-A91B-C3B2-4830771EC3B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42E34CF-28CF-287F-CBBB-65714866FC90}"/>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1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I watched as the Lamb opened the first of </a:t>
            </a:r>
            <a:r>
              <a:rPr lang="en-US" sz="3800" dirty="0">
                <a:solidFill>
                  <a:schemeClr val="bg1"/>
                </a:solidFill>
                <a:effectLst/>
                <a:latin typeface="Aptos Display" panose="020B0004020202020204" pitchFamily="34" charset="0"/>
                <a:ea typeface="Cambria" panose="02040503050406030204" pitchFamily="18" charset="0"/>
              </a:rPr>
              <a:t>the seven seals</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 Then I heard one of the four living creatures say in a voice like thunder, “Come near!”</a:t>
            </a:r>
          </a:p>
        </p:txBody>
      </p:sp>
      <p:sp>
        <p:nvSpPr>
          <p:cNvPr id="8" name="TextBox 7">
            <a:extLst>
              <a:ext uri="{FF2B5EF4-FFF2-40B4-BE49-F238E27FC236}">
                <a16:creationId xmlns:a16="http://schemas.microsoft.com/office/drawing/2014/main" id="{A8BD778C-062C-227A-67D5-82A3827632BF}"/>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950144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A2864-6808-A8A7-BDC1-9345122544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57232F-556E-D6FF-30D7-1C058C11D1DC}"/>
              </a:ext>
            </a:extLst>
          </p:cNvPr>
          <p:cNvSpPr txBox="1"/>
          <p:nvPr/>
        </p:nvSpPr>
        <p:spPr>
          <a:xfrm>
            <a:off x="137984" y="102972"/>
            <a:ext cx="7671487" cy="3416320"/>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150" normalizeH="0" baseline="0" noProof="0" dirty="0">
                <a:ln>
                  <a:noFill/>
                </a:ln>
                <a:solidFill>
                  <a:srgbClr val="EEECE1">
                    <a:lumMod val="90000"/>
                  </a:srgbClr>
                </a:solidFill>
                <a:uLnTx/>
                <a:uFillTx/>
                <a:latin typeface="Aptos Display" panose="020B0004020202020204" pitchFamily="34" charset="0"/>
                <a:ea typeface="+mn-ea"/>
                <a:cs typeface="Times New Roman" panose="02020603050405020304" pitchFamily="18" charset="0"/>
              </a:rPr>
              <a:t>Trevor Hedberg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(Postdoctoral scholar at OSU: Center for Ethics and Human Values)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“The necessary supply of food will increase dramatically—by up to 70 percent by 2050.”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Trevor Hedberg, </a:t>
            </a:r>
            <a:r>
              <a:rPr kumimoji="0" lang="en-US" sz="2000" i="1"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The Environmental Impact of Overpopulation: The Ethics of Procreation</a:t>
            </a:r>
            <a:r>
              <a:rPr kumimoji="0" lang="en-US" sz="2000" i="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 (New York, NY: Routledge, 2020), 15.</a:t>
            </a:r>
          </a:p>
        </p:txBody>
      </p:sp>
    </p:spTree>
    <p:extLst>
      <p:ext uri="{BB962C8B-B14F-4D97-AF65-F5344CB8AC3E}">
        <p14:creationId xmlns:p14="http://schemas.microsoft.com/office/powerpoint/2010/main" val="277702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0F8670-13D1-45ED-4A5B-87FF7987EC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41568A-FC24-A3FA-446C-C7D34D41C87E}"/>
              </a:ext>
            </a:extLst>
          </p:cNvPr>
          <p:cNvSpPr txBox="1"/>
          <p:nvPr/>
        </p:nvSpPr>
        <p:spPr>
          <a:xfrm>
            <a:off x="137984" y="102972"/>
            <a:ext cx="7671487" cy="5632311"/>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EEECE1">
                    <a:lumMod val="90000"/>
                  </a:srgbClr>
                </a:solidFill>
                <a:uLnTx/>
                <a:uFillTx/>
                <a:latin typeface="Aptos Display" panose="020B0004020202020204" pitchFamily="34" charset="0"/>
                <a:ea typeface="+mn-ea"/>
                <a:cs typeface="Times New Roman" panose="02020603050405020304" pitchFamily="18" charset="0"/>
              </a:rPr>
              <a:t>Trevor Hedberg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(Postdoctoral scholar at OSU: Center for Ethics and Human Values)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“Our current practices are depleting groundwater at 3.5 times the sustainable rate, leaving 1.7 billion people living in areas where their groundwater resources or the ecosystems that depend on groundwater (or both) are threatened.”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Trevor Hedberg, The Environmental Impact of Overpopulation: The Ethics of Procreation (New York, NY: Routledge, 2020), 16.</a:t>
            </a:r>
          </a:p>
        </p:txBody>
      </p:sp>
    </p:spTree>
    <p:extLst>
      <p:ext uri="{BB962C8B-B14F-4D97-AF65-F5344CB8AC3E}">
        <p14:creationId xmlns:p14="http://schemas.microsoft.com/office/powerpoint/2010/main" val="3439288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470D6B-A05A-FD5A-C7FC-D8A5F2BE4A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87DE6B-6466-CEEC-DD58-5D07B654A352}"/>
              </a:ext>
            </a:extLst>
          </p:cNvPr>
          <p:cNvSpPr txBox="1"/>
          <p:nvPr/>
        </p:nvSpPr>
        <p:spPr>
          <a:xfrm>
            <a:off x="137984" y="102972"/>
            <a:ext cx="7671487" cy="618630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Trevor Hedberg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EEECE1">
                    <a:lumMod val="75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(Postdoctoral scholar at OSU: Center for Ethics and Human Values)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“Climate change will increase the prevalence of severe weather events, such as droughts, heatwaves, and hurricanes.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[This] will make agriculture more difficult in certain parts of the world, and ocean acidification will reduce the food productivity of the oceans.”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EEECE1">
                    <a:lumMod val="75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Trevor Hedberg, The Environmental Impact of Overpopulation: The Ethics of Procreation (New York, NY: Routledge, 2020), 17.</a:t>
            </a:r>
          </a:p>
        </p:txBody>
      </p:sp>
    </p:spTree>
    <p:extLst>
      <p:ext uri="{BB962C8B-B14F-4D97-AF65-F5344CB8AC3E}">
        <p14:creationId xmlns:p14="http://schemas.microsoft.com/office/powerpoint/2010/main" val="15121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EA4724-D499-0FF4-E819-903E58C192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F205B3-B7C8-B718-6CC6-D39F6630188E}"/>
              </a:ext>
            </a:extLst>
          </p:cNvPr>
          <p:cNvSpPr txBox="1"/>
          <p:nvPr/>
        </p:nvSpPr>
        <p:spPr>
          <a:xfrm>
            <a:off x="46300" y="102972"/>
            <a:ext cx="7863016"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EEECE1">
                    <a:lumMod val="90000"/>
                  </a:srgbClr>
                </a:solidFill>
                <a:uLnTx/>
                <a:uFillTx/>
                <a:latin typeface="Aptos Display" panose="020B0004020202020204" pitchFamily="34" charset="0"/>
                <a:ea typeface="+mn-ea"/>
                <a:cs typeface="Times New Roman" panose="02020603050405020304" pitchFamily="18" charset="0"/>
              </a:rPr>
              <a:t>Richard </a:t>
            </a:r>
            <a:r>
              <a:rPr kumimoji="0" lang="en-US" sz="4800" u="none" strike="noStrike" kern="1200" cap="none" spc="-150" normalizeH="0" baseline="0" noProof="0" dirty="0" err="1">
                <a:ln>
                  <a:noFill/>
                </a:ln>
                <a:solidFill>
                  <a:srgbClr val="EEECE1">
                    <a:lumMod val="90000"/>
                  </a:srgbClr>
                </a:solidFill>
                <a:uLnTx/>
                <a:uFillTx/>
                <a:latin typeface="Aptos Display" panose="020B0004020202020204" pitchFamily="34" charset="0"/>
                <a:ea typeface="+mn-ea"/>
                <a:cs typeface="Times New Roman" panose="02020603050405020304" pitchFamily="18" charset="0"/>
              </a:rPr>
              <a:t>Heinberg</a:t>
            </a:r>
            <a:endParaRPr kumimoji="0" lang="en-US" sz="4800" u="none" strike="noStrike" kern="1200" cap="none" spc="-150" normalizeH="0" baseline="0" noProof="0" dirty="0">
              <a:ln>
                <a:noFill/>
              </a:ln>
              <a:solidFill>
                <a:srgbClr val="EEECE1">
                  <a:lumMod val="90000"/>
                </a:srgbClr>
              </a:solidFill>
              <a:uLnTx/>
              <a:uFillTx/>
              <a:latin typeface="Aptos Display" panose="020B0004020202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(Senior fellow at the Post Carbon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“At our current numbers and current rate of consumption we humans would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1.5 Earths’ worth of resources to sustain our current appetites.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uLnTx/>
                <a:uFillTx/>
                <a:latin typeface="Aptos Display" panose="020B0004020202020204" pitchFamily="34" charset="0"/>
                <a:ea typeface="+mn-ea"/>
                <a:cs typeface="Times New Roman" panose="02020603050405020304" pitchFamily="18" charset="0"/>
              </a:rPr>
              <a:t>At the US average amount of consumption, we would need the equivalent of at least four Earths to sustain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Richard </a:t>
            </a:r>
            <a:r>
              <a:rPr kumimoji="0" lang="en-US" sz="2000" u="none" strike="noStrike" kern="1200" cap="none" spc="0" normalizeH="0" baseline="0" noProof="0" dirty="0" err="1">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Heinberg</a:t>
            </a:r>
            <a:r>
              <a:rPr kumimoji="0" lang="en-US" sz="2000" u="none" strike="noStrike" kern="1200" cap="none" spc="0" normalizeH="0" baseline="0" noProof="0" dirty="0">
                <a:ln>
                  <a:noFill/>
                </a:ln>
                <a:solidFill>
                  <a:srgbClr val="EEECE1">
                    <a:lumMod val="75000"/>
                  </a:srgbClr>
                </a:solidFill>
                <a:uLnTx/>
                <a:uFillTx/>
                <a:latin typeface="Aptos Display" panose="020B0004020202020204" pitchFamily="34" charset="0"/>
                <a:ea typeface="+mn-ea"/>
                <a:cs typeface="Times New Roman" panose="02020603050405020304" pitchFamily="18" charset="0"/>
              </a:rPr>
              <a:t>, Power: Limits and Prospects for Human Survival (New Society Publishers, 2021), 203.</a:t>
            </a:r>
          </a:p>
        </p:txBody>
      </p:sp>
    </p:spTree>
    <p:extLst>
      <p:ext uri="{BB962C8B-B14F-4D97-AF65-F5344CB8AC3E}">
        <p14:creationId xmlns:p14="http://schemas.microsoft.com/office/powerpoint/2010/main" val="51027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82CA9-5FD9-6096-7508-6FDEA06794F0}"/>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EB773B77-FA86-CFB0-6291-A9D543B7F32C}"/>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7 </a:t>
            </a:r>
            <a:r>
              <a:rPr lang="en-US" sz="3800" dirty="0">
                <a:solidFill>
                  <a:schemeClr val="bg1"/>
                </a:solidFill>
                <a:effectLst/>
                <a:latin typeface="Aptos Display" panose="020B0004020202020204" pitchFamily="34" charset="0"/>
                <a:ea typeface="Cambria" panose="02040503050406030204" pitchFamily="18" charset="0"/>
              </a:rPr>
              <a:t>When the Lamb opened the fourth seal, I heard the voice of the fourth living creature say, “Come near!” </a:t>
            </a:r>
            <a:r>
              <a:rPr lang="en-US" sz="3800" baseline="30000" dirty="0">
                <a:solidFill>
                  <a:schemeClr val="bg1"/>
                </a:solidFill>
                <a:effectLst/>
                <a:latin typeface="Aptos Display" panose="020B0004020202020204" pitchFamily="34" charset="0"/>
                <a:ea typeface="Cambria" panose="02040503050406030204" pitchFamily="18" charset="0"/>
              </a:rPr>
              <a:t>8 </a:t>
            </a:r>
            <a:r>
              <a:rPr lang="en-US" sz="3800" dirty="0">
                <a:solidFill>
                  <a:schemeClr val="bg1"/>
                </a:solidFill>
                <a:effectLst/>
                <a:latin typeface="Aptos Display" panose="020B0004020202020204" pitchFamily="34" charset="0"/>
                <a:ea typeface="Cambria" panose="02040503050406030204" pitchFamily="18" charset="0"/>
              </a:rPr>
              <a:t>I looked, and there before me was a pale horse! Its rider was named Death, and Hades was following close behind him. They were given power over a fourth of the earth to kill by sword, famine and plague, and by the wild beasts of the earth. </a:t>
            </a:r>
          </a:p>
        </p:txBody>
      </p:sp>
      <p:sp>
        <p:nvSpPr>
          <p:cNvPr id="8" name="TextBox 7">
            <a:extLst>
              <a:ext uri="{FF2B5EF4-FFF2-40B4-BE49-F238E27FC236}">
                <a16:creationId xmlns:a16="http://schemas.microsoft.com/office/drawing/2014/main" id="{8235EE46-7A04-68B6-A47F-17005A6872FA}"/>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646C46FB-F344-CDA2-E686-7956ABFF6200}"/>
              </a:ext>
            </a:extLst>
          </p:cNvPr>
          <p:cNvSpPr>
            <a:spLocks noChangeArrowheads="1"/>
          </p:cNvSpPr>
          <p:nvPr/>
        </p:nvSpPr>
        <p:spPr bwMode="auto">
          <a:xfrm>
            <a:off x="4806500" y="4896387"/>
            <a:ext cx="7035730" cy="1665413"/>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8CA40E6D-94CF-6A70-4CF1-A399B8E4DEF7}"/>
              </a:ext>
            </a:extLst>
          </p:cNvPr>
          <p:cNvSpPr txBox="1">
            <a:spLocks noChangeArrowheads="1"/>
          </p:cNvSpPr>
          <p:nvPr/>
        </p:nvSpPr>
        <p:spPr bwMode="auto">
          <a:xfrm>
            <a:off x="4820945" y="5012201"/>
            <a:ext cx="6976828" cy="1446550"/>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#4: Disease and Pandemics</a:t>
            </a:r>
          </a:p>
        </p:txBody>
      </p:sp>
    </p:spTree>
    <p:extLst>
      <p:ext uri="{BB962C8B-B14F-4D97-AF65-F5344CB8AC3E}">
        <p14:creationId xmlns:p14="http://schemas.microsoft.com/office/powerpoint/2010/main" val="118009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319214-6195-8B1F-9BF0-6CC35B9AFB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529D6A1-D15F-8429-9E03-E13074639B74}"/>
              </a:ext>
            </a:extLst>
          </p:cNvPr>
          <p:cNvSpPr>
            <a:spLocks noChangeArrowheads="1"/>
          </p:cNvSpPr>
          <p:nvPr/>
        </p:nvSpPr>
        <p:spPr bwMode="auto">
          <a:xfrm>
            <a:off x="1186549" y="1362358"/>
            <a:ext cx="5818408" cy="1056091"/>
          </a:xfrm>
          <a:prstGeom prst="rect">
            <a:avLst/>
          </a:prstGeom>
          <a:solidFill>
            <a:schemeClr val="accent2">
              <a:lumMod val="50000"/>
            </a:schemeClr>
          </a:solidFill>
          <a:ln w="9525">
            <a:solidFill>
              <a:schemeClr val="tx1"/>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7" name="TextBox 6">
            <a:extLst>
              <a:ext uri="{FF2B5EF4-FFF2-40B4-BE49-F238E27FC236}">
                <a16:creationId xmlns:a16="http://schemas.microsoft.com/office/drawing/2014/main" id="{DD0CEC01-3833-E12F-C2B0-BBBFAAFC333E}"/>
              </a:ext>
            </a:extLst>
          </p:cNvPr>
          <p:cNvSpPr txBox="1">
            <a:spLocks noChangeArrowheads="1"/>
          </p:cNvSpPr>
          <p:nvPr/>
        </p:nvSpPr>
        <p:spPr bwMode="auto">
          <a:xfrm>
            <a:off x="1186549" y="1512425"/>
            <a:ext cx="5818408" cy="769441"/>
          </a:xfrm>
          <a:prstGeom prst="rect">
            <a:avLst/>
          </a:prstGeom>
          <a:noFill/>
          <a:ln w="38100">
            <a:noFill/>
            <a:miter lim="800000"/>
            <a:headEnd/>
            <a:tailEnd/>
          </a:ln>
          <a:effectLst/>
        </p:spPr>
        <p:txBody>
          <a:bodyPr wrap="square">
            <a:spAutoFit/>
          </a:bodyPr>
          <a:lstStyle/>
          <a:p>
            <a:pPr lvl="0" algn="ctr" fontAlgn="auto">
              <a:spcBef>
                <a:spcPts val="0"/>
              </a:spcBef>
              <a:spcAft>
                <a:spcPts val="0"/>
              </a:spcAft>
              <a:defRPr/>
            </a:pPr>
            <a:r>
              <a:rPr lang="en-US" sz="4400" spc="-150" dirty="0">
                <a:solidFill>
                  <a:prstClr val="white"/>
                </a:solidFill>
                <a:latin typeface="Aptos Display" panose="020B0004020202020204" pitchFamily="34" charset="0"/>
                <a:ea typeface="+mn-ea"/>
                <a:cs typeface="Times New Roman" pitchFamily="18" charset="0"/>
              </a:rPr>
              <a:t>1% mortality rate</a:t>
            </a:r>
            <a:endParaRPr lang="en-US" dirty="0">
              <a:solidFill>
                <a:srgbClr val="C0504D">
                  <a:lumMod val="40000"/>
                  <a:lumOff val="60000"/>
                </a:srgbClr>
              </a:solidFill>
              <a:latin typeface="Aptos Display" panose="020B0004020202020204" pitchFamily="34" charset="0"/>
              <a:ea typeface="+mn-ea"/>
              <a:cs typeface="Times New Roman" pitchFamily="18" charset="0"/>
            </a:endParaRPr>
          </a:p>
        </p:txBody>
      </p:sp>
    </p:spTree>
    <p:extLst>
      <p:ext uri="{BB962C8B-B14F-4D97-AF65-F5344CB8AC3E}">
        <p14:creationId xmlns:p14="http://schemas.microsoft.com/office/powerpoint/2010/main" val="2259170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319214-6195-8B1F-9BF0-6CC35B9AFB9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C9762CC-D588-5CBB-9428-F132653AF598}"/>
              </a:ext>
            </a:extLst>
          </p:cNvPr>
          <p:cNvSpPr>
            <a:spLocks noChangeArrowheads="1"/>
          </p:cNvSpPr>
          <p:nvPr/>
        </p:nvSpPr>
        <p:spPr bwMode="auto">
          <a:xfrm>
            <a:off x="1605648" y="2810159"/>
            <a:ext cx="8599712" cy="2496627"/>
          </a:xfrm>
          <a:prstGeom prst="rect">
            <a:avLst/>
          </a:prstGeom>
          <a:solidFill>
            <a:schemeClr val="accent2">
              <a:lumMod val="50000"/>
            </a:schemeClr>
          </a:solidFill>
          <a:ln w="9525">
            <a:solidFill>
              <a:schemeClr val="tx1"/>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5" name="TextBox 4">
            <a:extLst>
              <a:ext uri="{FF2B5EF4-FFF2-40B4-BE49-F238E27FC236}">
                <a16:creationId xmlns:a16="http://schemas.microsoft.com/office/drawing/2014/main" id="{07C6B0DF-D3D0-4DCA-ECA2-B59FBCF9E4D7}"/>
              </a:ext>
            </a:extLst>
          </p:cNvPr>
          <p:cNvSpPr txBox="1">
            <a:spLocks noChangeArrowheads="1"/>
          </p:cNvSpPr>
          <p:nvPr/>
        </p:nvSpPr>
        <p:spPr bwMode="auto">
          <a:xfrm>
            <a:off x="1605648" y="2911239"/>
            <a:ext cx="8599712" cy="2246769"/>
          </a:xfrm>
          <a:prstGeom prst="rect">
            <a:avLst/>
          </a:prstGeom>
          <a:noFill/>
          <a:ln w="38100">
            <a:noFill/>
            <a:miter lim="800000"/>
            <a:headEnd/>
            <a:tailEnd/>
          </a:ln>
          <a:effectLst/>
        </p:spPr>
        <p:txBody>
          <a:bodyPr wrap="square">
            <a:spAutoFit/>
          </a:bodyPr>
          <a:lstStyle/>
          <a:p>
            <a:pPr lvl="0" algn="ctr" fontAlgn="auto">
              <a:spcBef>
                <a:spcPts val="0"/>
              </a:spcBef>
              <a:spcAft>
                <a:spcPts val="0"/>
              </a:spcAft>
              <a:defRPr/>
            </a:pPr>
            <a:r>
              <a:rPr lang="en-US" sz="4400" spc="-150" dirty="0">
                <a:solidFill>
                  <a:prstClr val="white"/>
                </a:solidFill>
                <a:latin typeface="Aptos Display" panose="020B0004020202020204" pitchFamily="34" charset="0"/>
                <a:ea typeface="+mn-ea"/>
                <a:cs typeface="Times New Roman" pitchFamily="18" charset="0"/>
              </a:rPr>
              <a:t>Total reported cases: 775,917,102.</a:t>
            </a:r>
          </a:p>
          <a:p>
            <a:pPr lvl="0" algn="ctr" fontAlgn="auto">
              <a:spcBef>
                <a:spcPts val="0"/>
              </a:spcBef>
              <a:spcAft>
                <a:spcPts val="0"/>
              </a:spcAft>
              <a:defRPr/>
            </a:pPr>
            <a:r>
              <a:rPr lang="en-US" dirty="0">
                <a:solidFill>
                  <a:srgbClr val="C0504D">
                    <a:lumMod val="40000"/>
                    <a:lumOff val="60000"/>
                  </a:srgbClr>
                </a:solidFill>
                <a:latin typeface="Aptos Display" panose="020B0004020202020204" pitchFamily="34" charset="0"/>
                <a:ea typeface="+mn-ea"/>
                <a:cs typeface="Times New Roman" pitchFamily="18" charset="0"/>
              </a:rPr>
              <a:t>World Health Organization. “WHO COVID-19 dashboard.” https://</a:t>
            </a:r>
            <a:r>
              <a:rPr lang="en-US" dirty="0" err="1">
                <a:solidFill>
                  <a:srgbClr val="C0504D">
                    <a:lumMod val="40000"/>
                    <a:lumOff val="60000"/>
                  </a:srgbClr>
                </a:solidFill>
                <a:latin typeface="Aptos Display" panose="020B0004020202020204" pitchFamily="34" charset="0"/>
                <a:ea typeface="+mn-ea"/>
                <a:cs typeface="Times New Roman" pitchFamily="18" charset="0"/>
              </a:rPr>
              <a:t>data.who.int</a:t>
            </a:r>
            <a:r>
              <a:rPr lang="en-US" dirty="0">
                <a:solidFill>
                  <a:srgbClr val="C0504D">
                    <a:lumMod val="40000"/>
                    <a:lumOff val="60000"/>
                  </a:srgbClr>
                </a:solidFill>
                <a:latin typeface="Aptos Display" panose="020B0004020202020204" pitchFamily="34" charset="0"/>
                <a:ea typeface="+mn-ea"/>
                <a:cs typeface="Times New Roman" pitchFamily="18" charset="0"/>
              </a:rPr>
              <a:t>/dashboards/covid19/cases</a:t>
            </a:r>
          </a:p>
          <a:p>
            <a:pPr lvl="0" algn="ctr" fontAlgn="auto">
              <a:spcBef>
                <a:spcPts val="0"/>
              </a:spcBef>
              <a:spcAft>
                <a:spcPts val="0"/>
              </a:spcAft>
              <a:defRPr/>
            </a:pPr>
            <a:r>
              <a:rPr lang="en-US" dirty="0">
                <a:solidFill>
                  <a:srgbClr val="C0504D">
                    <a:lumMod val="40000"/>
                    <a:lumOff val="60000"/>
                  </a:srgbClr>
                </a:solidFill>
                <a:latin typeface="Aptos Display" panose="020B0004020202020204" pitchFamily="34" charset="0"/>
                <a:ea typeface="+mn-ea"/>
                <a:cs typeface="Times New Roman" pitchFamily="18" charset="0"/>
              </a:rPr>
              <a:t>All-cause mortality estimate is 27 million. These are only confirmed deaths.</a:t>
            </a:r>
          </a:p>
        </p:txBody>
      </p:sp>
      <p:sp>
        <p:nvSpPr>
          <p:cNvPr id="6" name="Rectangle 5">
            <a:extLst>
              <a:ext uri="{FF2B5EF4-FFF2-40B4-BE49-F238E27FC236}">
                <a16:creationId xmlns:a16="http://schemas.microsoft.com/office/drawing/2014/main" id="{0529D6A1-D15F-8429-9E03-E13074639B74}"/>
              </a:ext>
            </a:extLst>
          </p:cNvPr>
          <p:cNvSpPr>
            <a:spLocks noChangeArrowheads="1"/>
          </p:cNvSpPr>
          <p:nvPr/>
        </p:nvSpPr>
        <p:spPr bwMode="auto">
          <a:xfrm>
            <a:off x="1186549" y="1362358"/>
            <a:ext cx="5818408" cy="1056091"/>
          </a:xfrm>
          <a:prstGeom prst="rect">
            <a:avLst/>
          </a:prstGeom>
          <a:solidFill>
            <a:schemeClr val="accent2">
              <a:lumMod val="50000"/>
            </a:schemeClr>
          </a:solidFill>
          <a:ln w="9525">
            <a:solidFill>
              <a:schemeClr val="tx1"/>
            </a:solidFill>
            <a:round/>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ndParaRPr>
          </a:p>
        </p:txBody>
      </p:sp>
      <p:sp>
        <p:nvSpPr>
          <p:cNvPr id="7" name="TextBox 6">
            <a:extLst>
              <a:ext uri="{FF2B5EF4-FFF2-40B4-BE49-F238E27FC236}">
                <a16:creationId xmlns:a16="http://schemas.microsoft.com/office/drawing/2014/main" id="{DD0CEC01-3833-E12F-C2B0-BBBFAAFC333E}"/>
              </a:ext>
            </a:extLst>
          </p:cNvPr>
          <p:cNvSpPr txBox="1">
            <a:spLocks noChangeArrowheads="1"/>
          </p:cNvSpPr>
          <p:nvPr/>
        </p:nvSpPr>
        <p:spPr bwMode="auto">
          <a:xfrm>
            <a:off x="1186549" y="1512425"/>
            <a:ext cx="5818408" cy="769441"/>
          </a:xfrm>
          <a:prstGeom prst="rect">
            <a:avLst/>
          </a:prstGeom>
          <a:noFill/>
          <a:ln w="38100">
            <a:noFill/>
            <a:miter lim="800000"/>
            <a:headEnd/>
            <a:tailEnd/>
          </a:ln>
          <a:effectLst/>
        </p:spPr>
        <p:txBody>
          <a:bodyPr wrap="square">
            <a:spAutoFit/>
          </a:bodyPr>
          <a:lstStyle/>
          <a:p>
            <a:pPr lvl="0" algn="ctr" fontAlgn="auto">
              <a:spcBef>
                <a:spcPts val="0"/>
              </a:spcBef>
              <a:spcAft>
                <a:spcPts val="0"/>
              </a:spcAft>
              <a:defRPr/>
            </a:pPr>
            <a:r>
              <a:rPr lang="en-US" sz="4400" spc="-150" dirty="0">
                <a:solidFill>
                  <a:prstClr val="white"/>
                </a:solidFill>
                <a:latin typeface="Aptos Display" panose="020B0004020202020204" pitchFamily="34" charset="0"/>
                <a:ea typeface="+mn-ea"/>
                <a:cs typeface="Times New Roman" pitchFamily="18" charset="0"/>
              </a:rPr>
              <a:t>1% mortality rate</a:t>
            </a:r>
            <a:endParaRPr lang="en-US" dirty="0">
              <a:solidFill>
                <a:srgbClr val="C0504D">
                  <a:lumMod val="40000"/>
                  <a:lumOff val="60000"/>
                </a:srgbClr>
              </a:solidFill>
              <a:latin typeface="Aptos Display" panose="020B0004020202020204" pitchFamily="34" charset="0"/>
              <a:ea typeface="+mn-ea"/>
              <a:cs typeface="Times New Roman" pitchFamily="18" charset="0"/>
            </a:endParaRPr>
          </a:p>
        </p:txBody>
      </p:sp>
    </p:spTree>
    <p:extLst>
      <p:ext uri="{BB962C8B-B14F-4D97-AF65-F5344CB8AC3E}">
        <p14:creationId xmlns:p14="http://schemas.microsoft.com/office/powerpoint/2010/main" val="253029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D50D805-8478-B408-10E3-B3668EBF87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B15D0C-E3D1-F712-E43F-D8931C8ECDF8}"/>
              </a:ext>
            </a:extLst>
          </p:cNvPr>
          <p:cNvSpPr txBox="1"/>
          <p:nvPr/>
        </p:nvSpPr>
        <p:spPr>
          <a:xfrm>
            <a:off x="137984" y="102972"/>
            <a:ext cx="7671487" cy="38472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The Black Death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(14</a:t>
            </a:r>
            <a:r>
              <a:rPr kumimoji="0" lang="en-US" sz="2800" u="none" strike="noStrike" kern="1200" cap="none" spc="0" normalizeH="0" baseline="3000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th</a:t>
            </a:r>
            <a:r>
              <a:rPr kumimoji="0" lang="en-US" sz="28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 Century)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“It killed about a third of the population—as much as 60 percent in some places. The population of China dropped 50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Fred </a:t>
            </a:r>
            <a:r>
              <a:rPr kumimoji="0" lang="en-US" sz="2000" u="none" strike="noStrike" kern="1200" cap="none" spc="0" normalizeH="0" baseline="0" noProof="0" dirty="0" err="1">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Guterl</a:t>
            </a: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 The Fate of the Species: Why the Human Race May Cause Its Own Extinction and How We Can Stop It (New York: Bloomsbury, 2012), 19.</a:t>
            </a:r>
          </a:p>
        </p:txBody>
      </p:sp>
    </p:spTree>
    <p:extLst>
      <p:ext uri="{BB962C8B-B14F-4D97-AF65-F5344CB8AC3E}">
        <p14:creationId xmlns:p14="http://schemas.microsoft.com/office/powerpoint/2010/main" val="206906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2461A7A-87F9-35BC-477F-EDC972FA28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C2389A-927D-4451-D49E-1686C5DFE34B}"/>
              </a:ext>
            </a:extLst>
          </p:cNvPr>
          <p:cNvSpPr txBox="1"/>
          <p:nvPr/>
        </p:nvSpPr>
        <p:spPr>
          <a:xfrm>
            <a:off x="137984" y="102972"/>
            <a:ext cx="7671487"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H1N1 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(1918)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This virus killed between 50 and 100 million people in two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Fred </a:t>
            </a:r>
            <a:r>
              <a:rPr kumimoji="0" lang="en-US" sz="2000" u="none" strike="noStrike" kern="1200" cap="none" spc="0" normalizeH="0" baseline="0" noProof="0" dirty="0" err="1">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Guterl</a:t>
            </a: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 The Fate of the Species: Why the Human Race May Cause Its Own Extinction and How We Can Stop It (New York: Bloomsbury, 2012), 16.</a:t>
            </a:r>
          </a:p>
        </p:txBody>
      </p:sp>
    </p:spTree>
    <p:extLst>
      <p:ext uri="{BB962C8B-B14F-4D97-AF65-F5344CB8AC3E}">
        <p14:creationId xmlns:p14="http://schemas.microsoft.com/office/powerpoint/2010/main" val="87885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95A0D04-880C-D950-F069-9ECF30D605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1598EB-20B0-C101-57ED-0C818841EA0A}"/>
              </a:ext>
            </a:extLst>
          </p:cNvPr>
          <p:cNvSpPr txBox="1"/>
          <p:nvPr/>
        </p:nvSpPr>
        <p:spPr>
          <a:xfrm>
            <a:off x="137984" y="102972"/>
            <a:ext cx="7671487"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Larry Brilliant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(Epidemiologist: helped eradicate smallpox)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“The real anomaly was not this 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it was the preceding 100 years of relative calm. All the while, the risk of pandemics had been steadily rising.”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Larry Brilliant, Mark Smolinski, Lisa Danzig, and W. Ian Lipkin, “Inevitable Outbreaks: How to Stop an Age of Spillovers From Becoming an Age of Pandemics.” Foreign Affairs (December 20, 2022.</a:t>
            </a:r>
          </a:p>
        </p:txBody>
      </p:sp>
    </p:spTree>
    <p:extLst>
      <p:ext uri="{BB962C8B-B14F-4D97-AF65-F5344CB8AC3E}">
        <p14:creationId xmlns:p14="http://schemas.microsoft.com/office/powerpoint/2010/main" val="745918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EA63E-BDB5-FAFB-411E-994DBBA794E7}"/>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F5CC02C5-ED5F-480B-95C1-9FD02461B306}"/>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 </a:t>
            </a:r>
            <a:r>
              <a:rPr lang="en-US" sz="3800" dirty="0">
                <a:solidFill>
                  <a:schemeClr val="bg1"/>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 </a:t>
            </a:r>
            <a:r>
              <a:rPr lang="en-US" sz="3800" baseline="30000" dirty="0">
                <a:solidFill>
                  <a:schemeClr val="bg1"/>
                </a:solidFill>
                <a:effectLst/>
                <a:latin typeface="Aptos Display" panose="020B0004020202020204" pitchFamily="34" charset="0"/>
                <a:ea typeface="Cambria" panose="02040503050406030204" pitchFamily="18" charset="0"/>
              </a:rPr>
              <a:t>2 </a:t>
            </a:r>
            <a:r>
              <a:rPr lang="en-US" sz="3800" dirty="0">
                <a:solidFill>
                  <a:schemeClr val="bg1"/>
                </a:solidFill>
                <a:effectLst/>
                <a:latin typeface="Aptos Display" panose="020B0004020202020204" pitchFamily="34" charset="0"/>
                <a:ea typeface="Cambria" panose="02040503050406030204" pitchFamily="18" charset="0"/>
              </a:rPr>
              <a:t>I looked, and there before me was a white horse! Its rider held a bow, and he was given a crown, and he rode out as a conqueror bent on conquest. </a:t>
            </a:r>
          </a:p>
        </p:txBody>
      </p:sp>
      <p:sp>
        <p:nvSpPr>
          <p:cNvPr id="8" name="TextBox 7">
            <a:extLst>
              <a:ext uri="{FF2B5EF4-FFF2-40B4-BE49-F238E27FC236}">
                <a16:creationId xmlns:a16="http://schemas.microsoft.com/office/drawing/2014/main" id="{9F3CEEBD-CC85-948F-B763-659D6C4C365F}"/>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D87F4C7B-C076-6788-05F8-E565D6A99349}"/>
              </a:ext>
            </a:extLst>
          </p:cNvPr>
          <p:cNvSpPr>
            <a:spLocks noChangeArrowheads="1"/>
          </p:cNvSpPr>
          <p:nvPr/>
        </p:nvSpPr>
        <p:spPr bwMode="auto">
          <a:xfrm>
            <a:off x="349770" y="2602511"/>
            <a:ext cx="11492460" cy="37706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58B4F404-277D-CCBB-34F9-FB31A003CDC0}"/>
              </a:ext>
            </a:extLst>
          </p:cNvPr>
          <p:cNvSpPr txBox="1">
            <a:spLocks noChangeArrowheads="1"/>
          </p:cNvSpPr>
          <p:nvPr/>
        </p:nvSpPr>
        <p:spPr bwMode="auto">
          <a:xfrm>
            <a:off x="389105" y="2718325"/>
            <a:ext cx="11394131" cy="2215991"/>
          </a:xfrm>
          <a:prstGeom prst="rect">
            <a:avLst/>
          </a:prstGeom>
          <a:noFill/>
          <a:ln w="38100">
            <a:noFill/>
            <a:miter lim="800000"/>
            <a:headEnd/>
            <a:tailEnd/>
          </a:ln>
        </p:spPr>
        <p:txBody>
          <a:bodyPr wrap="square">
            <a:spAutoFit/>
          </a:bodyPr>
          <a:lstStyle/>
          <a:p>
            <a:pPr marL="12700"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Rider on the White Horse</a:t>
            </a:r>
          </a:p>
          <a:p>
            <a:pPr marL="471488"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Jesus?</a:t>
            </a:r>
          </a:p>
          <a:p>
            <a:pPr marL="976313" lvl="3" indent="-48895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Jesus appears in a vision riding a white horse and wearing many crowns (Revelation 19:11-12).  </a:t>
            </a:r>
          </a:p>
        </p:txBody>
      </p:sp>
    </p:spTree>
    <p:extLst>
      <p:ext uri="{BB962C8B-B14F-4D97-AF65-F5344CB8AC3E}">
        <p14:creationId xmlns:p14="http://schemas.microsoft.com/office/powerpoint/2010/main" val="13446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BDD1FA-C9E4-E3B7-1E6D-65A1A76C1F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90B61D-D542-6A86-4804-0E14D541CF9B}"/>
              </a:ext>
            </a:extLst>
          </p:cNvPr>
          <p:cNvSpPr txBox="1"/>
          <p:nvPr/>
        </p:nvSpPr>
        <p:spPr>
          <a:xfrm>
            <a:off x="137984" y="102972"/>
            <a:ext cx="7671487" cy="60631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Larry Brilliant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(Epidemiologist: helped eradicate smallpox)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“With more and more human-animal viral exchanges and a few mutations, humanity could get hit with a novel coronavirus or an influenza virus that spreads like H1N1 and kills like 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Such a pandemic would challenge the very survival of our species.”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4BACC6">
                    <a:lumMod val="40000"/>
                    <a:lumOff val="60000"/>
                  </a:srgbClr>
                </a:solidFill>
                <a:effectLst>
                  <a:outerShdw blurRad="38100" dist="38100" dir="2700000" algn="tl">
                    <a:srgbClr val="000000">
                      <a:alpha val="43137"/>
                    </a:srgbClr>
                  </a:outerShdw>
                </a:effectLst>
                <a:uLnTx/>
                <a:uFillTx/>
                <a:latin typeface="Aptos Display" panose="020B0004020202020204" pitchFamily="34" charset="0"/>
                <a:ea typeface="+mn-ea"/>
                <a:cs typeface="Times New Roman" panose="02020603050405020304" pitchFamily="18" charset="0"/>
              </a:rPr>
              <a:t>Larry Brilliant, Mark Smolinski, Lisa Danzig, and W. Ian Lipkin, “Inevitable Outbreaks: How to Stop an Age of Spillovers From Becoming an Age of Pandemics.” Foreign Affairs (December 20, 2022.</a:t>
            </a:r>
          </a:p>
        </p:txBody>
      </p:sp>
    </p:spTree>
    <p:extLst>
      <p:ext uri="{BB962C8B-B14F-4D97-AF65-F5344CB8AC3E}">
        <p14:creationId xmlns:p14="http://schemas.microsoft.com/office/powerpoint/2010/main" val="1552704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4671D-2202-5A98-0AC8-5429E360E9E0}"/>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FF0A578A-CE88-2E66-1116-9FA223C18AF2}"/>
              </a:ext>
            </a:extLst>
          </p:cNvPr>
          <p:cNvSpPr txBox="1">
            <a:spLocks noChangeArrowheads="1"/>
          </p:cNvSpPr>
          <p:nvPr/>
        </p:nvSpPr>
        <p:spPr bwMode="auto">
          <a:xfrm>
            <a:off x="304800" y="1295401"/>
            <a:ext cx="11537430" cy="1846659"/>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9 </a:t>
            </a:r>
            <a:r>
              <a:rPr lang="en-US" sz="3800" dirty="0">
                <a:solidFill>
                  <a:schemeClr val="bg1"/>
                </a:solidFill>
                <a:effectLst/>
                <a:latin typeface="Aptos Display" panose="020B0004020202020204" pitchFamily="34" charset="0"/>
                <a:ea typeface="Cambria" panose="02040503050406030204" pitchFamily="18" charset="0"/>
              </a:rPr>
              <a:t>When he opened the fifth seal, I saw under the altar the souls of those who had been slain because of the word of God and the testimony they had maintained. </a:t>
            </a:r>
          </a:p>
        </p:txBody>
      </p:sp>
      <p:sp>
        <p:nvSpPr>
          <p:cNvPr id="8" name="TextBox 7">
            <a:extLst>
              <a:ext uri="{FF2B5EF4-FFF2-40B4-BE49-F238E27FC236}">
                <a16:creationId xmlns:a16="http://schemas.microsoft.com/office/drawing/2014/main" id="{73900AF8-F31C-2F0F-CE86-B028C42E45AC}"/>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823434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EA14-3784-E849-BCC4-24C868986B6A}"/>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AB15B65-3C7E-918D-EAFE-0B20F4E01D13}"/>
              </a:ext>
            </a:extLst>
          </p:cNvPr>
          <p:cNvSpPr txBox="1">
            <a:spLocks noChangeArrowheads="1"/>
          </p:cNvSpPr>
          <p:nvPr/>
        </p:nvSpPr>
        <p:spPr bwMode="auto">
          <a:xfrm>
            <a:off x="304800" y="1295401"/>
            <a:ext cx="11537430" cy="5355312"/>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9 </a:t>
            </a:r>
            <a:r>
              <a:rPr lang="en-US" sz="3800" dirty="0">
                <a:solidFill>
                  <a:schemeClr val="bg1"/>
                </a:solidFill>
                <a:effectLst/>
                <a:latin typeface="Aptos Display" panose="020B0004020202020204" pitchFamily="34" charset="0"/>
                <a:ea typeface="Cambria" panose="02040503050406030204" pitchFamily="18" charset="0"/>
              </a:rPr>
              <a:t>When he opened the fifth seal, I saw under the altar the souls of those who had been slain because of the word of God and the testimony they had maintained. </a:t>
            </a:r>
            <a:r>
              <a:rPr lang="en-US" sz="3800" baseline="30000" dirty="0">
                <a:solidFill>
                  <a:schemeClr val="bg1"/>
                </a:solidFill>
                <a:effectLst/>
                <a:latin typeface="Aptos Display" panose="020B0004020202020204" pitchFamily="34" charset="0"/>
                <a:ea typeface="Cambria" panose="02040503050406030204" pitchFamily="18" charset="0"/>
              </a:rPr>
              <a:t>10 </a:t>
            </a:r>
            <a:r>
              <a:rPr lang="en-US" sz="3800" dirty="0">
                <a:solidFill>
                  <a:schemeClr val="bg1"/>
                </a:solidFill>
                <a:effectLst/>
                <a:latin typeface="Aptos Display" panose="020B0004020202020204" pitchFamily="34" charset="0"/>
                <a:ea typeface="Cambria" panose="02040503050406030204" pitchFamily="18" charset="0"/>
              </a:rPr>
              <a:t>They called out in a loud voice, “How long, Sovereign Lord, holy and true, until you judge the inhabitants of the earth and avenge our blood?” </a:t>
            </a:r>
            <a:r>
              <a:rPr lang="en-US" sz="3800" baseline="30000" dirty="0">
                <a:solidFill>
                  <a:schemeClr val="bg1"/>
                </a:solidFill>
                <a:effectLst/>
                <a:latin typeface="Aptos Display" panose="020B0004020202020204" pitchFamily="34" charset="0"/>
                <a:ea typeface="Cambria" panose="02040503050406030204" pitchFamily="18" charset="0"/>
              </a:rPr>
              <a:t>11 </a:t>
            </a:r>
            <a:r>
              <a:rPr lang="en-US" sz="3800" dirty="0">
                <a:solidFill>
                  <a:schemeClr val="bg1"/>
                </a:solidFill>
                <a:effectLst/>
                <a:latin typeface="Aptos Display" panose="020B0004020202020204" pitchFamily="34" charset="0"/>
                <a:ea typeface="Cambria" panose="02040503050406030204" pitchFamily="18" charset="0"/>
              </a:rPr>
              <a:t>Then each of them was given a white robe, and they were told to wait a little longer, until the full number of their fellow servants, their brothers and sisters, were killed just as they had been. </a:t>
            </a:r>
          </a:p>
        </p:txBody>
      </p:sp>
      <p:sp>
        <p:nvSpPr>
          <p:cNvPr id="8" name="TextBox 7">
            <a:extLst>
              <a:ext uri="{FF2B5EF4-FFF2-40B4-BE49-F238E27FC236}">
                <a16:creationId xmlns:a16="http://schemas.microsoft.com/office/drawing/2014/main" id="{24B68A09-170D-5C4B-A63D-1E69FEBC634F}"/>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16C4FFFA-DF01-94CE-DCAF-D06CEB05378A}"/>
              </a:ext>
            </a:extLst>
          </p:cNvPr>
          <p:cNvSpPr>
            <a:spLocks noChangeArrowheads="1"/>
          </p:cNvSpPr>
          <p:nvPr/>
        </p:nvSpPr>
        <p:spPr bwMode="auto">
          <a:xfrm>
            <a:off x="6096000" y="252481"/>
            <a:ext cx="5598770" cy="1042920"/>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C327AC50-2C64-860C-BE2D-0E9FA2842079}"/>
              </a:ext>
            </a:extLst>
          </p:cNvPr>
          <p:cNvSpPr txBox="1">
            <a:spLocks noChangeArrowheads="1"/>
          </p:cNvSpPr>
          <p:nvPr/>
        </p:nvSpPr>
        <p:spPr bwMode="auto">
          <a:xfrm>
            <a:off x="6099513" y="384625"/>
            <a:ext cx="5550867" cy="764759"/>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#5: Persecution</a:t>
            </a:r>
          </a:p>
        </p:txBody>
      </p:sp>
    </p:spTree>
    <p:extLst>
      <p:ext uri="{BB962C8B-B14F-4D97-AF65-F5344CB8AC3E}">
        <p14:creationId xmlns:p14="http://schemas.microsoft.com/office/powerpoint/2010/main" val="8670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F2D5-2A0B-F166-7A64-AB0F7A4BF34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2AC59A06-32EF-08D3-9B64-B5B9D9BA9F6A}"/>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12 </a:t>
            </a:r>
            <a:r>
              <a:rPr lang="en-US" sz="3800" dirty="0">
                <a:solidFill>
                  <a:schemeClr val="bg1"/>
                </a:solidFill>
                <a:effectLst/>
                <a:latin typeface="Aptos Display" panose="020B0004020202020204" pitchFamily="34" charset="0"/>
                <a:ea typeface="Cambria" panose="02040503050406030204" pitchFamily="18" charset="0"/>
              </a:rPr>
              <a:t>I watched as he opened the sixth seal. There was a great earthquake. The sun turned black like sackcloth made of goat hair, the whole moon turned blood red, </a:t>
            </a:r>
            <a:r>
              <a:rPr lang="en-US" sz="3800" baseline="30000" dirty="0">
                <a:solidFill>
                  <a:schemeClr val="bg1"/>
                </a:solidFill>
                <a:effectLst/>
                <a:latin typeface="Aptos Display" panose="020B0004020202020204" pitchFamily="34" charset="0"/>
                <a:ea typeface="Cambria" panose="02040503050406030204" pitchFamily="18" charset="0"/>
              </a:rPr>
              <a:t>13 </a:t>
            </a:r>
            <a:r>
              <a:rPr lang="en-US" sz="3800" dirty="0">
                <a:solidFill>
                  <a:schemeClr val="bg1"/>
                </a:solidFill>
                <a:effectLst/>
                <a:latin typeface="Aptos Display" panose="020B0004020202020204" pitchFamily="34" charset="0"/>
                <a:ea typeface="Cambria" panose="02040503050406030204" pitchFamily="18" charset="0"/>
              </a:rPr>
              <a:t>and the stars in the sky fell to earth, as figs drop from a fig tree when shaken by a strong wind. </a:t>
            </a:r>
            <a:r>
              <a:rPr lang="en-US" sz="3800" baseline="30000" dirty="0">
                <a:solidFill>
                  <a:schemeClr val="bg1"/>
                </a:solidFill>
                <a:effectLst/>
                <a:latin typeface="Aptos Display" panose="020B0004020202020204" pitchFamily="34" charset="0"/>
                <a:ea typeface="Cambria" panose="02040503050406030204" pitchFamily="18" charset="0"/>
              </a:rPr>
              <a:t>14 </a:t>
            </a:r>
            <a:r>
              <a:rPr lang="en-US" sz="3800" dirty="0">
                <a:solidFill>
                  <a:schemeClr val="bg1"/>
                </a:solidFill>
                <a:effectLst/>
                <a:latin typeface="Aptos Display" panose="020B0004020202020204" pitchFamily="34" charset="0"/>
                <a:ea typeface="Cambria" panose="02040503050406030204" pitchFamily="18" charset="0"/>
              </a:rPr>
              <a:t>The heavens receded like a scroll being rolled up, and every mountain and island was removed from its place. </a:t>
            </a:r>
          </a:p>
        </p:txBody>
      </p:sp>
      <p:sp>
        <p:nvSpPr>
          <p:cNvPr id="8" name="TextBox 7">
            <a:extLst>
              <a:ext uri="{FF2B5EF4-FFF2-40B4-BE49-F238E27FC236}">
                <a16:creationId xmlns:a16="http://schemas.microsoft.com/office/drawing/2014/main" id="{07FC5BE0-8605-E342-2666-973AA3C0F804}"/>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3782539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00D3-BEBC-BAFC-B97E-F649F62FBD49}"/>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155517D-9E65-8E4C-D288-C12EBBCD6B8E}"/>
              </a:ext>
            </a:extLst>
          </p:cNvPr>
          <p:cNvSpPr txBox="1">
            <a:spLocks noChangeArrowheads="1"/>
          </p:cNvSpPr>
          <p:nvPr/>
        </p:nvSpPr>
        <p:spPr bwMode="auto">
          <a:xfrm>
            <a:off x="304800" y="1295401"/>
            <a:ext cx="11537430" cy="4185761"/>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15 </a:t>
            </a:r>
            <a:r>
              <a:rPr lang="en-US" sz="3800" dirty="0">
                <a:solidFill>
                  <a:schemeClr val="bg1"/>
                </a:solidFill>
                <a:effectLst/>
                <a:latin typeface="Aptos Display" panose="020B0004020202020204" pitchFamily="34" charset="0"/>
                <a:ea typeface="Cambria" panose="02040503050406030204" pitchFamily="18" charset="0"/>
              </a:rPr>
              <a:t>Then the kings of the earth, the princes, the generals, the rich, the mighty, and everyone else, both slave and free, hid in caves and among the rocks of the mountains. </a:t>
            </a:r>
            <a:r>
              <a:rPr lang="en-US" sz="3800" baseline="30000" dirty="0">
                <a:solidFill>
                  <a:schemeClr val="bg1"/>
                </a:solidFill>
                <a:effectLst/>
                <a:latin typeface="Aptos Display" panose="020B0004020202020204" pitchFamily="34" charset="0"/>
                <a:ea typeface="Cambria" panose="02040503050406030204" pitchFamily="18" charset="0"/>
              </a:rPr>
              <a:t>16 </a:t>
            </a:r>
            <a:r>
              <a:rPr lang="en-US" sz="3800" dirty="0">
                <a:solidFill>
                  <a:schemeClr val="bg1"/>
                </a:solidFill>
                <a:effectLst/>
                <a:latin typeface="Aptos Display" panose="020B0004020202020204" pitchFamily="34" charset="0"/>
                <a:ea typeface="Cambria" panose="02040503050406030204" pitchFamily="18" charset="0"/>
              </a:rPr>
              <a:t>They called to the mountains and the rocks, “Fall on us and hide us from the face of him who sits on the throne and from the wrath of the Lamb! </a:t>
            </a:r>
            <a:r>
              <a:rPr lang="en-US" sz="3800" baseline="30000" dirty="0">
                <a:solidFill>
                  <a:schemeClr val="bg1"/>
                </a:solidFill>
                <a:effectLst/>
                <a:latin typeface="Aptos Display" panose="020B0004020202020204" pitchFamily="34" charset="0"/>
                <a:ea typeface="Cambria" panose="02040503050406030204" pitchFamily="18" charset="0"/>
              </a:rPr>
              <a:t>17 </a:t>
            </a:r>
            <a:r>
              <a:rPr lang="en-US" sz="3800" dirty="0">
                <a:solidFill>
                  <a:schemeClr val="bg1"/>
                </a:solidFill>
                <a:effectLst/>
                <a:latin typeface="Aptos Display" panose="020B0004020202020204" pitchFamily="34" charset="0"/>
                <a:ea typeface="Cambria" panose="02040503050406030204" pitchFamily="18" charset="0"/>
              </a:rPr>
              <a:t>For the great day of their wrath has come, and who can withstand it?”</a:t>
            </a:r>
          </a:p>
        </p:txBody>
      </p:sp>
      <p:sp>
        <p:nvSpPr>
          <p:cNvPr id="8" name="TextBox 7">
            <a:extLst>
              <a:ext uri="{FF2B5EF4-FFF2-40B4-BE49-F238E27FC236}">
                <a16:creationId xmlns:a16="http://schemas.microsoft.com/office/drawing/2014/main" id="{E4D20022-91D6-284F-9F9F-2CDC45D4940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1C59C596-CBD5-AD5B-7241-DE32119F0924}"/>
              </a:ext>
            </a:extLst>
          </p:cNvPr>
          <p:cNvSpPr>
            <a:spLocks noChangeArrowheads="1"/>
          </p:cNvSpPr>
          <p:nvPr/>
        </p:nvSpPr>
        <p:spPr bwMode="auto">
          <a:xfrm>
            <a:off x="4435929" y="5481162"/>
            <a:ext cx="7149700" cy="1027794"/>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D7295844-18BE-93B2-81CF-E1B99662198A}"/>
              </a:ext>
            </a:extLst>
          </p:cNvPr>
          <p:cNvSpPr txBox="1">
            <a:spLocks noChangeArrowheads="1"/>
          </p:cNvSpPr>
          <p:nvPr/>
        </p:nvSpPr>
        <p:spPr bwMode="auto">
          <a:xfrm>
            <a:off x="4439443" y="5613306"/>
            <a:ext cx="7088528" cy="769441"/>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#6: The World Falls Apart</a:t>
            </a:r>
          </a:p>
        </p:txBody>
      </p:sp>
    </p:spTree>
    <p:extLst>
      <p:ext uri="{BB962C8B-B14F-4D97-AF65-F5344CB8AC3E}">
        <p14:creationId xmlns:p14="http://schemas.microsoft.com/office/powerpoint/2010/main" val="344676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B990C-8AF1-9D40-7E64-8F99A941B566}"/>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C8E7FA45-32A9-C0B0-65DB-323871A40C08}"/>
              </a:ext>
            </a:extLst>
          </p:cNvPr>
          <p:cNvSpPr txBox="1">
            <a:spLocks noChangeArrowheads="1"/>
          </p:cNvSpPr>
          <p:nvPr/>
        </p:nvSpPr>
        <p:spPr bwMode="auto">
          <a:xfrm>
            <a:off x="144162" y="1159477"/>
            <a:ext cx="11537430" cy="3016210"/>
          </a:xfrm>
          <a:prstGeom prst="rect">
            <a:avLst/>
          </a:prstGeom>
          <a:noFill/>
          <a:ln w="9525">
            <a:noFill/>
            <a:miter lim="800000"/>
            <a:headEnd/>
            <a:tailEnd/>
          </a:ln>
        </p:spPr>
        <p:txBody>
          <a:bodyPr wrap="square">
            <a:spAutoFit/>
          </a:bodyPr>
          <a:lstStyle/>
          <a:p>
            <a:pPr marL="571500" marR="0" indent="-571500">
              <a:spcAft>
                <a:spcPts val="0"/>
              </a:spcAft>
              <a:buFont typeface="Arial" panose="020B0604020202020204" pitchFamily="34" charset="0"/>
              <a:buChar char="•"/>
              <a:tabLst>
                <a:tab pos="-2457450" algn="l"/>
              </a:tabLst>
            </a:pPr>
            <a:r>
              <a:rPr lang="en-US" sz="3800" dirty="0">
                <a:solidFill>
                  <a:schemeClr val="bg1"/>
                </a:solidFill>
                <a:effectLst/>
                <a:latin typeface="Aptos Display" panose="020B0004020202020204" pitchFamily="34" charset="0"/>
                <a:ea typeface="Cambria" panose="02040503050406030204" pitchFamily="18" charset="0"/>
              </a:rPr>
              <a:t>Most, if not all of these, are passive judgments.  </a:t>
            </a:r>
          </a:p>
          <a:p>
            <a:pPr marL="571500" marR="0" indent="-571500">
              <a:spcAft>
                <a:spcPts val="0"/>
              </a:spcAft>
              <a:buFont typeface="Arial" panose="020B0604020202020204" pitchFamily="34" charset="0"/>
              <a:buChar char="•"/>
              <a:tabLst>
                <a:tab pos="-2457450" algn="l"/>
              </a:tabLst>
            </a:pPr>
            <a:r>
              <a:rPr lang="en-US" sz="3800" dirty="0">
                <a:solidFill>
                  <a:schemeClr val="bg1"/>
                </a:solidFill>
                <a:effectLst/>
                <a:latin typeface="Aptos Display" panose="020B0004020202020204" pitchFamily="34" charset="0"/>
                <a:ea typeface="Cambria" panose="02040503050406030204" pitchFamily="18" charset="0"/>
              </a:rPr>
              <a:t>On a personal level: What is God going to do if we continue to turn away from him?</a:t>
            </a:r>
          </a:p>
          <a:p>
            <a:pPr marL="571500" marR="0" indent="-571500">
              <a:spcAft>
                <a:spcPts val="0"/>
              </a:spcAft>
              <a:buFont typeface="Arial" panose="020B0604020202020204" pitchFamily="34" charset="0"/>
              <a:buChar char="•"/>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a:p>
            <a:pPr marL="0" marR="0" indent="228600">
              <a:spcAft>
                <a:spcPts val="0"/>
              </a:spcAft>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75E9A721-0D3A-7B50-0C9C-85DAB62A8EE7}"/>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Conclusions</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8F78AC4F-6AA8-4BBD-8520-4B2799A83C20}"/>
              </a:ext>
            </a:extLst>
          </p:cNvPr>
          <p:cNvSpPr>
            <a:spLocks noChangeArrowheads="1"/>
          </p:cNvSpPr>
          <p:nvPr/>
        </p:nvSpPr>
        <p:spPr bwMode="auto">
          <a:xfrm>
            <a:off x="98854" y="3148943"/>
            <a:ext cx="12093146" cy="34967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945EC64B-C13C-1796-D555-AACE628024B7}"/>
              </a:ext>
            </a:extLst>
          </p:cNvPr>
          <p:cNvSpPr txBox="1">
            <a:spLocks noChangeArrowheads="1"/>
          </p:cNvSpPr>
          <p:nvPr/>
        </p:nvSpPr>
        <p:spPr bwMode="auto">
          <a:xfrm>
            <a:off x="144162" y="3148943"/>
            <a:ext cx="12047838" cy="3416320"/>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Francis Schaeffer: “Unlike Zeus, whom men imagined hurling down great thunderbolts, God has turned away in judgment as our generation turned away from Him, and He is allowing cause and effect to take its course in history. God can bring His judgment in one of two ways: either by direct intervention in history or by the turning of the wheels of history.</a:t>
            </a:r>
          </a:p>
        </p:txBody>
      </p:sp>
    </p:spTree>
    <p:extLst>
      <p:ext uri="{BB962C8B-B14F-4D97-AF65-F5344CB8AC3E}">
        <p14:creationId xmlns:p14="http://schemas.microsoft.com/office/powerpoint/2010/main" val="12744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D117-2CB8-DC0B-787A-7EA7E0E60CF7}"/>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B8474E4-56B4-5DB5-3C23-4EE1423E49CF}"/>
              </a:ext>
            </a:extLst>
          </p:cNvPr>
          <p:cNvSpPr txBox="1">
            <a:spLocks noChangeArrowheads="1"/>
          </p:cNvSpPr>
          <p:nvPr/>
        </p:nvSpPr>
        <p:spPr bwMode="auto">
          <a:xfrm>
            <a:off x="304800" y="1295401"/>
            <a:ext cx="11537430" cy="3016210"/>
          </a:xfrm>
          <a:prstGeom prst="rect">
            <a:avLst/>
          </a:prstGeom>
          <a:noFill/>
          <a:ln w="9525">
            <a:noFill/>
            <a:miter lim="800000"/>
            <a:headEnd/>
            <a:tailEnd/>
          </a:ln>
        </p:spPr>
        <p:txBody>
          <a:bodyPr wrap="square">
            <a:spAutoFit/>
          </a:bodyPr>
          <a:lstStyle/>
          <a:p>
            <a:pPr marL="571500" marR="0" indent="-571500">
              <a:spcAft>
                <a:spcPts val="0"/>
              </a:spcAft>
              <a:buFont typeface="Arial" panose="020B0604020202020204" pitchFamily="34" charset="0"/>
              <a:buChar char="•"/>
              <a:tabLst>
                <a:tab pos="-2457450" algn="l"/>
              </a:tabLst>
            </a:pPr>
            <a:r>
              <a:rPr lang="en-US" sz="3800" dirty="0">
                <a:solidFill>
                  <a:schemeClr val="bg1"/>
                </a:solidFill>
                <a:effectLst/>
                <a:latin typeface="Aptos Display" panose="020B0004020202020204" pitchFamily="34" charset="0"/>
                <a:ea typeface="Cambria" panose="02040503050406030204" pitchFamily="18" charset="0"/>
              </a:rPr>
              <a:t>Most, if not all of these, are passive judgments.  </a:t>
            </a:r>
          </a:p>
          <a:p>
            <a:pPr marL="571500" marR="0" indent="-571500">
              <a:spcAft>
                <a:spcPts val="0"/>
              </a:spcAft>
              <a:buFont typeface="Arial" panose="020B0604020202020204" pitchFamily="34" charset="0"/>
              <a:buChar char="•"/>
              <a:tabLst>
                <a:tab pos="-2457450" algn="l"/>
              </a:tabLst>
            </a:pPr>
            <a:r>
              <a:rPr lang="en-US" sz="3800" dirty="0">
                <a:solidFill>
                  <a:schemeClr val="bg1"/>
                </a:solidFill>
                <a:effectLst/>
                <a:latin typeface="Aptos Display" panose="020B0004020202020204" pitchFamily="34" charset="0"/>
                <a:ea typeface="Cambria" panose="02040503050406030204" pitchFamily="18" charset="0"/>
              </a:rPr>
              <a:t>On a personal level: What is God going to do if we continue to turn away from him?</a:t>
            </a:r>
          </a:p>
          <a:p>
            <a:pPr marL="571500" marR="0" indent="-571500">
              <a:spcAft>
                <a:spcPts val="0"/>
              </a:spcAft>
              <a:buFont typeface="Arial" panose="020B0604020202020204" pitchFamily="34" charset="0"/>
              <a:buChar char="•"/>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a:p>
            <a:pPr marL="0" marR="0" indent="228600">
              <a:spcAft>
                <a:spcPts val="0"/>
              </a:spcAft>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11DC4160-9D82-420B-874B-21CFB425C395}"/>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Conclusions</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EA521CA1-E110-FC09-2DFD-95C8BDB040B7}"/>
              </a:ext>
            </a:extLst>
          </p:cNvPr>
          <p:cNvSpPr>
            <a:spLocks noChangeArrowheads="1"/>
          </p:cNvSpPr>
          <p:nvPr/>
        </p:nvSpPr>
        <p:spPr bwMode="auto">
          <a:xfrm>
            <a:off x="349770" y="3148943"/>
            <a:ext cx="11492460" cy="34967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DF8C612C-C2AC-4252-CFE5-8FFBE0964DB1}"/>
              </a:ext>
            </a:extLst>
          </p:cNvPr>
          <p:cNvSpPr txBox="1">
            <a:spLocks noChangeArrowheads="1"/>
          </p:cNvSpPr>
          <p:nvPr/>
        </p:nvSpPr>
        <p:spPr bwMode="auto">
          <a:xfrm>
            <a:off x="384002" y="3183114"/>
            <a:ext cx="11394131" cy="2862322"/>
          </a:xfrm>
          <a:prstGeom prst="rect">
            <a:avLst/>
          </a:prstGeom>
          <a:noFill/>
          <a:ln w="38100">
            <a:noFill/>
            <a:miter lim="800000"/>
            <a:headEnd/>
            <a:tailEnd/>
          </a:ln>
        </p:spPr>
        <p:txBody>
          <a:bodyPr wrap="square">
            <a:spAutoFit/>
          </a:bodyPr>
          <a:lstStyle/>
          <a:p>
            <a:pPr marL="15875"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Francis Schaeffer: ‘As the wheels of history turn, our generation feels, as Proust said, the “dust of death” upon everything. And as man feels the transitoriness of the present life, he tries either to elongate it or, through all kinds of strange and devious devices, to give hope for life after death.’</a:t>
            </a:r>
          </a:p>
        </p:txBody>
      </p:sp>
    </p:spTree>
    <p:extLst>
      <p:ext uri="{BB962C8B-B14F-4D97-AF65-F5344CB8AC3E}">
        <p14:creationId xmlns:p14="http://schemas.microsoft.com/office/powerpoint/2010/main" val="1934055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60EB3-573D-60C0-1B52-8ED80AE886D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DA2471B8-5F99-5DA2-9C1E-7B913F4AABD6}"/>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571500" marR="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We are in the midst of </a:t>
            </a:r>
            <a:r>
              <a:rPr lang="en-US" sz="3800">
                <a:solidFill>
                  <a:schemeClr val="bg1"/>
                </a:solidFill>
                <a:latin typeface="Aptos Display" panose="020B0004020202020204" pitchFamily="34" charset="0"/>
                <a:ea typeface="Cambria" panose="02040503050406030204" pitchFamily="18" charset="0"/>
              </a:rPr>
              <a:t>these labor pains.</a:t>
            </a:r>
            <a:endParaRPr lang="en-US" sz="3800" dirty="0">
              <a:solidFill>
                <a:schemeClr val="bg1"/>
              </a:solidFill>
              <a:latin typeface="Aptos Display" panose="020B0004020202020204" pitchFamily="34" charset="0"/>
              <a:ea typeface="Cambria" panose="02040503050406030204" pitchFamily="18" charset="0"/>
            </a:endParaRPr>
          </a:p>
          <a:p>
            <a:pPr marL="571500" marR="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As the situation worsens will people turn to God?</a:t>
            </a:r>
          </a:p>
          <a:p>
            <a:pPr marL="571500" marR="0" indent="-571500">
              <a:spcAft>
                <a:spcPts val="0"/>
              </a:spcAft>
              <a:buFont typeface="Arial" panose="020B0604020202020204" pitchFamily="34" charset="0"/>
              <a:buChar char="•"/>
              <a:tabLst>
                <a:tab pos="-2457450" algn="l"/>
              </a:tabLst>
            </a:pPr>
            <a:r>
              <a:rPr lang="en-US" sz="3800" dirty="0">
                <a:solidFill>
                  <a:schemeClr val="bg1"/>
                </a:solidFill>
                <a:latin typeface="Aptos Display" panose="020B0004020202020204" pitchFamily="34" charset="0"/>
                <a:ea typeface="Cambria" panose="02040503050406030204" pitchFamily="18" charset="0"/>
              </a:rPr>
              <a:t>Is it possible to escape the Great Tribulation?</a:t>
            </a:r>
          </a:p>
          <a:p>
            <a:pPr marL="571500" marR="0" indent="-571500">
              <a:spcAft>
                <a:spcPts val="0"/>
              </a:spcAft>
              <a:buFont typeface="Arial" panose="020B0604020202020204" pitchFamily="34" charset="0"/>
              <a:buChar char="•"/>
              <a:tabLst>
                <a:tab pos="-2457450" algn="l"/>
              </a:tabLst>
            </a:pPr>
            <a:endParaRPr lang="en-US" sz="3800" dirty="0">
              <a:solidFill>
                <a:schemeClr val="bg1"/>
              </a:solidFill>
              <a:latin typeface="Aptos Display" panose="020B0004020202020204" pitchFamily="34" charset="0"/>
              <a:ea typeface="Cambria" panose="02040503050406030204" pitchFamily="18" charset="0"/>
            </a:endParaRPr>
          </a:p>
          <a:p>
            <a:pPr marL="571500" marR="0" indent="-571500">
              <a:spcAft>
                <a:spcPts val="0"/>
              </a:spcAft>
              <a:buFont typeface="Arial" panose="020B0604020202020204" pitchFamily="34" charset="0"/>
              <a:buChar char="•"/>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a:p>
            <a:pPr marL="0" marR="0" indent="228600">
              <a:spcAft>
                <a:spcPts val="0"/>
              </a:spcAft>
              <a:tabLst>
                <a:tab pos="-2457450" algn="l"/>
              </a:tabLst>
            </a:pPr>
            <a:endParaRPr lang="en-US" sz="3800" dirty="0">
              <a:solidFill>
                <a:schemeClr val="bg1"/>
              </a:solidFill>
              <a:effectLst/>
              <a:latin typeface="Aptos Display" panose="020B00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id="{4A4D8DC5-EC07-A7EA-03AB-ED4ED78FA1EB}"/>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Conclusions</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Tree>
    <p:extLst>
      <p:ext uri="{BB962C8B-B14F-4D97-AF65-F5344CB8AC3E}">
        <p14:creationId xmlns:p14="http://schemas.microsoft.com/office/powerpoint/2010/main" val="25910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8DF84-2462-4D97-42CE-27A31A09048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54E667B-D101-44DF-9443-2725E55C720D}"/>
              </a:ext>
            </a:extLst>
          </p:cNvPr>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REVELATION</a:t>
            </a:r>
          </a:p>
        </p:txBody>
      </p:sp>
      <p:sp>
        <p:nvSpPr>
          <p:cNvPr id="5" name="TextBox 4">
            <a:extLst>
              <a:ext uri="{FF2B5EF4-FFF2-40B4-BE49-F238E27FC236}">
                <a16:creationId xmlns:a16="http://schemas.microsoft.com/office/drawing/2014/main" id="{DAC62C5D-5F68-8688-3F5C-F59C96E4A106}"/>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40602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0C59-355B-BA4E-4C24-06B5D8E9E8B5}"/>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9F701DB0-F349-BD0A-8BE3-5F0617BDB4EE}"/>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 </a:t>
            </a:r>
            <a:r>
              <a:rPr lang="en-US" sz="3800" dirty="0">
                <a:solidFill>
                  <a:schemeClr val="bg1"/>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 </a:t>
            </a:r>
            <a:r>
              <a:rPr lang="en-US" sz="3800" baseline="30000" dirty="0">
                <a:solidFill>
                  <a:schemeClr val="bg1"/>
                </a:solidFill>
                <a:effectLst/>
                <a:latin typeface="Aptos Display" panose="020B0004020202020204" pitchFamily="34" charset="0"/>
                <a:ea typeface="Cambria" panose="02040503050406030204" pitchFamily="18" charset="0"/>
              </a:rPr>
              <a:t>2 </a:t>
            </a:r>
            <a:r>
              <a:rPr lang="en-US" sz="3800" dirty="0">
                <a:solidFill>
                  <a:schemeClr val="bg1"/>
                </a:solidFill>
                <a:effectLst/>
                <a:latin typeface="Aptos Display" panose="020B0004020202020204" pitchFamily="34" charset="0"/>
                <a:ea typeface="Cambria" panose="02040503050406030204" pitchFamily="18" charset="0"/>
              </a:rPr>
              <a:t>I looked, and there before me was a white horse! Its rider held a bow, and he was given a crown, and he rode out as a conqueror bent on conquest. </a:t>
            </a:r>
          </a:p>
        </p:txBody>
      </p:sp>
      <p:sp>
        <p:nvSpPr>
          <p:cNvPr id="8" name="TextBox 7">
            <a:extLst>
              <a:ext uri="{FF2B5EF4-FFF2-40B4-BE49-F238E27FC236}">
                <a16:creationId xmlns:a16="http://schemas.microsoft.com/office/drawing/2014/main" id="{57B6BAD5-6AA5-3C95-3B24-077AB0910343}"/>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B8331F68-FC76-5C63-2E65-98CE73B49EFC}"/>
              </a:ext>
            </a:extLst>
          </p:cNvPr>
          <p:cNvSpPr>
            <a:spLocks noChangeArrowheads="1"/>
          </p:cNvSpPr>
          <p:nvPr/>
        </p:nvSpPr>
        <p:spPr bwMode="auto">
          <a:xfrm>
            <a:off x="349770" y="2602511"/>
            <a:ext cx="11492460" cy="37706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44BF4CE4-6380-7CAC-AC0B-F3028F081E3C}"/>
              </a:ext>
            </a:extLst>
          </p:cNvPr>
          <p:cNvSpPr txBox="1">
            <a:spLocks noChangeArrowheads="1"/>
          </p:cNvSpPr>
          <p:nvPr/>
        </p:nvSpPr>
        <p:spPr bwMode="auto">
          <a:xfrm>
            <a:off x="389105" y="2718325"/>
            <a:ext cx="11394131" cy="2215991"/>
          </a:xfrm>
          <a:prstGeom prst="rect">
            <a:avLst/>
          </a:prstGeom>
          <a:noFill/>
          <a:ln w="38100">
            <a:noFill/>
            <a:miter lim="800000"/>
            <a:headEnd/>
            <a:tailEnd/>
          </a:ln>
        </p:spPr>
        <p:txBody>
          <a:bodyPr wrap="square">
            <a:spAutoFit/>
          </a:bodyPr>
          <a:lstStyle/>
          <a:p>
            <a:pPr marL="12700"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Rider on the White Horse</a:t>
            </a:r>
          </a:p>
          <a:p>
            <a:pPr marL="471488"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Antichrist?</a:t>
            </a:r>
          </a:p>
          <a:p>
            <a:pPr marL="976313" lvl="3" indent="-488950">
              <a:spcBef>
                <a:spcPts val="0"/>
              </a:spcBef>
              <a:spcAft>
                <a:spcPts val="0"/>
              </a:spcAft>
              <a:buSzPct val="100000"/>
              <a:buFont typeface="Arial" panose="020B0604020202020204" pitchFamily="34" charset="0"/>
              <a:buChar char="•"/>
            </a:pPr>
            <a:r>
              <a:rPr lang="en-US" sz="3400" dirty="0">
                <a:solidFill>
                  <a:prstClr val="white"/>
                </a:solidFill>
                <a:latin typeface="Aptos Display" panose="020B0004020202020204" pitchFamily="34" charset="0"/>
                <a:cs typeface="Calibri Light" panose="020F0302020204030204" pitchFamily="34" charset="0"/>
              </a:rPr>
              <a:t>He was “given a crown and he rode out as a conqueror bent on conquest” </a:t>
            </a:r>
          </a:p>
        </p:txBody>
      </p:sp>
    </p:spTree>
    <p:extLst>
      <p:ext uri="{BB962C8B-B14F-4D97-AF65-F5344CB8AC3E}">
        <p14:creationId xmlns:p14="http://schemas.microsoft.com/office/powerpoint/2010/main" val="62865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C15EF-4D78-2836-4213-2037DA1CAA3B}"/>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CD7A6F1-DD6A-017E-A550-513B064D1674}"/>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bg1"/>
                </a:solidFill>
                <a:effectLst/>
                <a:latin typeface="Aptos Display" panose="020B0004020202020204" pitchFamily="34" charset="0"/>
                <a:ea typeface="Cambria" panose="02040503050406030204" pitchFamily="18" charset="0"/>
              </a:rPr>
              <a:t>1 </a:t>
            </a:r>
            <a:r>
              <a:rPr lang="en-US" sz="3800" dirty="0">
                <a:solidFill>
                  <a:schemeClr val="bg1"/>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 </a:t>
            </a:r>
            <a:r>
              <a:rPr lang="en-US" sz="3800" baseline="30000" dirty="0">
                <a:solidFill>
                  <a:schemeClr val="bg1"/>
                </a:solidFill>
                <a:effectLst/>
                <a:latin typeface="Aptos Display" panose="020B0004020202020204" pitchFamily="34" charset="0"/>
                <a:ea typeface="Cambria" panose="02040503050406030204" pitchFamily="18" charset="0"/>
              </a:rPr>
              <a:t>2 </a:t>
            </a:r>
            <a:r>
              <a:rPr lang="en-US" sz="3800" dirty="0">
                <a:solidFill>
                  <a:schemeClr val="bg1"/>
                </a:solidFill>
                <a:effectLst/>
                <a:latin typeface="Aptos Display" panose="020B0004020202020204" pitchFamily="34" charset="0"/>
                <a:ea typeface="Cambria" panose="02040503050406030204" pitchFamily="18" charset="0"/>
              </a:rPr>
              <a:t>I looked, and there before me was a white horse! Its rider held a bow, and he was given a crown, and he rode out as a conqueror bent on conquest. </a:t>
            </a:r>
          </a:p>
        </p:txBody>
      </p:sp>
      <p:sp>
        <p:nvSpPr>
          <p:cNvPr id="8" name="TextBox 7">
            <a:extLst>
              <a:ext uri="{FF2B5EF4-FFF2-40B4-BE49-F238E27FC236}">
                <a16:creationId xmlns:a16="http://schemas.microsoft.com/office/drawing/2014/main" id="{08EF9EC3-E114-704A-DA40-1CF248A82E58}"/>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2" name="Rectangle 1">
            <a:extLst>
              <a:ext uri="{FF2B5EF4-FFF2-40B4-BE49-F238E27FC236}">
                <a16:creationId xmlns:a16="http://schemas.microsoft.com/office/drawing/2014/main" id="{CB7A0D0F-53C7-F2CD-5A5A-7624DB354368}"/>
              </a:ext>
            </a:extLst>
          </p:cNvPr>
          <p:cNvSpPr>
            <a:spLocks noChangeArrowheads="1"/>
          </p:cNvSpPr>
          <p:nvPr/>
        </p:nvSpPr>
        <p:spPr bwMode="auto">
          <a:xfrm>
            <a:off x="349770" y="2602511"/>
            <a:ext cx="11492460" cy="3770686"/>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28CB85A8-9B09-053A-6855-56E23A9E6CAC}"/>
              </a:ext>
            </a:extLst>
          </p:cNvPr>
          <p:cNvSpPr txBox="1">
            <a:spLocks noChangeArrowheads="1"/>
          </p:cNvSpPr>
          <p:nvPr/>
        </p:nvSpPr>
        <p:spPr bwMode="auto">
          <a:xfrm>
            <a:off x="389105" y="2718325"/>
            <a:ext cx="11394131" cy="1169551"/>
          </a:xfrm>
          <a:prstGeom prst="rect">
            <a:avLst/>
          </a:prstGeom>
          <a:noFill/>
          <a:ln w="38100">
            <a:noFill/>
            <a:miter lim="800000"/>
            <a:headEnd/>
            <a:tailEnd/>
          </a:ln>
        </p:spPr>
        <p:txBody>
          <a:bodyPr wrap="square">
            <a:spAutoFit/>
          </a:bodyPr>
          <a:lstStyle/>
          <a:p>
            <a:pPr marL="12700" lvl="3">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Rider on the White Horse</a:t>
            </a:r>
          </a:p>
          <a:p>
            <a:pPr marL="471488" lvl="3">
              <a:spcBef>
                <a:spcPts val="0"/>
              </a:spcBef>
              <a:spcAft>
                <a:spcPts val="0"/>
              </a:spcAft>
              <a:buSzPct val="100000"/>
            </a:pPr>
            <a:r>
              <a:rPr lang="en-US" sz="3400" dirty="0">
                <a:solidFill>
                  <a:prstClr val="white"/>
                </a:solidFill>
                <a:latin typeface="Aptos Display" panose="020B0004020202020204" pitchFamily="34" charset="0"/>
                <a:cs typeface="Calibri Light" panose="020F0302020204030204" pitchFamily="34" charset="0"/>
              </a:rPr>
              <a:t>Another possibility?</a:t>
            </a:r>
          </a:p>
        </p:txBody>
      </p:sp>
    </p:spTree>
    <p:extLst>
      <p:ext uri="{BB962C8B-B14F-4D97-AF65-F5344CB8AC3E}">
        <p14:creationId xmlns:p14="http://schemas.microsoft.com/office/powerpoint/2010/main" val="3617160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BF43-E25B-685C-D75B-993E37496392}"/>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6C9C5F06-2E43-E969-D13F-7129E54CAFF2}"/>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1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 </a:t>
            </a: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2 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I looked, and there before me was a white horse! Its rider held a bow, and he was given a crown, and </a:t>
            </a:r>
            <a:r>
              <a:rPr lang="en-US" sz="3800" dirty="0">
                <a:solidFill>
                  <a:schemeClr val="bg1"/>
                </a:solidFill>
                <a:effectLst/>
                <a:latin typeface="Aptos Display" panose="020B0004020202020204" pitchFamily="34" charset="0"/>
                <a:ea typeface="Cambria" panose="02040503050406030204" pitchFamily="18" charset="0"/>
              </a:rPr>
              <a:t>he rode out as a conqueror bent on conquest</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 </a:t>
            </a:r>
          </a:p>
        </p:txBody>
      </p:sp>
      <p:sp>
        <p:nvSpPr>
          <p:cNvPr id="8" name="TextBox 7">
            <a:extLst>
              <a:ext uri="{FF2B5EF4-FFF2-40B4-BE49-F238E27FC236}">
                <a16:creationId xmlns:a16="http://schemas.microsoft.com/office/drawing/2014/main" id="{A80DED6B-1A05-23C8-30DF-822DB21C0F1D}"/>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094EC3F1-9DFB-D27C-CF67-B13D75566C5A}"/>
              </a:ext>
            </a:extLst>
          </p:cNvPr>
          <p:cNvSpPr>
            <a:spLocks noChangeArrowheads="1"/>
          </p:cNvSpPr>
          <p:nvPr/>
        </p:nvSpPr>
        <p:spPr bwMode="auto">
          <a:xfrm>
            <a:off x="1297498" y="4896387"/>
            <a:ext cx="10050859" cy="1798327"/>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E1120D61-6D27-E8B3-1A4C-234F21BF552E}"/>
              </a:ext>
            </a:extLst>
          </p:cNvPr>
          <p:cNvSpPr txBox="1">
            <a:spLocks noChangeArrowheads="1"/>
          </p:cNvSpPr>
          <p:nvPr/>
        </p:nvSpPr>
        <p:spPr bwMode="auto">
          <a:xfrm>
            <a:off x="1337038" y="5093849"/>
            <a:ext cx="9964864" cy="1384995"/>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200" dirty="0">
                <a:solidFill>
                  <a:prstClr val="white"/>
                </a:solidFill>
                <a:latin typeface="Aptos Display" panose="020B0004020202020204" pitchFamily="34" charset="0"/>
                <a:cs typeface="Calibri Light" panose="020F0302020204030204" pitchFamily="34" charset="0"/>
              </a:rPr>
              <a:t>“He rode out to win many battles and gain the victory.” (NLT).</a:t>
            </a:r>
          </a:p>
        </p:txBody>
      </p:sp>
    </p:spTree>
    <p:extLst>
      <p:ext uri="{BB962C8B-B14F-4D97-AF65-F5344CB8AC3E}">
        <p14:creationId xmlns:p14="http://schemas.microsoft.com/office/powerpoint/2010/main" val="27689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24382-ACB8-E442-F711-55DD9B606ADF}"/>
            </a:ext>
          </a:extLst>
        </p:cNvPr>
        <p:cNvGrpSpPr/>
        <p:nvPr/>
      </p:nvGrpSpPr>
      <p:grpSpPr>
        <a:xfrm>
          <a:off x="0" y="0"/>
          <a:ext cx="0" cy="0"/>
          <a:chOff x="0" y="0"/>
          <a:chExt cx="0" cy="0"/>
        </a:xfrm>
      </p:grpSpPr>
      <p:sp>
        <p:nvSpPr>
          <p:cNvPr id="19458" name="Text Box 8">
            <a:extLst>
              <a:ext uri="{FF2B5EF4-FFF2-40B4-BE49-F238E27FC236}">
                <a16:creationId xmlns:a16="http://schemas.microsoft.com/office/drawing/2014/main" id="{39D9D7AD-1B4A-8810-F5A5-651E215152A6}"/>
              </a:ext>
            </a:extLst>
          </p:cNvPr>
          <p:cNvSpPr txBox="1">
            <a:spLocks noChangeArrowheads="1"/>
          </p:cNvSpPr>
          <p:nvPr/>
        </p:nvSpPr>
        <p:spPr bwMode="auto">
          <a:xfrm>
            <a:off x="304800" y="1295401"/>
            <a:ext cx="11537430" cy="3600986"/>
          </a:xfrm>
          <a:prstGeom prst="rect">
            <a:avLst/>
          </a:prstGeom>
          <a:noFill/>
          <a:ln w="9525">
            <a:noFill/>
            <a:miter lim="800000"/>
            <a:headEnd/>
            <a:tailEnd/>
          </a:ln>
        </p:spPr>
        <p:txBody>
          <a:bodyPr wrap="square">
            <a:spAutoFit/>
          </a:bodyPr>
          <a:lstStyle/>
          <a:p>
            <a:pPr marL="0" marR="0" indent="228600">
              <a:spcAft>
                <a:spcPts val="1000"/>
              </a:spcAft>
              <a:tabLst>
                <a:tab pos="-2457450" algn="l"/>
              </a:tabLst>
            </a:pP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1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I watched as the Lamb opened the first of the seven seals. Then I heard one of the four living creatures say in a voice like thunder, “Come near!” </a:t>
            </a:r>
            <a:r>
              <a:rPr lang="en-US" sz="3800" baseline="30000" dirty="0">
                <a:solidFill>
                  <a:schemeClr val="tx1">
                    <a:lumMod val="50000"/>
                    <a:lumOff val="50000"/>
                  </a:schemeClr>
                </a:solidFill>
                <a:effectLst/>
                <a:latin typeface="Aptos Display" panose="020B0004020202020204" pitchFamily="34" charset="0"/>
                <a:ea typeface="Cambria" panose="02040503050406030204" pitchFamily="18" charset="0"/>
              </a:rPr>
              <a:t>2 </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I looked, and there before me was a white horse! Its rider held a bow, and he was given a crown, and </a:t>
            </a:r>
            <a:r>
              <a:rPr lang="en-US" sz="3800" dirty="0">
                <a:solidFill>
                  <a:schemeClr val="bg1"/>
                </a:solidFill>
                <a:effectLst/>
                <a:latin typeface="Aptos Display" panose="020B0004020202020204" pitchFamily="34" charset="0"/>
                <a:ea typeface="Cambria" panose="02040503050406030204" pitchFamily="18" charset="0"/>
              </a:rPr>
              <a:t>he rode out as a conqueror bent on conquest</a:t>
            </a:r>
            <a:r>
              <a:rPr lang="en-US" sz="3800" dirty="0">
                <a:solidFill>
                  <a:schemeClr val="tx1">
                    <a:lumMod val="50000"/>
                    <a:lumOff val="50000"/>
                  </a:schemeClr>
                </a:solidFill>
                <a:effectLst/>
                <a:latin typeface="Aptos Display" panose="020B0004020202020204" pitchFamily="34" charset="0"/>
                <a:ea typeface="Cambria" panose="02040503050406030204" pitchFamily="18" charset="0"/>
              </a:rPr>
              <a:t>. </a:t>
            </a:r>
          </a:p>
        </p:txBody>
      </p:sp>
      <p:sp>
        <p:nvSpPr>
          <p:cNvPr id="8" name="TextBox 7">
            <a:extLst>
              <a:ext uri="{FF2B5EF4-FFF2-40B4-BE49-F238E27FC236}">
                <a16:creationId xmlns:a16="http://schemas.microsoft.com/office/drawing/2014/main" id="{B9C9762D-AC63-92B7-9436-1AA33481AD0A}"/>
              </a:ext>
            </a:extLst>
          </p:cNvPr>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8000" dirty="0">
                <a:solidFill>
                  <a:prstClr val="white"/>
                </a:solidFill>
                <a:latin typeface="Aptos Display" panose="020B0004020202020204" pitchFamily="34" charset="0"/>
                <a:cs typeface="Arial" charset="0"/>
              </a:rPr>
              <a:t>Revelation 6</a:t>
            </a:r>
            <a:endParaRPr kumimoji="0" lang="en-US" sz="4400" u="none" strike="noStrike" kern="1200" spc="0" normalizeH="0" baseline="0" noProof="0" dirty="0">
              <a:ln>
                <a:noFill/>
              </a:ln>
              <a:solidFill>
                <a:prstClr val="white"/>
              </a:solidFill>
              <a:effectLst/>
              <a:uLnTx/>
              <a:uFillTx/>
              <a:latin typeface="Aptos Display" panose="020B0004020202020204" pitchFamily="34" charset="0"/>
              <a:cs typeface="Arial" charset="0"/>
            </a:endParaRPr>
          </a:p>
        </p:txBody>
      </p:sp>
      <p:sp>
        <p:nvSpPr>
          <p:cNvPr id="4" name="Rectangle 3">
            <a:extLst>
              <a:ext uri="{FF2B5EF4-FFF2-40B4-BE49-F238E27FC236}">
                <a16:creationId xmlns:a16="http://schemas.microsoft.com/office/drawing/2014/main" id="{815919DA-60D4-E4D9-6BB3-5020C301AD9C}"/>
              </a:ext>
            </a:extLst>
          </p:cNvPr>
          <p:cNvSpPr>
            <a:spLocks noChangeArrowheads="1"/>
          </p:cNvSpPr>
          <p:nvPr/>
        </p:nvSpPr>
        <p:spPr bwMode="auto">
          <a:xfrm>
            <a:off x="1297498" y="4896387"/>
            <a:ext cx="10050859" cy="1798327"/>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id="{369D8610-2C3D-334A-1A0E-84C017E84D2E}"/>
              </a:ext>
            </a:extLst>
          </p:cNvPr>
          <p:cNvSpPr txBox="1">
            <a:spLocks noChangeArrowheads="1"/>
          </p:cNvSpPr>
          <p:nvPr/>
        </p:nvSpPr>
        <p:spPr bwMode="auto">
          <a:xfrm>
            <a:off x="1337038" y="5159165"/>
            <a:ext cx="9964864" cy="1200329"/>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3600" dirty="0">
                <a:solidFill>
                  <a:prstClr val="white"/>
                </a:solidFill>
                <a:latin typeface="Aptos Display" panose="020B0004020202020204" pitchFamily="34" charset="0"/>
                <a:cs typeface="Calibri Light" panose="020F0302020204030204" pitchFamily="34" charset="0"/>
              </a:rPr>
              <a:t>The Greek word for victory is the same word used for Jesus’ followers who are faithful and “overcome.” </a:t>
            </a:r>
          </a:p>
        </p:txBody>
      </p:sp>
      <p:sp>
        <p:nvSpPr>
          <p:cNvPr id="2" name="Rectangle 1">
            <a:extLst>
              <a:ext uri="{FF2B5EF4-FFF2-40B4-BE49-F238E27FC236}">
                <a16:creationId xmlns:a16="http://schemas.microsoft.com/office/drawing/2014/main" id="{B1360A25-A19E-0ABA-0D60-440DDF587B4D}"/>
              </a:ext>
            </a:extLst>
          </p:cNvPr>
          <p:cNvSpPr>
            <a:spLocks noChangeArrowheads="1"/>
          </p:cNvSpPr>
          <p:nvPr/>
        </p:nvSpPr>
        <p:spPr bwMode="auto">
          <a:xfrm>
            <a:off x="5796643" y="2553196"/>
            <a:ext cx="4958443" cy="1032618"/>
          </a:xfrm>
          <a:prstGeom prst="rect">
            <a:avLst/>
          </a:prstGeom>
          <a:solidFill>
            <a:schemeClr val="tx2">
              <a:lumMod val="50000"/>
            </a:schemeClr>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3" name="TextBox 2">
            <a:extLst>
              <a:ext uri="{FF2B5EF4-FFF2-40B4-BE49-F238E27FC236}">
                <a16:creationId xmlns:a16="http://schemas.microsoft.com/office/drawing/2014/main" id="{7655C6C0-0D45-A104-3890-3DC96C7AC8F4}"/>
              </a:ext>
            </a:extLst>
          </p:cNvPr>
          <p:cNvSpPr txBox="1">
            <a:spLocks noChangeArrowheads="1"/>
          </p:cNvSpPr>
          <p:nvPr/>
        </p:nvSpPr>
        <p:spPr bwMode="auto">
          <a:xfrm>
            <a:off x="5792611" y="2701670"/>
            <a:ext cx="4916019" cy="738664"/>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200" dirty="0">
                <a:solidFill>
                  <a:prstClr val="white"/>
                </a:solidFill>
                <a:latin typeface="Aptos Display" panose="020B0004020202020204" pitchFamily="34" charset="0"/>
                <a:cs typeface="Calibri Light" panose="020F0302020204030204" pitchFamily="34" charset="0"/>
              </a:rPr>
              <a:t> Gk. </a:t>
            </a:r>
            <a:r>
              <a:rPr lang="en-US" sz="4200" i="1" dirty="0" err="1">
                <a:solidFill>
                  <a:prstClr val="white"/>
                </a:solidFill>
                <a:latin typeface="Aptos Display" panose="020B0004020202020204" pitchFamily="34" charset="0"/>
                <a:cs typeface="Calibri Light" panose="020F0302020204030204" pitchFamily="34" charset="0"/>
              </a:rPr>
              <a:t>nikē</a:t>
            </a:r>
            <a:endParaRPr lang="en-US" sz="4200" i="1" dirty="0">
              <a:solidFill>
                <a:prstClr val="white"/>
              </a:solidFill>
              <a:latin typeface="Aptos Display" panose="020B000402020202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0C6C3ED6-BE99-6A22-2943-FA6CEE802C64}"/>
              </a:ext>
            </a:extLst>
          </p:cNvPr>
          <p:cNvSpPr>
            <a:spLocks noChangeArrowheads="1"/>
          </p:cNvSpPr>
          <p:nvPr/>
        </p:nvSpPr>
        <p:spPr bwMode="auto">
          <a:xfrm>
            <a:off x="6096000" y="252481"/>
            <a:ext cx="5598770" cy="1792984"/>
          </a:xfrm>
          <a:prstGeom prst="rect">
            <a:avLst/>
          </a:prstGeom>
          <a:solidFill>
            <a:srgbClr val="586676"/>
          </a:solidFill>
          <a:ln w="9525">
            <a:solidFill>
              <a:schemeClr val="bg1"/>
            </a:solidFill>
            <a:round/>
            <a:headEnd/>
            <a:tailEnd/>
          </a:ln>
        </p:spPr>
        <p:txBody>
          <a:bodyPr/>
          <a:lstStyle/>
          <a:p>
            <a:pPr algn="ctr" eaLnBrk="0" fontAlgn="auto" hangingPunct="0">
              <a:spcBef>
                <a:spcPts val="0"/>
              </a:spcBef>
              <a:spcAft>
                <a:spcPts val="0"/>
              </a:spcAft>
              <a:defRPr/>
            </a:pPr>
            <a:endParaRPr lang="en-US" sz="3800" kern="0" dirty="0">
              <a:solidFill>
                <a:sysClr val="windowText" lastClr="000000"/>
              </a:solidFill>
              <a:latin typeface="Calibri"/>
              <a:ea typeface="+mn-ea"/>
            </a:endParaRPr>
          </a:p>
        </p:txBody>
      </p:sp>
      <p:sp>
        <p:nvSpPr>
          <p:cNvPr id="7" name="TextBox 6">
            <a:extLst>
              <a:ext uri="{FF2B5EF4-FFF2-40B4-BE49-F238E27FC236}">
                <a16:creationId xmlns:a16="http://schemas.microsoft.com/office/drawing/2014/main" id="{CD0410B5-54DB-2E99-3887-C9163CC3B6B0}"/>
              </a:ext>
            </a:extLst>
          </p:cNvPr>
          <p:cNvSpPr txBox="1">
            <a:spLocks noChangeArrowheads="1"/>
          </p:cNvSpPr>
          <p:nvPr/>
        </p:nvSpPr>
        <p:spPr bwMode="auto">
          <a:xfrm>
            <a:off x="6099513" y="433612"/>
            <a:ext cx="5550867" cy="1446550"/>
          </a:xfrm>
          <a:prstGeom prst="rect">
            <a:avLst/>
          </a:prstGeom>
          <a:noFill/>
          <a:ln w="38100">
            <a:noFill/>
            <a:miter lim="800000"/>
            <a:headEnd/>
            <a:tailEnd/>
          </a:ln>
        </p:spPr>
        <p:txBody>
          <a:bodyPr wrap="square">
            <a:spAutoFit/>
          </a:bodyPr>
          <a:lstStyle/>
          <a:p>
            <a:pPr marL="15875" lvl="3" algn="ctr">
              <a:spcBef>
                <a:spcPts val="0"/>
              </a:spcBef>
              <a:spcAft>
                <a:spcPts val="0"/>
              </a:spcAft>
              <a:buSzPct val="100000"/>
            </a:pPr>
            <a:r>
              <a:rPr lang="en-US" sz="4400" dirty="0">
                <a:solidFill>
                  <a:prstClr val="white"/>
                </a:solidFill>
                <a:latin typeface="Aptos Display" panose="020B0004020202020204" pitchFamily="34" charset="0"/>
                <a:cs typeface="Calibri Light" panose="020F0302020204030204" pitchFamily="34" charset="0"/>
              </a:rPr>
              <a:t>Seal #1: Spread of Jesus’ Message</a:t>
            </a:r>
          </a:p>
        </p:txBody>
      </p:sp>
    </p:spTree>
    <p:extLst>
      <p:ext uri="{BB962C8B-B14F-4D97-AF65-F5344CB8AC3E}">
        <p14:creationId xmlns:p14="http://schemas.microsoft.com/office/powerpoint/2010/main" val="392218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DBD6-F27B-7171-1774-7664C8DB954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8056C2-3B3A-FB6D-16F4-5A6D1AD5D120}"/>
              </a:ext>
            </a:extLst>
          </p:cNvPr>
          <p:cNvSpPr/>
          <p:nvPr/>
        </p:nvSpPr>
        <p:spPr>
          <a:xfrm>
            <a:off x="76200" y="76200"/>
            <a:ext cx="12039600" cy="67056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6" name="Straight Connector 5">
            <a:extLst>
              <a:ext uri="{FF2B5EF4-FFF2-40B4-BE49-F238E27FC236}">
                <a16:creationId xmlns:a16="http://schemas.microsoft.com/office/drawing/2014/main" id="{0FA2463B-D9E8-52C2-C995-9C30E82800C3}"/>
              </a:ext>
            </a:extLst>
          </p:cNvPr>
          <p:cNvCxnSpPr>
            <a:stCxn id="4" idx="0"/>
            <a:endCxn id="4" idx="2"/>
          </p:cNvCxnSpPr>
          <p:nvPr/>
        </p:nvCxnSpPr>
        <p:spPr>
          <a:xfrm>
            <a:off x="6096000" y="76200"/>
            <a:ext cx="0" cy="6705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CD5112-B986-5437-8DD3-25CE9F042062}"/>
              </a:ext>
            </a:extLst>
          </p:cNvPr>
          <p:cNvCxnSpPr>
            <a:cxnSpLocks/>
          </p:cNvCxnSpPr>
          <p:nvPr/>
        </p:nvCxnSpPr>
        <p:spPr>
          <a:xfrm>
            <a:off x="76200" y="990600"/>
            <a:ext cx="1203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FF3F58-FD92-C7E5-2FC3-07B80C6B45EC}"/>
              </a:ext>
            </a:extLst>
          </p:cNvPr>
          <p:cNvSpPr txBox="1"/>
          <p:nvPr/>
        </p:nvSpPr>
        <p:spPr>
          <a:xfrm>
            <a:off x="76200"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Revelation 6</a:t>
            </a:r>
          </a:p>
        </p:txBody>
      </p:sp>
      <p:sp>
        <p:nvSpPr>
          <p:cNvPr id="12" name="TextBox 11">
            <a:extLst>
              <a:ext uri="{FF2B5EF4-FFF2-40B4-BE49-F238E27FC236}">
                <a16:creationId xmlns:a16="http://schemas.microsoft.com/office/drawing/2014/main" id="{844D5CA3-21C8-F2D7-F578-D0464994DB4A}"/>
              </a:ext>
            </a:extLst>
          </p:cNvPr>
          <p:cNvSpPr txBox="1"/>
          <p:nvPr/>
        </p:nvSpPr>
        <p:spPr>
          <a:xfrm>
            <a:off x="6096001" y="76200"/>
            <a:ext cx="6019800" cy="800219"/>
          </a:xfrm>
          <a:prstGeom prst="rect">
            <a:avLst/>
          </a:prstGeom>
          <a:noFill/>
        </p:spPr>
        <p:txBody>
          <a:bodyPr wrap="square" rtlCol="0">
            <a:spAutoFit/>
          </a:bodyPr>
          <a:lstStyle/>
          <a:p>
            <a:r>
              <a:rPr lang="en-US" sz="4600" dirty="0">
                <a:solidFill>
                  <a:schemeClr val="bg1"/>
                </a:solidFill>
                <a:latin typeface="Aptos Display" panose="020B0004020202020204" pitchFamily="34" charset="0"/>
              </a:rPr>
              <a:t>Matthew 24</a:t>
            </a:r>
          </a:p>
        </p:txBody>
      </p:sp>
      <p:sp>
        <p:nvSpPr>
          <p:cNvPr id="13" name="TextBox 12">
            <a:extLst>
              <a:ext uri="{FF2B5EF4-FFF2-40B4-BE49-F238E27FC236}">
                <a16:creationId xmlns:a16="http://schemas.microsoft.com/office/drawing/2014/main" id="{1E7E058D-84D2-E1F2-F71F-E2693081D5A6}"/>
              </a:ext>
            </a:extLst>
          </p:cNvPr>
          <p:cNvSpPr txBox="1"/>
          <p:nvPr/>
        </p:nvSpPr>
        <p:spPr>
          <a:xfrm>
            <a:off x="76200" y="990600"/>
            <a:ext cx="6019800" cy="3175228"/>
          </a:xfrm>
          <a:prstGeom prst="rect">
            <a:avLst/>
          </a:prstGeom>
          <a:noFill/>
        </p:spPr>
        <p:txBody>
          <a:bodyPr wrap="square" rtlCol="0">
            <a:spAutoFit/>
          </a:bodyPr>
          <a:lstStyle/>
          <a:p>
            <a:r>
              <a:rPr lang="en-US" sz="3200" dirty="0">
                <a:solidFill>
                  <a:schemeClr val="bg1"/>
                </a:solidFill>
                <a:latin typeface="Aptos Display" panose="020B0004020202020204" pitchFamily="34" charset="0"/>
              </a:rPr>
              <a:t>Seal #1: The message of Christ prevails in the world (v2).</a:t>
            </a:r>
          </a:p>
          <a:p>
            <a:endParaRPr lang="en-US" sz="3200" dirty="0">
              <a:solidFill>
                <a:schemeClr val="bg1"/>
              </a:solidFill>
              <a:latin typeface="Aptos Display" panose="020B0004020202020204" pitchFamily="34" charset="0"/>
            </a:endParaRPr>
          </a:p>
          <a:p>
            <a:endParaRPr lang="en-US" sz="3200" dirty="0">
              <a:solidFill>
                <a:schemeClr val="bg1"/>
              </a:solidFill>
              <a:latin typeface="Aptos Display" panose="020B0004020202020204" pitchFamily="34" charset="0"/>
            </a:endParaRPr>
          </a:p>
          <a:p>
            <a:pPr>
              <a:spcAft>
                <a:spcPts val="1000"/>
              </a:spcAft>
            </a:pPr>
            <a:endParaRPr lang="en-US" sz="3200" dirty="0">
              <a:solidFill>
                <a:schemeClr val="bg1"/>
              </a:solidFill>
              <a:latin typeface="Aptos Display" panose="020B0004020202020204" pitchFamily="34" charset="0"/>
            </a:endParaRPr>
          </a:p>
          <a:p>
            <a:r>
              <a:rPr lang="en-US" sz="3200" dirty="0">
                <a:solidFill>
                  <a:schemeClr val="bg1"/>
                </a:solidFill>
                <a:latin typeface="Aptos Display" panose="020B0004020202020204" pitchFamily="34" charset="0"/>
              </a:rPr>
              <a:t>Seal #2: War (v3-4).</a:t>
            </a:r>
          </a:p>
        </p:txBody>
      </p:sp>
      <p:sp>
        <p:nvSpPr>
          <p:cNvPr id="5" name="TextBox 4">
            <a:extLst>
              <a:ext uri="{FF2B5EF4-FFF2-40B4-BE49-F238E27FC236}">
                <a16:creationId xmlns:a16="http://schemas.microsoft.com/office/drawing/2014/main" id="{9AFE6EC3-5FA7-70A0-B322-CC375F45546E}"/>
              </a:ext>
            </a:extLst>
          </p:cNvPr>
          <p:cNvSpPr txBox="1"/>
          <p:nvPr/>
        </p:nvSpPr>
        <p:spPr>
          <a:xfrm>
            <a:off x="6096000" y="1005989"/>
            <a:ext cx="6019800" cy="5144998"/>
          </a:xfrm>
          <a:prstGeom prst="rect">
            <a:avLst/>
          </a:prstGeom>
          <a:noFill/>
        </p:spPr>
        <p:txBody>
          <a:bodyPr wrap="square" rtlCol="0">
            <a:spAutoFit/>
          </a:bodyPr>
          <a:lstStyle/>
          <a:p>
            <a:pPr>
              <a:spcAft>
                <a:spcPts val="1000"/>
              </a:spcAft>
            </a:pPr>
            <a:r>
              <a:rPr lang="en-US" sz="3200" dirty="0">
                <a:solidFill>
                  <a:schemeClr val="bg1"/>
                </a:solidFill>
                <a:latin typeface="Aptos Display" panose="020B0004020202020204" pitchFamily="34" charset="0"/>
              </a:rPr>
              <a:t>“The Good News about the Kingdom will be preached throughout the whole world, so that all nations will hear it; and then the end will come” (v14).</a:t>
            </a:r>
          </a:p>
          <a:p>
            <a:r>
              <a:rPr lang="en-US" sz="3200" dirty="0">
                <a:solidFill>
                  <a:schemeClr val="bg1"/>
                </a:solidFill>
                <a:latin typeface="Aptos Display" panose="020B0004020202020204" pitchFamily="34" charset="0"/>
              </a:rPr>
              <a:t>“You will hear of wars and threats of wars, but don’t panic. Yes, these things must take place, but the end won’t follow immediately. Nation will go to war against nation” (v6-7).</a:t>
            </a:r>
          </a:p>
        </p:txBody>
      </p:sp>
    </p:spTree>
    <p:extLst>
      <p:ext uri="{BB962C8B-B14F-4D97-AF65-F5344CB8AC3E}">
        <p14:creationId xmlns:p14="http://schemas.microsoft.com/office/powerpoint/2010/main" val="254096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3352</Words>
  <Application>Microsoft Office PowerPoint</Application>
  <PresentationFormat>Widescreen</PresentationFormat>
  <Paragraphs>267</Paragraphs>
  <Slides>48</Slides>
  <Notes>48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ＭＳ Ｐゴシック</vt:lpstr>
      <vt:lpstr>Aptos Display</vt:lpstr>
      <vt:lpstr>Arial</vt:lpstr>
      <vt:lpstr>Calibri</vt:lpstr>
      <vt:lpstr>Calibri Light</vt:lpstr>
      <vt:lpstr>Cambria</vt:lpstr>
      <vt:lpstr>Century Gothic</vt:lpstr>
      <vt:lpstr>Times New Roman</vt:lpstr>
      <vt:lpstr>Office Theme</vt:lpstr>
      <vt:lpstr>1_Office Theme</vt:lpstr>
      <vt:lpstr>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2024-12-10T15:00:14Z</dcterms:created>
  <dcterms:modified xsi:type="dcterms:W3CDTF">2024-12-10T15:00:22Z</dcterms:modified>
</cp:coreProperties>
</file>