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49" r:id="rId8"/>
    <p:sldId id="7450" r:id="rId9"/>
    <p:sldId id="7451" r:id="rId10"/>
    <p:sldId id="7452" r:id="rId11"/>
    <p:sldId id="7453" r:id="rId12"/>
    <p:sldId id="7454" r:id="rId13"/>
    <p:sldId id="7455" r:id="rId14"/>
    <p:sldId id="7456" r:id="rId15"/>
    <p:sldId id="7457" r:id="rId16"/>
    <p:sldId id="7458" r:id="rId17"/>
    <p:sldId id="7459" r:id="rId18"/>
    <p:sldId id="7482" r:id="rId19"/>
    <p:sldId id="7460" r:id="rId20"/>
    <p:sldId id="7461" r:id="rId21"/>
    <p:sldId id="7481" r:id="rId22"/>
    <p:sldId id="7462" r:id="rId23"/>
    <p:sldId id="7463" r:id="rId24"/>
    <p:sldId id="7464" r:id="rId25"/>
    <p:sldId id="7465" r:id="rId26"/>
    <p:sldId id="7466" r:id="rId27"/>
    <p:sldId id="7467" r:id="rId28"/>
    <p:sldId id="7469" r:id="rId29"/>
    <p:sldId id="7470" r:id="rId30"/>
    <p:sldId id="7471" r:id="rId31"/>
    <p:sldId id="7477" r:id="rId32"/>
    <p:sldId id="7472" r:id="rId33"/>
    <p:sldId id="7473" r:id="rId34"/>
    <p:sldId id="7474" r:id="rId35"/>
    <p:sldId id="7475" r:id="rId36"/>
    <p:sldId id="7476" r:id="rId37"/>
    <p:sldId id="7479" r:id="rId38"/>
    <p:sldId id="6665" r:id="rId39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D9E6B-CD45-4C63-8BD4-F81970220783}" v="1829" dt="2024-08-08T23:32:39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58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89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4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98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15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75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18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32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76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2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98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92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141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021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359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87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801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402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099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31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366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449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09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22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43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50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06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97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30591" y="1562100"/>
            <a:ext cx="9297610" cy="1225021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Overcoming a Hostile World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John 15-16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</a:t>
            </a:r>
            <a:r>
              <a:rPr lang="en-US" u="sng" dirty="0"/>
              <a:t>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hates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it hated me first.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B1C9441-A2DD-4103-4699-DCD48F85B4C7}"/>
              </a:ext>
            </a:extLst>
          </p:cNvPr>
          <p:cNvSpPr/>
          <p:nvPr/>
        </p:nvSpPr>
        <p:spPr bwMode="auto">
          <a:xfrm>
            <a:off x="169334" y="1262777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offers a way off the treadmill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Eternal life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different view of pleasure, possessions, pride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Either conform or be transformed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to conform will bring hostility &amp; haters.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F7EFFC2-806D-4246-7F8D-661B6E4F2112}"/>
              </a:ext>
            </a:extLst>
          </p:cNvPr>
          <p:cNvSpPr/>
          <p:nvPr/>
        </p:nvSpPr>
        <p:spPr bwMode="auto">
          <a:xfrm>
            <a:off x="169334" y="3924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not of this world”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8:23)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18 </a:t>
            </a:r>
            <a:r>
              <a:rPr lang="en-US" dirty="0"/>
              <a:t>“If the world </a:t>
            </a:r>
            <a:r>
              <a:rPr lang="en-US" u="sng" dirty="0"/>
              <a:t>hates</a:t>
            </a:r>
            <a:r>
              <a:rPr lang="en-US" dirty="0"/>
              <a:t> you, </a:t>
            </a:r>
            <a:br>
              <a:rPr lang="en-US" dirty="0"/>
            </a:br>
            <a:r>
              <a:rPr lang="en-US" dirty="0"/>
              <a:t>keep in mind that it </a:t>
            </a:r>
            <a:r>
              <a:rPr lang="en-US" u="sng" dirty="0"/>
              <a:t>hated</a:t>
            </a:r>
            <a:r>
              <a:rPr lang="en-US" dirty="0"/>
              <a:t> me first.</a:t>
            </a:r>
          </a:p>
          <a:p>
            <a:r>
              <a:rPr lang="en-US" baseline="30000" dirty="0"/>
              <a:t>19 </a:t>
            </a:r>
            <a:r>
              <a:rPr lang="en-US" dirty="0"/>
              <a:t>If you belonged to the world, </a:t>
            </a:r>
            <a:br>
              <a:rPr lang="en-US" dirty="0"/>
            </a:br>
            <a:r>
              <a:rPr lang="en-US" dirty="0"/>
              <a:t>it would love you as its own.</a:t>
            </a:r>
          </a:p>
          <a:p>
            <a:r>
              <a:rPr lang="en-US" dirty="0"/>
              <a:t>As it is, you do not belong to the world, </a:t>
            </a:r>
            <a:br>
              <a:rPr lang="en-US" dirty="0"/>
            </a:br>
            <a:r>
              <a:rPr lang="en-US" dirty="0"/>
              <a:t>but I have chosen you out of the world. </a:t>
            </a:r>
            <a:br>
              <a:rPr lang="en-US" dirty="0"/>
            </a:br>
            <a:r>
              <a:rPr lang="en-US" dirty="0"/>
              <a:t>That is why the world </a:t>
            </a:r>
            <a:r>
              <a:rPr lang="en-US" u="sng" dirty="0"/>
              <a:t>hates</a:t>
            </a:r>
            <a:r>
              <a:rPr lang="en-US" dirty="0"/>
              <a:t>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2336747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20 </a:t>
            </a:r>
            <a:r>
              <a:rPr lang="en-US" dirty="0"/>
              <a:t>Remember what I told you: </a:t>
            </a:r>
            <a:br>
              <a:rPr lang="en-US" dirty="0"/>
            </a:br>
            <a:r>
              <a:rPr lang="en-US" dirty="0"/>
              <a:t>‘A servant is not greater than his master.’</a:t>
            </a:r>
          </a:p>
          <a:p>
            <a:r>
              <a:rPr lang="en-US" dirty="0"/>
              <a:t>If they </a:t>
            </a:r>
            <a:r>
              <a:rPr lang="en-US" u="sng" dirty="0"/>
              <a:t>persecuted</a:t>
            </a:r>
            <a:r>
              <a:rPr lang="en-US" dirty="0"/>
              <a:t> me, they will </a:t>
            </a:r>
            <a:r>
              <a:rPr lang="en-US" u="sng" dirty="0"/>
              <a:t>persecute</a:t>
            </a:r>
            <a:r>
              <a:rPr lang="en-US" dirty="0"/>
              <a:t> you also. If they obeyed my teaching, they will obey yours also.</a:t>
            </a:r>
          </a:p>
          <a:p>
            <a:r>
              <a:rPr lang="en-US" baseline="30000" dirty="0"/>
              <a:t>21 </a:t>
            </a:r>
            <a:r>
              <a:rPr lang="en-US" dirty="0"/>
              <a:t>They will treat you this way because of my name, for they do not know the one who sent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30054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22 </a:t>
            </a:r>
            <a:r>
              <a:rPr lang="en-US" dirty="0"/>
              <a:t>If I had not come and spoken to them, </a:t>
            </a:r>
            <a:br>
              <a:rPr lang="en-US" dirty="0"/>
            </a:br>
            <a:r>
              <a:rPr lang="en-US" dirty="0"/>
              <a:t>they would not be guilty of sin; </a:t>
            </a:r>
            <a:br>
              <a:rPr lang="en-US" dirty="0"/>
            </a:br>
            <a:r>
              <a:rPr lang="en-US" dirty="0"/>
              <a:t>but now they have no excuse for their sin.</a:t>
            </a:r>
          </a:p>
          <a:p>
            <a:r>
              <a:rPr lang="en-US" baseline="30000" dirty="0"/>
              <a:t>23 </a:t>
            </a:r>
            <a:r>
              <a:rPr lang="en-US" dirty="0"/>
              <a:t>Whoever </a:t>
            </a:r>
            <a:r>
              <a:rPr lang="en-US" u="sng" dirty="0"/>
              <a:t>hates</a:t>
            </a:r>
            <a:r>
              <a:rPr lang="en-US" dirty="0"/>
              <a:t> me </a:t>
            </a:r>
            <a:r>
              <a:rPr lang="en-US" u="sng" dirty="0"/>
              <a:t>hates</a:t>
            </a:r>
            <a:r>
              <a:rPr lang="en-US" dirty="0"/>
              <a:t> my Father as well.</a:t>
            </a:r>
          </a:p>
          <a:p>
            <a:r>
              <a:rPr lang="en-US" baseline="30000" dirty="0"/>
              <a:t>24 </a:t>
            </a:r>
            <a:r>
              <a:rPr lang="en-US" dirty="0"/>
              <a:t>If I had not done among them the works </a:t>
            </a:r>
            <a:br>
              <a:rPr lang="en-US" dirty="0"/>
            </a:br>
            <a:r>
              <a:rPr lang="en-US" dirty="0"/>
              <a:t>no one else did, they would not be guilty of sin.</a:t>
            </a:r>
          </a:p>
          <a:p>
            <a:r>
              <a:rPr lang="en-US" dirty="0"/>
              <a:t>As it is, they have seen, </a:t>
            </a:r>
            <a:br>
              <a:rPr lang="en-US" dirty="0"/>
            </a:br>
            <a:r>
              <a:rPr lang="en-US" dirty="0"/>
              <a:t>and yet they have </a:t>
            </a:r>
            <a:r>
              <a:rPr lang="en-US" u="sng" dirty="0"/>
              <a:t>hated</a:t>
            </a:r>
            <a:r>
              <a:rPr lang="en-US" dirty="0"/>
              <a:t> both me and my Father.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1337689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25 </a:t>
            </a:r>
            <a:r>
              <a:rPr lang="en-US" dirty="0"/>
              <a:t>But this is to fulfill what is written in their Law: ‘They </a:t>
            </a:r>
            <a:r>
              <a:rPr lang="en-US" u="sng" dirty="0"/>
              <a:t>hated</a:t>
            </a:r>
            <a:r>
              <a:rPr lang="en-US" dirty="0"/>
              <a:t> me without reason.’ </a:t>
            </a:r>
            <a:r>
              <a:rPr lang="en-US" sz="2000" i="1" dirty="0"/>
              <a:t>[Psalm 35:19; 69:4]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182070007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1 </a:t>
            </a:r>
            <a:r>
              <a:rPr lang="en-US" dirty="0"/>
              <a:t>“All this I have told you </a:t>
            </a:r>
            <a:br>
              <a:rPr lang="en-US" dirty="0"/>
            </a:br>
            <a:r>
              <a:rPr lang="en-US" dirty="0"/>
              <a:t>so that you will not fall away.</a:t>
            </a:r>
          </a:p>
          <a:p>
            <a:r>
              <a:rPr lang="en-US" baseline="30000" dirty="0"/>
              <a:t>2 </a:t>
            </a:r>
            <a:r>
              <a:rPr lang="en-US" dirty="0"/>
              <a:t>They will put you out of the synagogue;</a:t>
            </a:r>
          </a:p>
          <a:p>
            <a:r>
              <a:rPr lang="en-US" dirty="0"/>
              <a:t>	in fact, the time is coming when anyone who kills you will think they are offering a service to God. </a:t>
            </a:r>
            <a:r>
              <a:rPr lang="en-US" sz="2000" i="1" dirty="0"/>
              <a:t>(Acts 8:1)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3330463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031BA-E1A2-1489-6104-BA76A98D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391" y="5143500"/>
            <a:ext cx="3325441" cy="482314"/>
          </a:xfrm>
        </p:spPr>
        <p:txBody>
          <a:bodyPr/>
          <a:lstStyle/>
          <a:p>
            <a:r>
              <a:rPr lang="en-US" sz="1050" i="1" dirty="0"/>
              <a:t>Paul Marshall, Lela Gilbert and Nina Shea, Persecuted: The Global Assault on Christians (Thomas Nelson: Nashville, 2013), p</a:t>
            </a:r>
            <a:r>
              <a:rPr lang="en-US" sz="1050" i="1"/>
              <a:t>. </a:t>
            </a:r>
            <a:r>
              <a:rPr lang="en-US" sz="1050" i="1" dirty="0"/>
              <a:t>3-6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44AB3-6795-D496-15F4-B2CE41E7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A Christian pastor sat in a squalid prison cell in Iran </a:t>
            </a:r>
            <a:br>
              <a:rPr lang="en-US" dirty="0"/>
            </a:br>
            <a:r>
              <a:rPr lang="en-US" dirty="0"/>
              <a:t>for three years.</a:t>
            </a:r>
          </a:p>
          <a:p>
            <a:r>
              <a:rPr lang="en-US" dirty="0"/>
              <a:t>Day after day he waited </a:t>
            </a:r>
            <a:br>
              <a:rPr lang="en-US" dirty="0"/>
            </a:br>
            <a:r>
              <a:rPr lang="en-US" dirty="0"/>
              <a:t>for the final word to come down from the authorities: </a:t>
            </a:r>
          </a:p>
          <a:p>
            <a:r>
              <a:rPr lang="en-US" dirty="0"/>
              <a:t>“Tomorrow morning </a:t>
            </a:r>
            <a:br>
              <a:rPr lang="en-US" dirty="0"/>
            </a:br>
            <a:r>
              <a:rPr lang="en-US" dirty="0"/>
              <a:t>you will hang.”</a:t>
            </a:r>
          </a:p>
        </p:txBody>
      </p:sp>
    </p:spTree>
    <p:extLst>
      <p:ext uri="{BB962C8B-B14F-4D97-AF65-F5344CB8AC3E}">
        <p14:creationId xmlns:p14="http://schemas.microsoft.com/office/powerpoint/2010/main" val="9046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031BA-E1A2-1489-6104-BA76A98D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391" y="5143500"/>
            <a:ext cx="3325441" cy="482314"/>
          </a:xfrm>
        </p:spPr>
        <p:txBody>
          <a:bodyPr/>
          <a:lstStyle/>
          <a:p>
            <a:r>
              <a:rPr lang="en-US" sz="1050" i="1" dirty="0"/>
              <a:t>Paul Marshall, Lela Gilbert and Nina Shea, Persecuted: The Global Assault on Christians (Thomas Nelson: Nashville, 2013), p</a:t>
            </a:r>
            <a:r>
              <a:rPr lang="en-US" sz="1050" i="1"/>
              <a:t>. </a:t>
            </a:r>
            <a:r>
              <a:rPr lang="en-US" sz="1050" i="1" dirty="0"/>
              <a:t>3-6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44AB3-6795-D496-15F4-B2CE41E7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The pastor was condemned for converting to Christianity from Islam, called apostasy in Iran, and sentenced to death.</a:t>
            </a:r>
          </a:p>
          <a:p>
            <a:r>
              <a:rPr lang="en-US" dirty="0"/>
              <a:t>Still, he did not recant his Christian faith…</a:t>
            </a:r>
          </a:p>
        </p:txBody>
      </p:sp>
    </p:spTree>
    <p:extLst>
      <p:ext uri="{BB962C8B-B14F-4D97-AF65-F5344CB8AC3E}">
        <p14:creationId xmlns:p14="http://schemas.microsoft.com/office/powerpoint/2010/main" val="1328411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031BA-E1A2-1489-6104-BA76A98D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391" y="5143500"/>
            <a:ext cx="3325441" cy="482314"/>
          </a:xfrm>
        </p:spPr>
        <p:txBody>
          <a:bodyPr/>
          <a:lstStyle/>
          <a:p>
            <a:r>
              <a:rPr lang="en-US" sz="1050" i="1" dirty="0"/>
              <a:t>Paul Marshall, Lela Gilbert and Nina Shea, Persecuted: The Global Assault on Christians (Thomas Nelson: Nashville, 2013), p</a:t>
            </a:r>
            <a:r>
              <a:rPr lang="en-US" sz="1050" i="1"/>
              <a:t>. </a:t>
            </a:r>
            <a:r>
              <a:rPr lang="en-US" sz="1050" i="1" dirty="0"/>
              <a:t>3-6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44AB3-6795-D496-15F4-B2CE41E7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In Pakistan, a woman awaits the day of her execution.</a:t>
            </a:r>
          </a:p>
          <a:p>
            <a:r>
              <a:rPr lang="en-US" dirty="0"/>
              <a:t>She is ill, weak, and weary, and she misses her five children intolerably.</a:t>
            </a:r>
          </a:p>
          <a:p>
            <a:r>
              <a:rPr lang="en-US" dirty="0"/>
              <a:t>She, too, has been sentenced to death because of her Christian faith.</a:t>
            </a:r>
          </a:p>
        </p:txBody>
      </p:sp>
    </p:spTree>
    <p:extLst>
      <p:ext uri="{BB962C8B-B14F-4D97-AF65-F5344CB8AC3E}">
        <p14:creationId xmlns:p14="http://schemas.microsoft.com/office/powerpoint/2010/main" val="26535095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031BA-E1A2-1489-6104-BA76A98D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391" y="5143500"/>
            <a:ext cx="3325441" cy="482314"/>
          </a:xfrm>
        </p:spPr>
        <p:txBody>
          <a:bodyPr/>
          <a:lstStyle/>
          <a:p>
            <a:r>
              <a:rPr lang="en-US" sz="1050" i="1" dirty="0"/>
              <a:t>Paul Marshall, Lela Gilbert and Nina Shea, Persecuted: The Global Assault on Christians (Thomas Nelson: Nashville, 2013), p</a:t>
            </a:r>
            <a:r>
              <a:rPr lang="en-US" sz="1050" i="1"/>
              <a:t>. </a:t>
            </a:r>
            <a:r>
              <a:rPr lang="en-US" sz="1050" i="1" dirty="0"/>
              <a:t>3-6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44AB3-6795-D496-15F4-B2CE41E7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In Nigeria, surviving Christians can still smell the smoke and the burning flesh in their village.</a:t>
            </a:r>
          </a:p>
          <a:p>
            <a:r>
              <a:rPr lang="en-US" dirty="0"/>
              <a:t>At least eleven worshippers were burned to death when terrorists firebombed a church in early 2012.</a:t>
            </a:r>
          </a:p>
          <a:p>
            <a:r>
              <a:rPr lang="en-US" dirty="0"/>
              <a:t>More than twenty others were horribly injured.</a:t>
            </a:r>
          </a:p>
        </p:txBody>
      </p:sp>
    </p:spTree>
    <p:extLst>
      <p:ext uri="{BB962C8B-B14F-4D97-AF65-F5344CB8AC3E}">
        <p14:creationId xmlns:p14="http://schemas.microsoft.com/office/powerpoint/2010/main" val="2075461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18 </a:t>
            </a:r>
            <a:r>
              <a:rPr lang="en-US" dirty="0"/>
              <a:t>“If the world hates you, </a:t>
            </a:r>
            <a:br>
              <a:rPr lang="en-US" dirty="0"/>
            </a:br>
            <a:r>
              <a:rPr lang="en-US" dirty="0"/>
              <a:t>keep in mind that it hated me first.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8 </a:t>
            </a:r>
            <a:r>
              <a:rPr lang="en-US" dirty="0"/>
              <a:t>When he [the Holy Spirit] comes, </a:t>
            </a:r>
            <a:br>
              <a:rPr lang="en-US" dirty="0"/>
            </a:br>
            <a:r>
              <a:rPr lang="en-US" dirty="0"/>
              <a:t>he will </a:t>
            </a:r>
            <a:r>
              <a:rPr lang="en-US" u="sng" dirty="0"/>
              <a:t>prove the world to be in the wrong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about sin and righteousness and judgment: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3486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52157"/>
            <a:ext cx="9821333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/>
              <a:t>9 </a:t>
            </a:r>
            <a:r>
              <a:rPr lang="en-US" dirty="0"/>
              <a:t>about sin, because people do not believe in me;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15277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/>
              <a:t>9 </a:t>
            </a:r>
            <a:r>
              <a:rPr lang="en-US" dirty="0"/>
              <a:t>about sin, because people do not believe in me;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12EBBE8-A803-759F-ADAE-4640670D6ACA}"/>
              </a:ext>
            </a:extLst>
          </p:cNvPr>
          <p:cNvSpPr/>
          <p:nvPr/>
        </p:nvSpPr>
        <p:spPr bwMode="auto">
          <a:xfrm>
            <a:off x="584200" y="36957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Jesus leaves, who will point out their sin?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Holy Spirit says: “You are guilty”</a:t>
            </a:r>
          </a:p>
        </p:txBody>
      </p:sp>
    </p:spTree>
    <p:extLst>
      <p:ext uri="{BB962C8B-B14F-4D97-AF65-F5344CB8AC3E}">
        <p14:creationId xmlns:p14="http://schemas.microsoft.com/office/powerpoint/2010/main" val="925304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sin, because people do not believe in me;</a:t>
            </a:r>
          </a:p>
          <a:p>
            <a:r>
              <a:rPr lang="en-US" baseline="30000" dirty="0"/>
              <a:t>10 </a:t>
            </a:r>
            <a:r>
              <a:rPr lang="en-US" dirty="0"/>
              <a:t>about righteousness, because I am going to the Father, where you can see me no longer;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57FF23E-7D93-01C0-40D9-B2BC0A3DD45C}"/>
              </a:ext>
            </a:extLst>
          </p:cNvPr>
          <p:cNvSpPr/>
          <p:nvPr/>
        </p:nvSpPr>
        <p:spPr bwMode="auto">
          <a:xfrm>
            <a:off x="584200" y="36957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will show them they way they should live?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Holy Spirit!</a:t>
            </a:r>
          </a:p>
        </p:txBody>
      </p:sp>
    </p:spTree>
    <p:extLst>
      <p:ext uri="{BB962C8B-B14F-4D97-AF65-F5344CB8AC3E}">
        <p14:creationId xmlns:p14="http://schemas.microsoft.com/office/powerpoint/2010/main" val="2682916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sin, because people do not believe in me;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righteousness, because I am going to the Father, where you can see me no longer;</a:t>
            </a:r>
          </a:p>
          <a:p>
            <a:r>
              <a:rPr lang="en-US" baseline="30000" dirty="0"/>
              <a:t>11 </a:t>
            </a:r>
            <a:r>
              <a:rPr lang="en-US" dirty="0"/>
              <a:t>and about judgment, because </a:t>
            </a:r>
            <a:br>
              <a:rPr lang="en-US" dirty="0"/>
            </a:br>
            <a:r>
              <a:rPr lang="en-US" dirty="0"/>
              <a:t>the prince of this </a:t>
            </a:r>
            <a:r>
              <a:rPr lang="en-US" u="sng" dirty="0"/>
              <a:t>world</a:t>
            </a:r>
            <a:r>
              <a:rPr lang="en-US" dirty="0"/>
              <a:t> now stands condemned.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</p:spTree>
    <p:extLst>
      <p:ext uri="{BB962C8B-B14F-4D97-AF65-F5344CB8AC3E}">
        <p14:creationId xmlns:p14="http://schemas.microsoft.com/office/powerpoint/2010/main" val="160475093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sin, because people do not believe in me;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righteousness, because I am going to the Father, where you can see me no longer;</a:t>
            </a:r>
          </a:p>
          <a:p>
            <a:r>
              <a:rPr lang="en-US" baseline="30000" dirty="0"/>
              <a:t>11 </a:t>
            </a:r>
            <a:r>
              <a:rPr lang="en-US" dirty="0"/>
              <a:t>and about judgment, because </a:t>
            </a:r>
            <a:br>
              <a:rPr lang="en-US" dirty="0"/>
            </a:br>
            <a:r>
              <a:rPr lang="en-US" dirty="0"/>
              <a:t>the prince of this </a:t>
            </a:r>
            <a:r>
              <a:rPr lang="en-US" u="sng" dirty="0"/>
              <a:t>world</a:t>
            </a:r>
            <a:r>
              <a:rPr lang="en-US" dirty="0"/>
              <a:t> now stands condemned.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57FF23E-7D93-01C0-40D9-B2BC0A3DD45C}"/>
              </a:ext>
            </a:extLst>
          </p:cNvPr>
          <p:cNvSpPr/>
          <p:nvPr/>
        </p:nvSpPr>
        <p:spPr bwMode="auto">
          <a:xfrm>
            <a:off x="584200" y="18789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will warn them of the coming judgment?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Spirit says: Judgment is coming,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Satan is defeated, the world is passing away</a:t>
            </a:r>
          </a:p>
        </p:txBody>
      </p:sp>
    </p:spTree>
    <p:extLst>
      <p:ext uri="{BB962C8B-B14F-4D97-AF65-F5344CB8AC3E}">
        <p14:creationId xmlns:p14="http://schemas.microsoft.com/office/powerpoint/2010/main" val="2460813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he [the Holy Spirit] comes,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will prove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to be in the wrong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 and righteousness and judgment: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sin, because people do not believe in me;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righteousness, because I am going to the Father, where you can see me no longer;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about judgment, because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prince of this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now stands condemned.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Haters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57FF23E-7D93-01C0-40D9-B2BC0A3DD45C}"/>
              </a:ext>
            </a:extLst>
          </p:cNvPr>
          <p:cNvSpPr/>
          <p:nvPr/>
        </p:nvSpPr>
        <p:spPr bwMode="auto">
          <a:xfrm>
            <a:off x="169334" y="190500"/>
            <a:ext cx="9821332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Application: Dealing with Haters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take it personally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Angry responses may mean the person is close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to be as loving and kind as possible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you’ve done wrong, apologize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people space if they aren’t interested now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Beware rejecting the light</a:t>
            </a:r>
          </a:p>
        </p:txBody>
      </p:sp>
    </p:spTree>
    <p:extLst>
      <p:ext uri="{BB962C8B-B14F-4D97-AF65-F5344CB8AC3E}">
        <p14:creationId xmlns:p14="http://schemas.microsoft.com/office/powerpoint/2010/main" val="2530751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</a:t>
            </a:r>
            <a:r>
              <a:rPr lang="en-US" dirty="0"/>
              <a:t> “In a little while you won’t see me anymore. </a:t>
            </a:r>
          </a:p>
          <a:p>
            <a:r>
              <a:rPr lang="en-US" dirty="0"/>
              <a:t>But a little while after that, you will see me again.”</a:t>
            </a:r>
          </a:p>
          <a:p>
            <a:r>
              <a:rPr lang="en-US" baseline="30000" dirty="0"/>
              <a:t>17 </a:t>
            </a:r>
            <a:r>
              <a:rPr lang="en-US" dirty="0"/>
              <a:t>Some of the disciples asked each other, </a:t>
            </a:r>
            <a:br>
              <a:rPr lang="en-US" dirty="0"/>
            </a:br>
            <a:r>
              <a:rPr lang="en-US" dirty="0"/>
              <a:t>“What does he mean when he says, </a:t>
            </a:r>
          </a:p>
          <a:p>
            <a:r>
              <a:rPr lang="en-US" dirty="0"/>
              <a:t>‘In a little while you won’t see me, but then </a:t>
            </a:r>
            <a:br>
              <a:rPr lang="en-US" dirty="0"/>
            </a:br>
            <a:r>
              <a:rPr lang="en-US" dirty="0"/>
              <a:t>you will see me,’ and ‘I am going to the Father’?</a:t>
            </a:r>
          </a:p>
          <a:p>
            <a:r>
              <a:rPr lang="en-US" baseline="30000" dirty="0"/>
              <a:t>18 </a:t>
            </a:r>
            <a:r>
              <a:rPr lang="en-US" dirty="0"/>
              <a:t>And what does he mean by ‘a little while’? </a:t>
            </a:r>
            <a:br>
              <a:rPr lang="en-US" dirty="0"/>
            </a:br>
            <a:r>
              <a:rPr lang="en-US" dirty="0"/>
              <a:t>We don’t understand.”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2115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19 </a:t>
            </a:r>
            <a:r>
              <a:rPr lang="en-US" dirty="0"/>
              <a:t>Jesus realized they wanted to ask him about it, </a:t>
            </a:r>
          </a:p>
          <a:p>
            <a:r>
              <a:rPr lang="en-US" dirty="0"/>
              <a:t>so he said, “Are you asking yourselves what I meant? I said in a little while you won’t see me, but a little while after that you will see me again.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23772592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20 </a:t>
            </a:r>
            <a:r>
              <a:rPr lang="en-US" dirty="0"/>
              <a:t>I tell you the truth, </a:t>
            </a:r>
            <a:br>
              <a:rPr lang="en-US" dirty="0"/>
            </a:br>
            <a:r>
              <a:rPr lang="en-US" dirty="0"/>
              <a:t>you will weep and mourn over what is going to happen to me, but </a:t>
            </a:r>
            <a:r>
              <a:rPr lang="en-US" u="sng" dirty="0"/>
              <a:t>the world will rejoice</a:t>
            </a:r>
            <a:r>
              <a:rPr lang="en-US" dirty="0"/>
              <a:t>.</a:t>
            </a:r>
          </a:p>
          <a:p>
            <a:r>
              <a:rPr lang="en-US" dirty="0"/>
              <a:t>You will grieve, </a:t>
            </a:r>
            <a:br>
              <a:rPr lang="en-US" dirty="0"/>
            </a:br>
            <a:r>
              <a:rPr lang="en-US" dirty="0"/>
              <a:t>but your grief will suddenly turn to </a:t>
            </a:r>
            <a:r>
              <a:rPr lang="en-US" u="sng" dirty="0"/>
              <a:t>wonderful joy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3529661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</a:t>
            </a:r>
            <a:r>
              <a:rPr lang="en-US" u="sng" dirty="0"/>
              <a:t>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hates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it hated me first.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B1C9441-A2DD-4103-4699-DCD48F85B4C7}"/>
              </a:ext>
            </a:extLst>
          </p:cNvPr>
          <p:cNvSpPr/>
          <p:nvPr/>
        </p:nvSpPr>
        <p:spPr bwMode="auto">
          <a:xfrm>
            <a:off x="169334" y="1262777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“world” =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refer to the physical earth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17:24)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the people in the world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3:16)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a system of values opposed to God,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up by God’s enemy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12:31)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F7EFFC2-806D-4246-7F8D-661B6E4F2112}"/>
              </a:ext>
            </a:extLst>
          </p:cNvPr>
          <p:cNvSpPr/>
          <p:nvPr/>
        </p:nvSpPr>
        <p:spPr bwMode="auto">
          <a:xfrm>
            <a:off x="169334" y="3924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love this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nor the things it offers you,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when you love the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do not have the love of the Father in you.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7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21 </a:t>
            </a:r>
            <a:r>
              <a:rPr lang="en-US" dirty="0"/>
              <a:t>It will be like a woman suffering the </a:t>
            </a:r>
            <a:r>
              <a:rPr lang="en-US" u="sng" dirty="0"/>
              <a:t>pains</a:t>
            </a:r>
            <a:r>
              <a:rPr lang="en-US" dirty="0"/>
              <a:t> of labor.</a:t>
            </a:r>
          </a:p>
          <a:p>
            <a:r>
              <a:rPr lang="en-US" dirty="0"/>
              <a:t>When her child is born, her anguish gives way to </a:t>
            </a:r>
            <a:r>
              <a:rPr lang="en-US" u="sng" dirty="0"/>
              <a:t>joy</a:t>
            </a:r>
            <a:r>
              <a:rPr lang="en-US" dirty="0"/>
              <a:t> because she has brought a new baby into the world.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1539770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22 </a:t>
            </a:r>
            <a:r>
              <a:rPr lang="en-US" dirty="0"/>
              <a:t>So you have sorrow now, but I will see you again; then you will </a:t>
            </a:r>
            <a:r>
              <a:rPr lang="en-US" u="sng" dirty="0"/>
              <a:t>rejoice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no one can rob you of that </a:t>
            </a:r>
            <a:r>
              <a:rPr lang="en-US" u="sng" dirty="0"/>
              <a:t>joy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2946031713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23 </a:t>
            </a:r>
            <a:r>
              <a:rPr lang="en-US" dirty="0"/>
              <a:t>At that time you won’t need to ask me for anything.</a:t>
            </a:r>
          </a:p>
          <a:p>
            <a:r>
              <a:rPr lang="en-US" dirty="0"/>
              <a:t>I tell you the truth, you will ask the Father directly, and he will grant your request because you use my name.</a:t>
            </a:r>
          </a:p>
          <a:p>
            <a:r>
              <a:rPr lang="en-US" baseline="30000" dirty="0"/>
              <a:t>24 </a:t>
            </a:r>
            <a:r>
              <a:rPr lang="en-US" dirty="0"/>
              <a:t>You haven’t done this before.</a:t>
            </a:r>
          </a:p>
          <a:p>
            <a:r>
              <a:rPr lang="en-US" dirty="0"/>
              <a:t>Ask, using my name, and you will receive, </a:t>
            </a:r>
            <a:br>
              <a:rPr lang="en-US" dirty="0"/>
            </a:br>
            <a:r>
              <a:rPr lang="en-US" dirty="0"/>
              <a:t>and you will have </a:t>
            </a:r>
            <a:r>
              <a:rPr lang="en-US" u="sng" dirty="0"/>
              <a:t>abundant joy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800401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25 </a:t>
            </a:r>
            <a:r>
              <a:rPr lang="en-US" dirty="0"/>
              <a:t>“I have spoken of these matters in figures of speech, but soon I will stop speaking figuratively and will tell you plainly all about the Father.</a:t>
            </a:r>
          </a:p>
          <a:p>
            <a:r>
              <a:rPr lang="en-US" baseline="30000" dirty="0"/>
              <a:t>26 </a:t>
            </a:r>
            <a:r>
              <a:rPr lang="en-US" dirty="0"/>
              <a:t>Then you will ask in my name. </a:t>
            </a:r>
            <a:br>
              <a:rPr lang="en-US" dirty="0"/>
            </a:br>
            <a:r>
              <a:rPr lang="en-US" dirty="0"/>
              <a:t>I’m not saying I will ask the Father on your behalf,</a:t>
            </a:r>
          </a:p>
          <a:p>
            <a:r>
              <a:rPr lang="en-US" baseline="30000" dirty="0"/>
              <a:t>27 </a:t>
            </a:r>
            <a:r>
              <a:rPr lang="en-US" dirty="0"/>
              <a:t>for the Father himself loves you dearly because you love me and believe that I came from God.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3767931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28 </a:t>
            </a:r>
            <a:r>
              <a:rPr lang="en-US" dirty="0"/>
              <a:t>Yes, I came from the Father </a:t>
            </a:r>
            <a:r>
              <a:rPr lang="en-US" u="sng" dirty="0"/>
              <a:t>into the world</a:t>
            </a:r>
            <a:r>
              <a:rPr lang="en-US" dirty="0"/>
              <a:t>, </a:t>
            </a:r>
          </a:p>
          <a:p>
            <a:r>
              <a:rPr lang="en-US" dirty="0"/>
              <a:t>	and now I will </a:t>
            </a:r>
            <a:r>
              <a:rPr lang="en-US" u="sng" dirty="0"/>
              <a:t>leave the world </a:t>
            </a:r>
            <a:br>
              <a:rPr lang="en-US" dirty="0"/>
            </a:br>
            <a:r>
              <a:rPr lang="en-US" dirty="0"/>
              <a:t>and return to the Father.” </a:t>
            </a:r>
          </a:p>
          <a:p>
            <a:r>
              <a:rPr lang="en-US" baseline="30000" dirty="0"/>
              <a:t>29 </a:t>
            </a:r>
            <a:r>
              <a:rPr lang="en-US" dirty="0"/>
              <a:t>Then his disciples said, “At last you are speaking plainly and not figuratively.</a:t>
            </a:r>
          </a:p>
          <a:p>
            <a:r>
              <a:rPr lang="en-US" baseline="30000" dirty="0"/>
              <a:t>30 </a:t>
            </a:r>
            <a:r>
              <a:rPr lang="en-US" dirty="0"/>
              <a:t>Now we understand that you know everything, and there’s no need to question you.</a:t>
            </a:r>
          </a:p>
          <a:p>
            <a:r>
              <a:rPr lang="en-US" dirty="0"/>
              <a:t>From this we believe that you came from God.”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3895593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31 </a:t>
            </a:r>
            <a:r>
              <a:rPr lang="en-US" dirty="0"/>
              <a:t>Jesus asked, “Do you finally believe?</a:t>
            </a:r>
          </a:p>
          <a:p>
            <a:r>
              <a:rPr lang="en-US" baseline="30000" dirty="0"/>
              <a:t>32 </a:t>
            </a:r>
            <a:r>
              <a:rPr lang="en-US" dirty="0"/>
              <a:t>But the time is coming—indeed it’s here now—when you will be scattered, each one going his own way, </a:t>
            </a:r>
            <a:r>
              <a:rPr lang="en-US" u="sng" dirty="0"/>
              <a:t>leaving me alone</a:t>
            </a:r>
            <a:r>
              <a:rPr lang="en-US" dirty="0"/>
              <a:t>.</a:t>
            </a:r>
          </a:p>
          <a:p>
            <a:r>
              <a:rPr lang="en-US" dirty="0"/>
              <a:t>Yet </a:t>
            </a:r>
            <a:r>
              <a:rPr lang="en-US" u="sng" dirty="0"/>
              <a:t>I am not alone</a:t>
            </a:r>
            <a:r>
              <a:rPr lang="en-US" dirty="0"/>
              <a:t> because the Father is with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1745652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33 </a:t>
            </a:r>
            <a:r>
              <a:rPr lang="en-US" dirty="0"/>
              <a:t>I have told you all this </a:t>
            </a:r>
            <a:br>
              <a:rPr lang="en-US" dirty="0"/>
            </a:br>
            <a:r>
              <a:rPr lang="en-US" dirty="0"/>
              <a:t>so that you may have peace </a:t>
            </a:r>
            <a:r>
              <a:rPr lang="en-US" u="sng" dirty="0"/>
              <a:t>in me</a:t>
            </a:r>
            <a:r>
              <a:rPr lang="en-US" dirty="0"/>
              <a:t>.</a:t>
            </a:r>
          </a:p>
          <a:p>
            <a:r>
              <a:rPr lang="en-US" dirty="0"/>
              <a:t>Here on earth </a:t>
            </a:r>
            <a:br>
              <a:rPr lang="en-US" dirty="0"/>
            </a:br>
            <a:r>
              <a:rPr lang="en-US" dirty="0"/>
              <a:t>you will have many trials and sorrows.</a:t>
            </a:r>
          </a:p>
          <a:p>
            <a:r>
              <a:rPr lang="en-US" dirty="0"/>
              <a:t>But take heart, </a:t>
            </a:r>
            <a:br>
              <a:rPr lang="en-US" dirty="0"/>
            </a:br>
            <a:r>
              <a:rPr lang="en-US" dirty="0"/>
              <a:t>because I have overcome the world.”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</p:spTree>
    <p:extLst>
      <p:ext uri="{BB962C8B-B14F-4D97-AF65-F5344CB8AC3E}">
        <p14:creationId xmlns:p14="http://schemas.microsoft.com/office/powerpoint/2010/main" val="2733211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have told you all this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may have peace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Here on earth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have many trials and sorrows.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take heart,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I have overcome the world.”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1280-3856-8CA2-104B-C0D7C720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Dealing with Sorrow: Jesus is Leaving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47DBE5E-D44A-1884-DFB3-162AC7ED43FD}"/>
              </a:ext>
            </a:extLst>
          </p:cNvPr>
          <p:cNvSpPr/>
          <p:nvPr/>
        </p:nvSpPr>
        <p:spPr bwMode="auto">
          <a:xfrm>
            <a:off x="169333" y="266700"/>
            <a:ext cx="98721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Application: Dealing with Sorrow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no longer physically present.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death and resurrection overcame the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we have full access to the Father.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bring joy and peace out of the deepest sorrow.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8:28; Revelation 21:3-5)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74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Overcoming a Hostile World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(John 15-16)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Lord’s Prayer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</a:t>
            </a:r>
            <a:r>
              <a:rPr lang="en-US" u="sng" dirty="0"/>
              <a:t>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hates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it hated me first.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B1C9441-A2DD-4103-4699-DCD48F85B4C7}"/>
              </a:ext>
            </a:extLst>
          </p:cNvPr>
          <p:cNvSpPr/>
          <p:nvPr/>
        </p:nvSpPr>
        <p:spPr bwMode="auto">
          <a:xfrm>
            <a:off x="169334" y="1262777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“world” =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to replace your love for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offer you various types of bait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F7EFFC2-806D-4246-7F8D-661B6E4F2112}"/>
              </a:ext>
            </a:extLst>
          </p:cNvPr>
          <p:cNvSpPr/>
          <p:nvPr/>
        </p:nvSpPr>
        <p:spPr bwMode="auto">
          <a:xfrm>
            <a:off x="169334" y="3924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love this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nor the things it offers you,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when you love the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do not have the love of the Father in you.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6FB31-E3E9-C541-2F97-DAC085E5EBCE}"/>
              </a:ext>
            </a:extLst>
          </p:cNvPr>
          <p:cNvSpPr txBox="1"/>
          <p:nvPr/>
        </p:nvSpPr>
        <p:spPr>
          <a:xfrm>
            <a:off x="5156200" y="29032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Dynamic </a:t>
            </a:r>
            <a:r>
              <a:rPr lang="fr-FR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Lures</a:t>
            </a:r>
            <a:r>
              <a:rPr lang="fr-F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® HD </a:t>
            </a:r>
            <a:r>
              <a:rPr lang="fr-FR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Trout</a:t>
            </a:r>
            <a:r>
              <a:rPr lang="fr-F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Crankbait</a:t>
            </a:r>
            <a:r>
              <a:rPr lang="fr-F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90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</a:t>
            </a:r>
            <a:r>
              <a:rPr lang="en-US" u="sng" dirty="0"/>
              <a:t>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hates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it hated me first.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B1C9441-A2DD-4103-4699-DCD48F85B4C7}"/>
              </a:ext>
            </a:extLst>
          </p:cNvPr>
          <p:cNvSpPr/>
          <p:nvPr/>
        </p:nvSpPr>
        <p:spPr bwMode="auto">
          <a:xfrm>
            <a:off x="169334" y="1262777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“world” =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to replace your love for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offer you various types of bait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Leads to more craving, less love (&amp; time) for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Temporary, fading away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F7EFFC2-806D-4246-7F8D-661B6E4F2112}"/>
              </a:ext>
            </a:extLst>
          </p:cNvPr>
          <p:cNvSpPr/>
          <p:nvPr/>
        </p:nvSpPr>
        <p:spPr bwMode="auto">
          <a:xfrm>
            <a:off x="169334" y="3924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world offers only a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craving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physical pleasure, a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craving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everything we see, and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pride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our achievements and possessions.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226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</a:t>
            </a:r>
            <a:r>
              <a:rPr lang="en-US" u="sng" dirty="0"/>
              <a:t>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hates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that it hated me first.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B1C9441-A2DD-4103-4699-DCD48F85B4C7}"/>
              </a:ext>
            </a:extLst>
          </p:cNvPr>
          <p:cNvSpPr/>
          <p:nvPr/>
        </p:nvSpPr>
        <p:spPr bwMode="auto">
          <a:xfrm>
            <a:off x="169334" y="1262777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“world” =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to replace your love for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offer you various types of bait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Leads to more craving, less love (&amp; time) for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Temporary, fading away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F7EFFC2-806D-4246-7F8D-661B6E4F2112}"/>
              </a:ext>
            </a:extLst>
          </p:cNvPr>
          <p:cNvSpPr/>
          <p:nvPr/>
        </p:nvSpPr>
        <p:spPr bwMode="auto">
          <a:xfrm>
            <a:off x="169334" y="39243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world is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fading away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along with everything that people crave. But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does what pleases God will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 forever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99016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E0BCC-1AD2-495A-A6EB-20BD99FC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NYU Professor of Social Psychology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2B17CF-4582-4D63-9E2B-19B8D73A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are all stuck on what has been called the “hedonic treadmill.”</a:t>
            </a:r>
          </a:p>
          <a:p>
            <a:r>
              <a:rPr lang="en-US" dirty="0"/>
              <a:t>On an exercise treadmill you can increase the speed all you want, but you stay in the same place.</a:t>
            </a:r>
          </a:p>
        </p:txBody>
      </p:sp>
    </p:spTree>
    <p:extLst>
      <p:ext uri="{BB962C8B-B14F-4D97-AF65-F5344CB8AC3E}">
        <p14:creationId xmlns:p14="http://schemas.microsoft.com/office/powerpoint/2010/main" val="14093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E0BCC-1AD2-495A-A6EB-20BD99FC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NYU Professor of Social Psychology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2B17CF-4582-4D63-9E2B-19B8D73A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life, you can work as hard as you want, and accumulate all the riches…</a:t>
            </a:r>
          </a:p>
          <a:p>
            <a:r>
              <a:rPr lang="en-US" dirty="0"/>
              <a:t>the riches you accumulate will just raise your expectations and leave you no better off than you were before…</a:t>
            </a:r>
          </a:p>
        </p:txBody>
      </p:sp>
    </p:spTree>
    <p:extLst>
      <p:ext uri="{BB962C8B-B14F-4D97-AF65-F5344CB8AC3E}">
        <p14:creationId xmlns:p14="http://schemas.microsoft.com/office/powerpoint/2010/main" val="3467000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E0BCC-1AD2-495A-A6EB-20BD99FC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NYU Professor of Social Psychology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2B17CF-4582-4D63-9E2B-19B8D73A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Always wanting more than we have, we run and run and run, like hamsters on a wheel.</a:t>
            </a:r>
          </a:p>
        </p:txBody>
      </p:sp>
    </p:spTree>
    <p:extLst>
      <p:ext uri="{BB962C8B-B14F-4D97-AF65-F5344CB8AC3E}">
        <p14:creationId xmlns:p14="http://schemas.microsoft.com/office/powerpoint/2010/main" val="373166194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2549</Words>
  <Application>Microsoft Office PowerPoint</Application>
  <PresentationFormat>Custom</PresentationFormat>
  <Paragraphs>237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Overcoming a Hostile World</vt:lpstr>
      <vt:lpstr>John 15</vt:lpstr>
      <vt:lpstr>John 15</vt:lpstr>
      <vt:lpstr>John 15</vt:lpstr>
      <vt:lpstr>John 15</vt:lpstr>
      <vt:lpstr>John 15</vt:lpstr>
      <vt:lpstr>NYU Professor of Social Psychology</vt:lpstr>
      <vt:lpstr>NYU Professor of Social Psychology</vt:lpstr>
      <vt:lpstr>NYU Professor of Social Psychology</vt:lpstr>
      <vt:lpstr>John 15</vt:lpstr>
      <vt:lpstr>John 15</vt:lpstr>
      <vt:lpstr>John 15</vt:lpstr>
      <vt:lpstr>John 15</vt:lpstr>
      <vt:lpstr>John 15</vt:lpstr>
      <vt:lpstr>John 16</vt:lpstr>
      <vt:lpstr>Paul Marshall, Lela Gilbert and Nina Shea, Persecuted: The Global Assault on Christians (Thomas Nelson: Nashville, 2013), p. 3-6</vt:lpstr>
      <vt:lpstr>Paul Marshall, Lela Gilbert and Nina Shea, Persecuted: The Global Assault on Christians (Thomas Nelson: Nashville, 2013), p. 3-6</vt:lpstr>
      <vt:lpstr>Paul Marshall, Lela Gilbert and Nina Shea, Persecuted: The Global Assault on Christians (Thomas Nelson: Nashville, 2013), p. 3-6</vt:lpstr>
      <vt:lpstr>Paul Marshall, Lela Gilbert and Nina Shea, Persecuted: The Global Assault on Christians (Thomas Nelson: Nashville, 2013), p. 3-6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John 16</vt:lpstr>
      <vt:lpstr>Overcoming a Hostile World (John 15-16)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2024-08-19T14:11:13Z</dcterms:modified>
</cp:coreProperties>
</file>