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63"/>
  </p:notesMasterIdLst>
  <p:sldIdLst>
    <p:sldId id="1561" r:id="rId3"/>
    <p:sldId id="2272" r:id="rId4"/>
    <p:sldId id="2082" r:id="rId5"/>
    <p:sldId id="2037" r:id="rId6"/>
    <p:sldId id="2198" r:id="rId7"/>
    <p:sldId id="2199" r:id="rId8"/>
    <p:sldId id="2200" r:id="rId9"/>
    <p:sldId id="2046" r:id="rId10"/>
    <p:sldId id="2047" r:id="rId11"/>
    <p:sldId id="2048" r:id="rId12"/>
    <p:sldId id="2049" r:id="rId13"/>
    <p:sldId id="2285" r:id="rId14"/>
    <p:sldId id="2286" r:id="rId15"/>
    <p:sldId id="2202" r:id="rId16"/>
    <p:sldId id="2291" r:id="rId17"/>
    <p:sldId id="2203" r:id="rId18"/>
    <p:sldId id="2204" r:id="rId19"/>
    <p:sldId id="2206" r:id="rId20"/>
    <p:sldId id="2276" r:id="rId21"/>
    <p:sldId id="2207" r:id="rId22"/>
    <p:sldId id="2134" r:id="rId23"/>
    <p:sldId id="2136" r:id="rId24"/>
    <p:sldId id="2137" r:id="rId25"/>
    <p:sldId id="2138" r:id="rId26"/>
    <p:sldId id="2294" r:id="rId27"/>
    <p:sldId id="2293" r:id="rId28"/>
    <p:sldId id="2208" r:id="rId29"/>
    <p:sldId id="2268" r:id="rId30"/>
    <p:sldId id="2209" r:id="rId31"/>
    <p:sldId id="2211" r:id="rId32"/>
    <p:sldId id="2270" r:id="rId33"/>
    <p:sldId id="2271" r:id="rId34"/>
    <p:sldId id="2256" r:id="rId35"/>
    <p:sldId id="2217" r:id="rId36"/>
    <p:sldId id="2218" r:id="rId37"/>
    <p:sldId id="2219" r:id="rId38"/>
    <p:sldId id="2220" r:id="rId39"/>
    <p:sldId id="2221" r:id="rId40"/>
    <p:sldId id="2223" r:id="rId41"/>
    <p:sldId id="2224" r:id="rId42"/>
    <p:sldId id="2225" r:id="rId43"/>
    <p:sldId id="2295" r:id="rId44"/>
    <p:sldId id="2284" r:id="rId45"/>
    <p:sldId id="2283" r:id="rId46"/>
    <p:sldId id="2230" r:id="rId47"/>
    <p:sldId id="2232" r:id="rId48"/>
    <p:sldId id="2238" r:id="rId49"/>
    <p:sldId id="2239" r:id="rId50"/>
    <p:sldId id="2240" r:id="rId51"/>
    <p:sldId id="2244" r:id="rId52"/>
    <p:sldId id="2251" r:id="rId53"/>
    <p:sldId id="2254" r:id="rId54"/>
    <p:sldId id="2269" r:id="rId55"/>
    <p:sldId id="2212" r:id="rId56"/>
    <p:sldId id="2296" r:id="rId57"/>
    <p:sldId id="1387" r:id="rId58"/>
    <p:sldId id="2289" r:id="rId59"/>
    <p:sldId id="2290" r:id="rId60"/>
    <p:sldId id="1523" r:id="rId61"/>
    <p:sldId id="189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6565"/>
    <a:srgbClr val="AF4B4B"/>
    <a:srgbClr val="AF684B"/>
    <a:srgbClr val="9E4E38"/>
    <a:srgbClr val="834939"/>
    <a:srgbClr val="966636"/>
    <a:srgbClr val="7897AC"/>
    <a:srgbClr val="FFFF99"/>
    <a:srgbClr val="E9CF8F"/>
    <a:srgbClr val="F6F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118" autoAdjust="0"/>
    <p:restoredTop sz="80135" autoAdjust="0"/>
  </p:normalViewPr>
  <p:slideViewPr>
    <p:cSldViewPr>
      <p:cViewPr varScale="1">
        <p:scale>
          <a:sx n="56" d="100"/>
          <a:sy n="56" d="100"/>
        </p:scale>
        <p:origin x="68" y="1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2/17/2025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DE8AA-120D-DEA8-758A-E75C53848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DB92D-1197-DD40-339E-C3731D41695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0CAB3E6-D9C9-FAB7-E221-134AD92FABA4}"/>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2875A826-AB26-B5D5-8264-CBF3D767B0A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77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5F9D9-9BB2-0366-A009-33862DB62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DC9BA-3EB6-617E-6126-C7CBAF76364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2A051A9-7631-1793-D371-C0BF233B9196}"/>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C72DD03F-7736-4392-AB28-69A19F6DE3A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686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898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1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3129210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1248306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132436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2374016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3238778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12790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01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849769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075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479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674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513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465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1581361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3529421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1694583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165398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6846B-8087-F65D-C011-C6E990C32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1589D-ADFE-B849-ECA4-23233DB830F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8741FC1-7848-78D8-8716-BC48A4EC5495}"/>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796E6B0-FEB3-1B1A-C60A-1CF2B40AC8D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515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2635362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3363818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2332934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702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896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327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6220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227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7968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28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17064-BBDF-E3C6-482E-E18F881059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0E5DC-8954-2282-7BB3-DE486DD644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7593404-3D33-E073-673F-0F0B470611B3}"/>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6DB5B98-B9E0-9566-03DB-878E865621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9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43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494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361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342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2806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605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4928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253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402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27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33574839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5550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814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93837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6006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6196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9962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4984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11718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76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74733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174501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7776-BD8F-EEA8-79A4-CE5B33B98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499DF-BD79-645B-3A50-5770070AD82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455340A-4174-881D-2D7E-0F7D2044D73C}"/>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836932FD-1C39-D9E8-5C2F-B1E34B25C55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35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23EFD-C179-229B-4EA4-D9AD2E59F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59B12-A8EA-3A3F-2521-6CC34862876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9BACF6-39A1-4305-8FBF-6D72D618A9F9}"/>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438E6956-B718-9481-79AE-76EAB21E954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701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2/17/2025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4184FCE-DA90-2776-9AD8-32E75F012EDC}"/>
            </a:ext>
          </a:extLst>
        </p:cNvPr>
        <p:cNvGrpSpPr/>
        <p:nvPr/>
      </p:nvGrpSpPr>
      <p:grpSpPr>
        <a:xfrm>
          <a:off x="0" y="0"/>
          <a:ext cx="0" cy="0"/>
          <a:chOff x="0" y="0"/>
          <a:chExt cx="0" cy="0"/>
        </a:xfrm>
      </p:grpSpPr>
    </p:spTree>
    <p:extLst>
      <p:ext uri="{BB962C8B-B14F-4D97-AF65-F5344CB8AC3E}">
        <p14:creationId xmlns:p14="http://schemas.microsoft.com/office/powerpoint/2010/main" val="71654682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CE7EB6-046D-5C0C-56AE-1C45F8B2692A}"/>
            </a:ext>
          </a:extLst>
        </p:cNvPr>
        <p:cNvGrpSpPr/>
        <p:nvPr/>
      </p:nvGrpSpPr>
      <p:grpSpPr>
        <a:xfrm>
          <a:off x="0" y="0"/>
          <a:ext cx="0" cy="0"/>
          <a:chOff x="0" y="0"/>
          <a:chExt cx="0" cy="0"/>
        </a:xfrm>
      </p:grpSpPr>
    </p:spTree>
    <p:extLst>
      <p:ext uri="{BB962C8B-B14F-4D97-AF65-F5344CB8AC3E}">
        <p14:creationId xmlns:p14="http://schemas.microsoft.com/office/powerpoint/2010/main" val="427009142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1B2140-2411-4409-8E47-46D0B1BB0B74}"/>
              </a:ext>
            </a:extLst>
          </p:cNvPr>
          <p:cNvSpPr txBox="1"/>
          <p:nvPr/>
        </p:nvSpPr>
        <p:spPr>
          <a:xfrm>
            <a:off x="60742" y="59615"/>
            <a:ext cx="1204286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16:3) </a:t>
            </a:r>
            <a:r>
              <a:rPr kumimoji="0" lang="en-GB" sz="4000" b="1" i="0"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second angel poured out his bowl on the sea, and it turned into blood like that of a dead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and </a:t>
            </a:r>
            <a:r>
              <a:rPr kumimoji="0" lang="en-GB"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every living thing in the sea died.</a:t>
            </a:r>
          </a:p>
        </p:txBody>
      </p:sp>
      <p:sp>
        <p:nvSpPr>
          <p:cNvPr id="5" name="Rounded Rectangle 5">
            <a:extLst>
              <a:ext uri="{FF2B5EF4-FFF2-40B4-BE49-F238E27FC236}">
                <a16:creationId xmlns:a16="http://schemas.microsoft.com/office/drawing/2014/main" id="{C3975764-0FEF-4191-9C6B-EA2E4856FC5E}"/>
              </a:ext>
            </a:extLst>
          </p:cNvPr>
          <p:cNvSpPr/>
          <p:nvPr/>
        </p:nvSpPr>
        <p:spPr>
          <a:xfrm>
            <a:off x="6565392" y="2035224"/>
            <a:ext cx="5398008" cy="193899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Intensification from the trumpet judgments.</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third” (</a:t>
            </a:r>
            <a:r>
              <a:rPr kumimoji="0" lang="en-US" sz="2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Revelation 8:9).</a:t>
            </a:r>
          </a:p>
        </p:txBody>
      </p:sp>
    </p:spTree>
    <p:extLst>
      <p:ext uri="{BB962C8B-B14F-4D97-AF65-F5344CB8AC3E}">
        <p14:creationId xmlns:p14="http://schemas.microsoft.com/office/powerpoint/2010/main" val="2803167401"/>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16:3) </a:t>
            </a:r>
            <a:r>
              <a:rPr kumimoji="0" lang="en-GB" sz="4000" b="1" i="0"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second angel poured out his bowl on the sea, and it turned into blood like that of a dead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and every living thing in the sea died.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150" normalizeH="0" baseline="3000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4 </a:t>
            </a:r>
            <a:r>
              <a:rPr kumimoji="0" lang="en-GB" sz="4000" b="1" i="0"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third angel poured out his bowl on the </a:t>
            </a:r>
            <a:r>
              <a:rPr kumimoji="0" lang="en-GB"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rivers</a:t>
            </a:r>
            <a:r>
              <a:rPr kumimoji="0" lang="en-GB" sz="4000" b="1" i="0"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a:t>
            </a:r>
            <a:r>
              <a:rPr kumimoji="0" lang="en-GB"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springs of water</a:t>
            </a:r>
            <a:r>
              <a:rPr kumimoji="0" lang="en-GB" sz="4000" b="1" i="0"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they became blood.</a:t>
            </a:r>
          </a:p>
        </p:txBody>
      </p:sp>
    </p:spTree>
    <p:extLst>
      <p:ext uri="{BB962C8B-B14F-4D97-AF65-F5344CB8AC3E}">
        <p14:creationId xmlns:p14="http://schemas.microsoft.com/office/powerpoint/2010/main" val="69491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16:5-6)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I heard the angel say:</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“You are just in these judgments, O Holy One, you who are and who were. For they have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shed the blood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your holy people and your prophets.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You have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given them blood to drink</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as they deserve.”</a:t>
            </a:r>
          </a:p>
        </p:txBody>
      </p:sp>
    </p:spTree>
    <p:extLst>
      <p:ext uri="{BB962C8B-B14F-4D97-AF65-F5344CB8AC3E}">
        <p14:creationId xmlns:p14="http://schemas.microsoft.com/office/powerpoint/2010/main" val="499946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16:5-6)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I heard the angel say:</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You are just in these judgments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 Holy One, you who are and who were. For they have shed the blood of your holy people and your prophets.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You have given them blood to drink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as they deserve.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67100379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heard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altar respond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“Lord God Almighty, your judgments are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true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just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Rounded Rectangle 5">
            <a:extLst>
              <a:ext uri="{FF2B5EF4-FFF2-40B4-BE49-F238E27FC236}">
                <a16:creationId xmlns:a16="http://schemas.microsoft.com/office/drawing/2014/main" id="{6BAC7659-0161-4A45-95ED-892ADD52CFFB}"/>
              </a:ext>
            </a:extLst>
          </p:cNvPr>
          <p:cNvSpPr/>
          <p:nvPr/>
        </p:nvSpPr>
        <p:spPr>
          <a:xfrm>
            <a:off x="8331200" y="1435101"/>
            <a:ext cx="3200399" cy="6096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6:9-10</a:t>
            </a:r>
            <a:endParaRPr lang="en-US" sz="5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528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16:8)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fourth angel poured his bowl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on the sun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sun was allowed to scorch people with fire.</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9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were seared by the intense heat and they cursed the name of God, who had control over these plagues.</a:t>
            </a:r>
          </a:p>
          <a:p>
            <a:r>
              <a:rPr lang="en-GB" sz="4000" b="1" spc="-150" dirty="0">
                <a:solidFill>
                  <a:srgbClr val="C0504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But they refused to repent and glorify him.</a:t>
            </a:r>
          </a:p>
        </p:txBody>
      </p:sp>
    </p:spTree>
    <p:extLst>
      <p:ext uri="{BB962C8B-B14F-4D97-AF65-F5344CB8AC3E}">
        <p14:creationId xmlns:p14="http://schemas.microsoft.com/office/powerpoint/2010/main" val="32979306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16:10)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fifth angel poured out his bowl</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on the throne of the beast.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Its kingdom was plunged into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darkness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5716034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People gnawed their tongues in agony.</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cursed the God of heaven because of their pains and their sores.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they refused to repent of what they had done.</a:t>
            </a:r>
          </a:p>
        </p:txBody>
      </p:sp>
    </p:spTree>
    <p:extLst>
      <p:ext uri="{BB962C8B-B14F-4D97-AF65-F5344CB8AC3E}">
        <p14:creationId xmlns:p14="http://schemas.microsoft.com/office/powerpoint/2010/main" val="6970246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65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16:12)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sixth angel poured out his bowl on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great river Euphrates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its water was dried up</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prepare the way for the kings from the East.</a:t>
            </a:r>
          </a:p>
        </p:txBody>
      </p:sp>
    </p:spTree>
    <p:extLst>
      <p:ext uri="{BB962C8B-B14F-4D97-AF65-F5344CB8AC3E}">
        <p14:creationId xmlns:p14="http://schemas.microsoft.com/office/powerpoint/2010/main" val="356862520"/>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40318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Tom Hale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Senior Journalist</a:t>
            </a:r>
            <a:r>
              <a:rPr kumimoji="0" lang="en-US"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 the Bible, it’s said when the Euphrates river runs dry then immense things are on the horizon, perhaps even the foretelling of the Second Coming of Jesus Christ and the rapture [Rev. 16:12].”</a:t>
            </a:r>
          </a:p>
        </p:txBody>
      </p:sp>
      <p:sp>
        <p:nvSpPr>
          <p:cNvPr id="6" name="TextBox 5">
            <a:extLst>
              <a:ext uri="{FF2B5EF4-FFF2-40B4-BE49-F238E27FC236}">
                <a16:creationId xmlns:a16="http://schemas.microsoft.com/office/drawing/2014/main" id="{A99A32B0-9241-4226-8331-1783B8F0E086}"/>
              </a:ext>
            </a:extLst>
          </p:cNvPr>
          <p:cNvSpPr txBox="1"/>
          <p:nvPr/>
        </p:nvSpPr>
        <p:spPr>
          <a:xfrm>
            <a:off x="123700" y="5891150"/>
            <a:ext cx="776547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Tom Hale, “Euphrates River Is Drying Up And Crisis Looms, Just As The Bible Warned.” </a:t>
            </a:r>
            <a:r>
              <a:rPr kumimoji="0" lang="en-GB" sz="2400" b="0" i="1"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IFL Science</a:t>
            </a:r>
            <a:r>
              <a:rPr kumimoji="0" lang="en-GB"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(March 2023).</a:t>
            </a:r>
            <a:endParaRPr kumimoji="0" lang="en-US"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533733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458587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Tom Hale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Senior Journalist</a:t>
            </a:r>
            <a:r>
              <a:rPr kumimoji="0" lang="en-US"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Well, not to sound dramatic or anything, but it looks like that time is nigh…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 government report in 2021 warned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that the rivers could run dry </a:t>
            </a:r>
            <a:r>
              <a:rPr kumimoji="0" lang="en-GB" sz="36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by 2040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due to declining water levels and droughts driven by climate change…”</a:t>
            </a:r>
          </a:p>
        </p:txBody>
      </p:sp>
      <p:sp>
        <p:nvSpPr>
          <p:cNvPr id="6" name="TextBox 5">
            <a:extLst>
              <a:ext uri="{FF2B5EF4-FFF2-40B4-BE49-F238E27FC236}">
                <a16:creationId xmlns:a16="http://schemas.microsoft.com/office/drawing/2014/main" id="{A99A32B0-9241-4226-8331-1783B8F0E086}"/>
              </a:ext>
            </a:extLst>
          </p:cNvPr>
          <p:cNvSpPr txBox="1"/>
          <p:nvPr/>
        </p:nvSpPr>
        <p:spPr>
          <a:xfrm>
            <a:off x="123700" y="5891150"/>
            <a:ext cx="776547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Tom Hale, “Euphrates River Is Drying Up And Crisis Looms, Just As The Bible Warned.” </a:t>
            </a:r>
            <a:r>
              <a:rPr kumimoji="0" lang="en-GB" sz="2400" b="0" i="1"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IFL Science</a:t>
            </a:r>
            <a:r>
              <a:rPr kumimoji="0" lang="en-GB"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(March 2023).</a:t>
            </a:r>
            <a:endParaRPr kumimoji="0" lang="en-US"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374923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38472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Tom Hale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Senior Journalist</a:t>
            </a:r>
            <a:r>
              <a:rPr kumimoji="0" lang="en-US"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NASA’s twin satellites… found that the Tigris and Euphrates river basins had lost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34 cubic miles of freshwater since 2003…”</a:t>
            </a:r>
          </a:p>
        </p:txBody>
      </p:sp>
      <p:sp>
        <p:nvSpPr>
          <p:cNvPr id="6" name="TextBox 5">
            <a:extLst>
              <a:ext uri="{FF2B5EF4-FFF2-40B4-BE49-F238E27FC236}">
                <a16:creationId xmlns:a16="http://schemas.microsoft.com/office/drawing/2014/main" id="{A99A32B0-9241-4226-8331-1783B8F0E086}"/>
              </a:ext>
            </a:extLst>
          </p:cNvPr>
          <p:cNvSpPr txBox="1"/>
          <p:nvPr/>
        </p:nvSpPr>
        <p:spPr>
          <a:xfrm>
            <a:off x="123700" y="5891150"/>
            <a:ext cx="776547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Tom Hale, “Euphrates River Is Drying Up And Crisis Looms, Just As The Bible Warned.” </a:t>
            </a:r>
            <a:r>
              <a:rPr kumimoji="0" lang="en-GB" sz="2400" b="0" i="1"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IFL Science</a:t>
            </a:r>
            <a:r>
              <a:rPr kumimoji="0" lang="en-GB"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(March 2023).</a:t>
            </a:r>
            <a:endParaRPr kumimoji="0" lang="en-US"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176583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51398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79646">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Tom Hale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Senior Journalist</a:t>
            </a:r>
            <a:r>
              <a:rPr kumimoji="0" lang="en-US" sz="2800" b="1"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Although the Bible’s predictions of the Euphrates’ fate should be taken with a bucket of salt,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perhaps it’s forecasting of monumental change wasn’t far wrong.”</a:t>
            </a:r>
          </a:p>
        </p:txBody>
      </p:sp>
      <p:sp>
        <p:nvSpPr>
          <p:cNvPr id="6" name="TextBox 5">
            <a:extLst>
              <a:ext uri="{FF2B5EF4-FFF2-40B4-BE49-F238E27FC236}">
                <a16:creationId xmlns:a16="http://schemas.microsoft.com/office/drawing/2014/main" id="{A99A32B0-9241-4226-8331-1783B8F0E086}"/>
              </a:ext>
            </a:extLst>
          </p:cNvPr>
          <p:cNvSpPr txBox="1"/>
          <p:nvPr/>
        </p:nvSpPr>
        <p:spPr>
          <a:xfrm>
            <a:off x="123700" y="5891150"/>
            <a:ext cx="776547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Tom Hale, “Euphrates River Is Drying Up And Crisis Looms, Just As The Bible Warned.” </a:t>
            </a:r>
            <a:r>
              <a:rPr kumimoji="0" lang="en-GB" sz="2400" b="0" i="1"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IFL Science</a:t>
            </a:r>
            <a:r>
              <a:rPr kumimoji="0" lang="en-GB"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(March 2023).</a:t>
            </a:r>
            <a:endParaRPr kumimoji="0" lang="en-US" sz="2400" b="0" i="0" u="none" strike="noStrike" kern="1200" cap="none" spc="0" normalizeH="0" baseline="0" noProof="0" dirty="0">
              <a:ln>
                <a:noFill/>
              </a:ln>
              <a:solidFill>
                <a:srgbClr val="F79646">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83173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16:12) </a:t>
            </a: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sixth angel poured out his bowl on the </a:t>
            </a:r>
            <a:r>
              <a:rPr kumimoji="0" lang="en-GB"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great river Euphrates</a:t>
            </a: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a:t>
            </a:r>
            <a:r>
              <a:rPr kumimoji="0" lang="en-GB"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its water was dried up</a:t>
            </a: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to prepare the way for the kings from the East.</a:t>
            </a:r>
          </a:p>
        </p:txBody>
      </p:sp>
    </p:spTree>
    <p:extLst>
      <p:ext uri="{BB962C8B-B14F-4D97-AF65-F5344CB8AC3E}">
        <p14:creationId xmlns:p14="http://schemas.microsoft.com/office/powerpoint/2010/main" val="1127263933"/>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16:12)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sixth angel poured out his bowl on the great river Euphrates, and its water was dried up to prepare the way for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kings from the East.</a:t>
            </a:r>
          </a:p>
        </p:txBody>
      </p:sp>
      <p:sp>
        <p:nvSpPr>
          <p:cNvPr id="4" name="Rounded Rectangle 5">
            <a:extLst>
              <a:ext uri="{FF2B5EF4-FFF2-40B4-BE49-F238E27FC236}">
                <a16:creationId xmlns:a16="http://schemas.microsoft.com/office/drawing/2014/main" id="{22D28503-972D-463A-86D3-4C688012BCFB}"/>
              </a:ext>
            </a:extLst>
          </p:cNvPr>
          <p:cNvSpPr/>
          <p:nvPr/>
        </p:nvSpPr>
        <p:spPr>
          <a:xfrm>
            <a:off x="4114800" y="2036955"/>
            <a:ext cx="7642302" cy="2483004"/>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number of the armies of the horsemen was </a:t>
            </a:r>
            <a:r>
              <a:rPr lang="en-GB"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 hundred million</a:t>
            </a: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heard the number of them.”</a:t>
            </a:r>
          </a:p>
          <a:p>
            <a:pPr lvl="0" algn="ctr">
              <a:defRPr/>
            </a:pPr>
            <a:r>
              <a:rPr lang="en-US"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9:16</a:t>
            </a:r>
            <a:endParaRPr lang="en-US" sz="5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509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I saw three impure spirits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that looked like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frogs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20078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came out of the mouth of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dragon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out of the mouth of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beast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out of the mouth of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false prophet.</a:t>
            </a:r>
          </a:p>
        </p:txBody>
      </p:sp>
    </p:spTree>
    <p:extLst>
      <p:ext uri="{BB962C8B-B14F-4D97-AF65-F5344CB8AC3E}">
        <p14:creationId xmlns:p14="http://schemas.microsoft.com/office/powerpoint/2010/main" val="16136633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16:14)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are demonic spirits that perform signs.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go out to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kings of the whole world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to gather them for the battle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on the great day of God Almighty.</a:t>
            </a:r>
          </a:p>
        </p:txBody>
      </p:sp>
    </p:spTree>
    <p:extLst>
      <p:ext uri="{BB962C8B-B14F-4D97-AF65-F5344CB8AC3E}">
        <p14:creationId xmlns:p14="http://schemas.microsoft.com/office/powerpoint/2010/main" val="1501271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6EE77-5D5C-A718-45E8-712028B2A62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0FE699E-C8C8-B525-3E16-0A10FBFA3BED}"/>
              </a:ext>
            </a:extLst>
          </p:cNvPr>
          <p:cNvSpPr txBox="1"/>
          <p:nvPr/>
        </p:nvSpPr>
        <p:spPr>
          <a:xfrm>
            <a:off x="60742" y="35551"/>
            <a:ext cx="12055058"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End of the Great Tribulation</a:t>
            </a:r>
            <a:endParaRPr kumimoji="0" lang="en-US" sz="54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Bible predicts that the end of history will be preceded by a 7-year period called “</a:t>
            </a:r>
            <a:r>
              <a:rPr kumimoji="0" lang="en-GB" sz="4000" b="1" i="0" u="none" strike="noStrike" kern="1200" cap="none" spc="-15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Great Tribulation</a:t>
            </a:r>
            <a:r>
              <a:rPr kumimoji="0" lang="en-US" sz="4000" b="1" i="0" u="none" strike="noStrike" kern="1200" cap="none" spc="-15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Matthew 24:21-22; Daniel 9:27; 12:1; Revelation 7:14; 11:2-3; 12:6; 13:5</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God will allow humanity to do what it wants (i.e. God’s passive wrath).</a:t>
            </a:r>
          </a:p>
        </p:txBody>
      </p:sp>
    </p:spTree>
    <p:extLst>
      <p:ext uri="{BB962C8B-B14F-4D97-AF65-F5344CB8AC3E}">
        <p14:creationId xmlns:p14="http://schemas.microsoft.com/office/powerpoint/2010/main" val="106068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16:16)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gathered the kings together</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to the place that in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Hebrew is called Armageddon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0860905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092760"/>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C2FCF74-81EF-4AF9-AA23-5A1C26A31DD1}"/>
              </a:ext>
            </a:extLst>
          </p:cNvPr>
          <p:cNvSpPr/>
          <p:nvPr/>
        </p:nvSpPr>
        <p:spPr>
          <a:xfrm>
            <a:off x="8839200" y="1447800"/>
            <a:ext cx="1981200" cy="914400"/>
          </a:xfrm>
          <a:prstGeom prst="ellipse">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99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45AA23-9B93-4CAA-8EA3-220B6CEC5D34}"/>
              </a:ext>
            </a:extLst>
          </p:cNvPr>
          <p:cNvSpPr/>
          <p:nvPr/>
        </p:nvSpPr>
        <p:spPr>
          <a:xfrm>
            <a:off x="4443350" y="76200"/>
            <a:ext cx="7684325" cy="61128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valley of Megiddo is 20 miles long and 14 miles wide—though the larger plain is 200 miles long.</a:t>
            </a:r>
          </a:p>
          <a:p>
            <a:pPr algn="ct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Zechariah 14:1-3; Robert L. Thomas,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8-22</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(Chicago: Moody Publishers, 1995), 270-271.</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Not </a:t>
            </a:r>
            <a:r>
              <a:rPr lang="en-GB"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fought</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here—only </a:t>
            </a:r>
            <a:r>
              <a:rPr lang="en-GB"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gathered</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here.</a:t>
            </a:r>
          </a:p>
          <a:p>
            <a:pPr lvl="0" algn="ct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gathered the kings together to the place” (Revelation 16:16).</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Not </a:t>
            </a:r>
            <a:r>
              <a:rPr lang="en-GB"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one</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battle, but </a:t>
            </a:r>
            <a:r>
              <a:rPr lang="en-GB"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many</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lvl="0" algn="ct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Paul </a:t>
            </a:r>
            <a:r>
              <a:rPr lang="en-GB" sz="2400" b="1" dirty="0" err="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Benware</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Understanding End Times Prophecy</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(Moody: Chicago, 2006) 315.</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Not </a:t>
            </a:r>
            <a:r>
              <a:rPr lang="en-GB"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really</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 battle…</a:t>
            </a:r>
          </a:p>
        </p:txBody>
      </p:sp>
      <p:sp>
        <p:nvSpPr>
          <p:cNvPr id="4" name="Rounded Rectangle 5">
            <a:extLst>
              <a:ext uri="{FF2B5EF4-FFF2-40B4-BE49-F238E27FC236}">
                <a16:creationId xmlns:a16="http://schemas.microsoft.com/office/drawing/2014/main" id="{BBF32986-03A8-40A5-9381-19428D4E53C7}"/>
              </a:ext>
            </a:extLst>
          </p:cNvPr>
          <p:cNvSpPr/>
          <p:nvPr/>
        </p:nvSpPr>
        <p:spPr>
          <a:xfrm>
            <a:off x="228600" y="914400"/>
            <a:ext cx="6833841" cy="193845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Which nations will be involved in this battle?</a:t>
            </a:r>
            <a:endParaRPr lang="en-US" sz="6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54284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left)">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4A47F1-AF4F-48D7-B2C3-ECB40DE0F0A9}"/>
              </a:ext>
            </a:extLst>
          </p:cNvPr>
          <p:cNvSpPr txBox="1"/>
          <p:nvPr/>
        </p:nvSpPr>
        <p:spPr>
          <a:xfrm>
            <a:off x="60742" y="59615"/>
            <a:ext cx="557805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38:1-2)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“Son of 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set your face toward Gog of the land of Magog,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prince of Rosh,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Meshech</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Tubal.</a:t>
            </a:r>
          </a:p>
        </p:txBody>
      </p:sp>
    </p:spTree>
    <p:extLst>
      <p:ext uri="{BB962C8B-B14F-4D97-AF65-F5344CB8AC3E}">
        <p14:creationId xmlns:p14="http://schemas.microsoft.com/office/powerpoint/2010/main" val="39565521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4A47F1-AF4F-48D7-B2C3-ECB40DE0F0A9}"/>
              </a:ext>
            </a:extLst>
          </p:cNvPr>
          <p:cNvSpPr txBox="1"/>
          <p:nvPr/>
        </p:nvSpPr>
        <p:spPr>
          <a:xfrm>
            <a:off x="60742" y="59615"/>
            <a:ext cx="557805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38:1-2) </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“Son of 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set your face toward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Gog</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of the land of Magog,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prince of Rosh,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err="1">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Meshech</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Tubal.</a:t>
            </a:r>
          </a:p>
        </p:txBody>
      </p:sp>
      <p:sp>
        <p:nvSpPr>
          <p:cNvPr id="4" name="Rounded Rectangle 5">
            <a:extLst>
              <a:ext uri="{FF2B5EF4-FFF2-40B4-BE49-F238E27FC236}">
                <a16:creationId xmlns:a16="http://schemas.microsoft.com/office/drawing/2014/main" id="{AEDE82DB-4A5A-44D6-BE69-9D48F9D64EFD}"/>
              </a:ext>
            </a:extLst>
          </p:cNvPr>
          <p:cNvSpPr/>
          <p:nvPr/>
        </p:nvSpPr>
        <p:spPr>
          <a:xfrm>
            <a:off x="1676400" y="1308263"/>
            <a:ext cx="5943600" cy="2209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Assyrian king Gog (“Gugu”) took the throne from his master by killing him.</a:t>
            </a:r>
            <a:endPar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Herodotus,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Histories</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1.8-13</a:t>
            </a:r>
            <a:endParaRPr lang="en-US" sz="4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93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4A47F1-AF4F-48D7-B2C3-ECB40DE0F0A9}"/>
              </a:ext>
            </a:extLst>
          </p:cNvPr>
          <p:cNvSpPr txBox="1"/>
          <p:nvPr/>
        </p:nvSpPr>
        <p:spPr>
          <a:xfrm>
            <a:off x="60742" y="59615"/>
            <a:ext cx="557805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38:1-2) </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“Son of 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set your face toward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Gog of the land of Magog</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prince of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Rosh</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err="1">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Meshech</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Tubal.</a:t>
            </a:r>
          </a:p>
        </p:txBody>
      </p:sp>
      <p:sp>
        <p:nvSpPr>
          <p:cNvPr id="5" name="Rectangle: Rounded Corners 4">
            <a:extLst>
              <a:ext uri="{FF2B5EF4-FFF2-40B4-BE49-F238E27FC236}">
                <a16:creationId xmlns:a16="http://schemas.microsoft.com/office/drawing/2014/main" id="{B8D2917F-54B2-4991-9709-2CD2F9BFE725}"/>
              </a:ext>
            </a:extLst>
          </p:cNvPr>
          <p:cNvSpPr/>
          <p:nvPr/>
        </p:nvSpPr>
        <p:spPr>
          <a:xfrm>
            <a:off x="2057400" y="1214249"/>
            <a:ext cx="1447800" cy="614551"/>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7577379-F925-4AA8-BDE3-F3AC993A6D9E}"/>
              </a:ext>
            </a:extLst>
          </p:cNvPr>
          <p:cNvSpPr/>
          <p:nvPr/>
        </p:nvSpPr>
        <p:spPr>
          <a:xfrm>
            <a:off x="8151952" y="30675"/>
            <a:ext cx="1447800" cy="502726"/>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F454CE6-85AD-40D8-B13F-21808320EBCC}"/>
              </a:ext>
            </a:extLst>
          </p:cNvPr>
          <p:cNvSpPr/>
          <p:nvPr/>
        </p:nvSpPr>
        <p:spPr>
          <a:xfrm>
            <a:off x="2362199" y="1828801"/>
            <a:ext cx="1143001" cy="457200"/>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ED9D3E7-270A-43B5-BDE8-32A9DE269503}"/>
              </a:ext>
            </a:extLst>
          </p:cNvPr>
          <p:cNvCxnSpPr>
            <a:stCxn id="7" idx="3"/>
            <a:endCxn id="6" idx="1"/>
          </p:cNvCxnSpPr>
          <p:nvPr/>
        </p:nvCxnSpPr>
        <p:spPr>
          <a:xfrm flipV="1">
            <a:off x="3505200" y="282038"/>
            <a:ext cx="4646752" cy="1775363"/>
          </a:xfrm>
          <a:prstGeom prst="straightConnector1">
            <a:avLst/>
          </a:prstGeom>
          <a:ln w="38100">
            <a:solidFill>
              <a:srgbClr val="FFFF99"/>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AC91BD-2BF8-4C0F-84B0-0289756143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8600" y="1371600"/>
            <a:ext cx="3057212"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959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4A47F1-AF4F-48D7-B2C3-ECB40DE0F0A9}"/>
              </a:ext>
            </a:extLst>
          </p:cNvPr>
          <p:cNvSpPr txBox="1"/>
          <p:nvPr/>
        </p:nvSpPr>
        <p:spPr>
          <a:xfrm>
            <a:off x="60742" y="59615"/>
            <a:ext cx="557805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38:1-2) </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“Son of 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set your face toward Gog of the land of Magog,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prince of Rosh,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Meshech</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Tubal</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
        <p:nvSpPr>
          <p:cNvPr id="4" name="Rectangle: Rounded Corners 3">
            <a:extLst>
              <a:ext uri="{FF2B5EF4-FFF2-40B4-BE49-F238E27FC236}">
                <a16:creationId xmlns:a16="http://schemas.microsoft.com/office/drawing/2014/main" id="{041E45CB-C103-42A8-9CD3-2DE76BC77BD5}"/>
              </a:ext>
            </a:extLst>
          </p:cNvPr>
          <p:cNvSpPr/>
          <p:nvPr/>
        </p:nvSpPr>
        <p:spPr>
          <a:xfrm>
            <a:off x="7701677" y="1114300"/>
            <a:ext cx="1447800" cy="502726"/>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35BF13F-7D8C-400C-9BE6-522A6532B57C}"/>
              </a:ext>
            </a:extLst>
          </p:cNvPr>
          <p:cNvSpPr/>
          <p:nvPr/>
        </p:nvSpPr>
        <p:spPr>
          <a:xfrm>
            <a:off x="60742" y="2285999"/>
            <a:ext cx="3749258" cy="635937"/>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605F076-FC69-4B8B-A030-77344C03C829}"/>
              </a:ext>
            </a:extLst>
          </p:cNvPr>
          <p:cNvCxnSpPr>
            <a:cxnSpLocks/>
            <a:stCxn id="5" idx="3"/>
            <a:endCxn id="4" idx="1"/>
          </p:cNvCxnSpPr>
          <p:nvPr/>
        </p:nvCxnSpPr>
        <p:spPr>
          <a:xfrm flipV="1">
            <a:off x="3810000" y="1365663"/>
            <a:ext cx="3891677" cy="1238305"/>
          </a:xfrm>
          <a:prstGeom prst="straightConnector1">
            <a:avLst/>
          </a:prstGeom>
          <a:ln w="38100">
            <a:solidFill>
              <a:srgbClr val="FFFF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87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934C47F-1035-4CD6-8A1B-0B2ECDFC18CC}"/>
              </a:ext>
            </a:extLst>
          </p:cNvPr>
          <p:cNvSpPr txBox="1"/>
          <p:nvPr/>
        </p:nvSpPr>
        <p:spPr>
          <a:xfrm>
            <a:off x="60742" y="59615"/>
            <a:ext cx="57304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38:5-6)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Persia, </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Cush and Put with them, all of them with shield and helmet: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Gomer with all its troops.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Beth-</a:t>
            </a:r>
            <a:r>
              <a:rPr kumimoji="0" lang="en-GB" sz="3600" b="1" i="0" u="none" strike="noStrike" kern="1200" cap="none" spc="-150" normalizeH="0" baseline="0" noProof="0" dirty="0" err="1">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togarmah</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will come from the remote parts of the north with all its troops—many peoples with you.</a:t>
            </a:r>
          </a:p>
        </p:txBody>
      </p:sp>
      <p:sp>
        <p:nvSpPr>
          <p:cNvPr id="8" name="Rectangle: Rounded Corners 7">
            <a:extLst>
              <a:ext uri="{FF2B5EF4-FFF2-40B4-BE49-F238E27FC236}">
                <a16:creationId xmlns:a16="http://schemas.microsoft.com/office/drawing/2014/main" id="{86D0AD26-CD6D-4566-A2DA-8663CFA1BC48}"/>
              </a:ext>
            </a:extLst>
          </p:cNvPr>
          <p:cNvSpPr/>
          <p:nvPr/>
        </p:nvSpPr>
        <p:spPr>
          <a:xfrm>
            <a:off x="9338950" y="1712025"/>
            <a:ext cx="755075" cy="502726"/>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FC83DDCB-E5A7-4758-82D8-E6CF7851A22B}"/>
              </a:ext>
            </a:extLst>
          </p:cNvPr>
          <p:cNvSpPr/>
          <p:nvPr/>
        </p:nvSpPr>
        <p:spPr>
          <a:xfrm>
            <a:off x="2590800" y="77427"/>
            <a:ext cx="1371600" cy="635937"/>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ED0EB374-947C-430D-AC4B-66A96E81408C}"/>
              </a:ext>
            </a:extLst>
          </p:cNvPr>
          <p:cNvCxnSpPr>
            <a:cxnSpLocks/>
            <a:stCxn id="9" idx="3"/>
            <a:endCxn id="8" idx="1"/>
          </p:cNvCxnSpPr>
          <p:nvPr/>
        </p:nvCxnSpPr>
        <p:spPr>
          <a:xfrm>
            <a:off x="3962400" y="395396"/>
            <a:ext cx="5376550" cy="1567992"/>
          </a:xfrm>
          <a:prstGeom prst="straightConnector1">
            <a:avLst/>
          </a:prstGeom>
          <a:ln w="38100">
            <a:solidFill>
              <a:srgbClr val="FFFF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7390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4A47F1-AF4F-48D7-B2C3-ECB40DE0F0A9}"/>
              </a:ext>
            </a:extLst>
          </p:cNvPr>
          <p:cNvSpPr txBox="1"/>
          <p:nvPr/>
        </p:nvSpPr>
        <p:spPr>
          <a:xfrm>
            <a:off x="60742" y="59615"/>
            <a:ext cx="57304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38:5-6) </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Persia, </a:t>
            </a:r>
            <a:r>
              <a:rPr kumimoji="0" lang="en-GB" sz="3600" b="1" i="0" u="none" strike="noStrike" kern="1200" cap="none" spc="-150" normalizeH="0" baseline="0" noProof="0" dirty="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Cush and Put with them</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all of them with shield and helmet: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Gomer with all its troops.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Beth-</a:t>
            </a:r>
            <a:r>
              <a:rPr kumimoji="0" lang="en-GB" sz="3600" b="1" i="0" u="none" strike="noStrike" kern="1200" cap="none" spc="-150" normalizeH="0" baseline="0" noProof="0" dirty="0" err="1">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togarmah</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will come from the remote parts of the north with all its troops—many peoples with you.</a:t>
            </a:r>
          </a:p>
        </p:txBody>
      </p:sp>
      <p:sp>
        <p:nvSpPr>
          <p:cNvPr id="5" name="Rectangle: Rounded Corners 4">
            <a:extLst>
              <a:ext uri="{FF2B5EF4-FFF2-40B4-BE49-F238E27FC236}">
                <a16:creationId xmlns:a16="http://schemas.microsoft.com/office/drawing/2014/main" id="{27830630-863C-484C-807F-CE05A2D4E860}"/>
              </a:ext>
            </a:extLst>
          </p:cNvPr>
          <p:cNvSpPr/>
          <p:nvPr/>
        </p:nvSpPr>
        <p:spPr>
          <a:xfrm>
            <a:off x="3916571" y="59615"/>
            <a:ext cx="1112629" cy="635937"/>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A05BF63-C42F-4AF8-965C-34248E0608CF}"/>
              </a:ext>
            </a:extLst>
          </p:cNvPr>
          <p:cNvCxnSpPr>
            <a:cxnSpLocks/>
            <a:stCxn id="5" idx="3"/>
            <a:endCxn id="13" idx="0"/>
          </p:cNvCxnSpPr>
          <p:nvPr/>
        </p:nvCxnSpPr>
        <p:spPr>
          <a:xfrm>
            <a:off x="5029200" y="377584"/>
            <a:ext cx="2247900" cy="1748244"/>
          </a:xfrm>
          <a:prstGeom prst="straightConnector1">
            <a:avLst/>
          </a:prstGeom>
          <a:ln w="38100">
            <a:solidFill>
              <a:srgbClr val="FFFF99"/>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76C17805-497F-45F9-8B87-10DA05EADD19}"/>
              </a:ext>
            </a:extLst>
          </p:cNvPr>
          <p:cNvSpPr/>
          <p:nvPr/>
        </p:nvSpPr>
        <p:spPr>
          <a:xfrm>
            <a:off x="838201" y="609600"/>
            <a:ext cx="838200" cy="635937"/>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38D2993-F7C4-4951-AD10-D6DCC0218844}"/>
              </a:ext>
            </a:extLst>
          </p:cNvPr>
          <p:cNvSpPr/>
          <p:nvPr/>
        </p:nvSpPr>
        <p:spPr>
          <a:xfrm>
            <a:off x="7620000" y="3276600"/>
            <a:ext cx="990600" cy="391888"/>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4418EF2-01EA-4F58-ACEF-F310D97AF95E}"/>
              </a:ext>
            </a:extLst>
          </p:cNvPr>
          <p:cNvSpPr/>
          <p:nvPr/>
        </p:nvSpPr>
        <p:spPr>
          <a:xfrm>
            <a:off x="8282049" y="3644738"/>
            <a:ext cx="1102425" cy="391888"/>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1F6E804-04A9-488E-AF3B-3E5327CD223C}"/>
              </a:ext>
            </a:extLst>
          </p:cNvPr>
          <p:cNvSpPr/>
          <p:nvPr/>
        </p:nvSpPr>
        <p:spPr>
          <a:xfrm>
            <a:off x="6858000" y="2125828"/>
            <a:ext cx="838200" cy="391888"/>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77A19BB3-B4AB-4F60-A47A-C9153EC9CEBB}"/>
              </a:ext>
            </a:extLst>
          </p:cNvPr>
          <p:cNvCxnSpPr>
            <a:cxnSpLocks/>
            <a:stCxn id="13" idx="2"/>
            <a:endCxn id="11" idx="0"/>
          </p:cNvCxnSpPr>
          <p:nvPr/>
        </p:nvCxnSpPr>
        <p:spPr>
          <a:xfrm>
            <a:off x="7277100" y="2517716"/>
            <a:ext cx="838200" cy="758884"/>
          </a:xfrm>
          <a:prstGeom prst="straightConnector1">
            <a:avLst/>
          </a:prstGeom>
          <a:ln w="38100">
            <a:solidFill>
              <a:srgbClr val="FFFF99"/>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BDFD16-6A4B-4DD2-A5CC-1C011EF96EC7}"/>
              </a:ext>
            </a:extLst>
          </p:cNvPr>
          <p:cNvCxnSpPr>
            <a:cxnSpLocks/>
            <a:stCxn id="10" idx="3"/>
            <a:endCxn id="5" idx="1"/>
          </p:cNvCxnSpPr>
          <p:nvPr/>
        </p:nvCxnSpPr>
        <p:spPr>
          <a:xfrm flipV="1">
            <a:off x="1676401" y="377584"/>
            <a:ext cx="2240170" cy="549985"/>
          </a:xfrm>
          <a:prstGeom prst="line">
            <a:avLst/>
          </a:prstGeom>
          <a:ln w="381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5105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20C53-96CC-8CD8-49C8-4CC4D562C77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EBE9E19-7283-92B7-EBC3-187E03F82C56}"/>
              </a:ext>
            </a:extLst>
          </p:cNvPr>
          <p:cNvSpPr txBox="1"/>
          <p:nvPr/>
        </p:nvSpPr>
        <p:spPr>
          <a:xfrm>
            <a:off x="60742" y="35551"/>
            <a:ext cx="12055058"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End of the Great Tribulation</a:t>
            </a:r>
            <a:endParaRPr kumimoji="0" lang="en-US" sz="54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Bible predicts that the end of history will be preceded by a 7-year period called “</a:t>
            </a:r>
            <a:r>
              <a:rPr kumimoji="0" lang="en-GB" sz="4000" b="1" i="0" u="none"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Great Tribulation</a:t>
            </a:r>
            <a:r>
              <a:rPr kumimoji="0" lang="en-US" sz="4000" b="1" i="0" u="none"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Matthew 24:21-22; Daniel 9:27; 12:1; Revelation 7:14; 11:2-3; 12:6; 13:5</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God will allow humanity to do what it wants (i.e. God’s passive wrath).</a:t>
            </a:r>
          </a:p>
          <a:p>
            <a:pPr marL="234950">
              <a:defRPr/>
            </a:pPr>
            <a:r>
              <a:rPr lang="en-US" sz="4000" b="1" spc="-150" dirty="0">
                <a:solidFill>
                  <a:srgbClr val="7F2F2D"/>
                </a:solidFill>
                <a:effectLst>
                  <a:outerShdw blurRad="38100" dist="38100" dir="2700000" algn="tl">
                    <a:srgbClr val="000000">
                      <a:alpha val="43137"/>
                    </a:srgbClr>
                  </a:outerShdw>
                </a:effectLst>
                <a:latin typeface="Times New Roman" pitchFamily="18" charset="0"/>
                <a:cs typeface="Times New Roman" pitchFamily="18" charset="0"/>
              </a:rPr>
              <a:t>This chapter describes the end of this period…</a:t>
            </a:r>
          </a:p>
        </p:txBody>
      </p:sp>
    </p:spTree>
    <p:extLst>
      <p:ext uri="{BB962C8B-B14F-4D97-AF65-F5344CB8AC3E}">
        <p14:creationId xmlns:p14="http://schemas.microsoft.com/office/powerpoint/2010/main" val="22182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left)">
                                      <p:cBhvr>
                                        <p:cTn id="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4A47F1-AF4F-48D7-B2C3-ECB40DE0F0A9}"/>
              </a:ext>
            </a:extLst>
          </p:cNvPr>
          <p:cNvSpPr txBox="1"/>
          <p:nvPr/>
        </p:nvSpPr>
        <p:spPr>
          <a:xfrm>
            <a:off x="60742" y="59615"/>
            <a:ext cx="57304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38:5-6) </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Persia, Cush and Put with them, all of them with shield and helmet: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Gomer with all its troops.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Beth-</a:t>
            </a:r>
            <a:r>
              <a:rPr kumimoji="0" lang="en-GB" sz="36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togarmah</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will come from the remote parts of the north with all its troops—many peoples with you.</a:t>
            </a:r>
          </a:p>
        </p:txBody>
      </p:sp>
      <p:sp>
        <p:nvSpPr>
          <p:cNvPr id="4" name="Rectangle: Rounded Corners 3">
            <a:extLst>
              <a:ext uri="{FF2B5EF4-FFF2-40B4-BE49-F238E27FC236}">
                <a16:creationId xmlns:a16="http://schemas.microsoft.com/office/drawing/2014/main" id="{0756ADD1-1603-4627-A9D4-6ACA1E40C85D}"/>
              </a:ext>
            </a:extLst>
          </p:cNvPr>
          <p:cNvSpPr/>
          <p:nvPr/>
        </p:nvSpPr>
        <p:spPr>
          <a:xfrm>
            <a:off x="7772400" y="1143000"/>
            <a:ext cx="1295400" cy="655126"/>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4E3872B-B059-4DC7-82E7-4EBFE8B4774C}"/>
              </a:ext>
            </a:extLst>
          </p:cNvPr>
          <p:cNvSpPr/>
          <p:nvPr/>
        </p:nvSpPr>
        <p:spPr>
          <a:xfrm>
            <a:off x="60742" y="2251221"/>
            <a:ext cx="2911058" cy="635937"/>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315927C-CA0E-4331-A02E-41CC3E741A38}"/>
              </a:ext>
            </a:extLst>
          </p:cNvPr>
          <p:cNvCxnSpPr>
            <a:cxnSpLocks/>
            <a:stCxn id="5" idx="3"/>
            <a:endCxn id="4" idx="1"/>
          </p:cNvCxnSpPr>
          <p:nvPr/>
        </p:nvCxnSpPr>
        <p:spPr>
          <a:xfrm flipV="1">
            <a:off x="2971800" y="1470563"/>
            <a:ext cx="4800600" cy="1098627"/>
          </a:xfrm>
          <a:prstGeom prst="straightConnector1">
            <a:avLst/>
          </a:prstGeom>
          <a:ln w="38100">
            <a:solidFill>
              <a:srgbClr val="FFFF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646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EE9EFB-A237-4369-8471-183847015E64}"/>
              </a:ext>
            </a:extLst>
          </p:cNvPr>
          <p:cNvSpPr txBox="1"/>
          <p:nvPr/>
        </p:nvSpPr>
        <p:spPr>
          <a:xfrm>
            <a:off x="60742" y="59615"/>
            <a:ext cx="57304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38:5-6) </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Persia, Cush and Put with them, all of them with shield and helmet: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Gomer with all its troops.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Beth-</a:t>
            </a:r>
            <a:r>
              <a:rPr kumimoji="0" lang="en-GB" sz="3600" b="1" i="0" u="none" strike="noStrike" kern="1200" cap="none" spc="-150" normalizeH="0" baseline="0" noProof="0" dirty="0" err="1">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togarmah</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will come from the remote parts of the north with all its troops—many peoples with you.</a:t>
            </a:r>
          </a:p>
        </p:txBody>
      </p:sp>
      <p:sp>
        <p:nvSpPr>
          <p:cNvPr id="5" name="Rectangle: Rounded Corners 4">
            <a:extLst>
              <a:ext uri="{FF2B5EF4-FFF2-40B4-BE49-F238E27FC236}">
                <a16:creationId xmlns:a16="http://schemas.microsoft.com/office/drawing/2014/main" id="{E832F89F-DA22-48E9-B144-1932ACDC20D3}"/>
              </a:ext>
            </a:extLst>
          </p:cNvPr>
          <p:cNvSpPr/>
          <p:nvPr/>
        </p:nvSpPr>
        <p:spPr>
          <a:xfrm>
            <a:off x="9982200" y="990600"/>
            <a:ext cx="2209800" cy="2133600"/>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5">
            <a:extLst>
              <a:ext uri="{FF2B5EF4-FFF2-40B4-BE49-F238E27FC236}">
                <a16:creationId xmlns:a16="http://schemas.microsoft.com/office/drawing/2014/main" id="{C4A7C989-C66B-435C-BA49-9A347D793256}"/>
              </a:ext>
            </a:extLst>
          </p:cNvPr>
          <p:cNvSpPr/>
          <p:nvPr/>
        </p:nvSpPr>
        <p:spPr>
          <a:xfrm>
            <a:off x="4475355" y="4343400"/>
            <a:ext cx="7619999" cy="2438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number of the armies of the horsemen was </a:t>
            </a:r>
            <a:r>
              <a:rPr lang="en-GB"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 hundred million</a:t>
            </a: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heard the number of them.”</a:t>
            </a: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9:16</a:t>
            </a:r>
            <a:endParaRPr lang="en-US" sz="5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1114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EE9EFB-A237-4369-8471-183847015E64}"/>
              </a:ext>
            </a:extLst>
          </p:cNvPr>
          <p:cNvSpPr txBox="1"/>
          <p:nvPr/>
        </p:nvSpPr>
        <p:spPr>
          <a:xfrm>
            <a:off x="60742" y="59615"/>
            <a:ext cx="57304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38:5-6) </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Persia, Cush and Put with them, all of them with shield and helmet: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Gomer with all its troops.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Beth-</a:t>
            </a:r>
            <a:r>
              <a:rPr kumimoji="0" lang="en-GB" sz="3600" b="1" i="0" u="none" strike="noStrike" kern="1200" cap="none" spc="-150" normalizeH="0" baseline="0" noProof="0" dirty="0" err="1">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togarmah</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will come from the remote parts of the north with all its troops—many peoples with you.</a:t>
            </a:r>
          </a:p>
        </p:txBody>
      </p:sp>
      <p:sp>
        <p:nvSpPr>
          <p:cNvPr id="5" name="Rectangle: Rounded Corners 4">
            <a:extLst>
              <a:ext uri="{FF2B5EF4-FFF2-40B4-BE49-F238E27FC236}">
                <a16:creationId xmlns:a16="http://schemas.microsoft.com/office/drawing/2014/main" id="{E832F89F-DA22-48E9-B144-1932ACDC20D3}"/>
              </a:ext>
            </a:extLst>
          </p:cNvPr>
          <p:cNvSpPr/>
          <p:nvPr/>
        </p:nvSpPr>
        <p:spPr>
          <a:xfrm>
            <a:off x="9982200" y="990600"/>
            <a:ext cx="2209800" cy="2133600"/>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5">
            <a:extLst>
              <a:ext uri="{FF2B5EF4-FFF2-40B4-BE49-F238E27FC236}">
                <a16:creationId xmlns:a16="http://schemas.microsoft.com/office/drawing/2014/main" id="{0983A384-B5AD-4413-8823-41B685D4351C}"/>
              </a:ext>
            </a:extLst>
          </p:cNvPr>
          <p:cNvSpPr/>
          <p:nvPr/>
        </p:nvSpPr>
        <p:spPr>
          <a:xfrm>
            <a:off x="4475355" y="4343400"/>
            <a:ext cx="7619999" cy="2438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this depiction of the final world war plausible?</a:t>
            </a:r>
            <a:endParaRPr lang="en-US" sz="72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80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EE9EFB-A237-4369-8471-183847015E64}"/>
              </a:ext>
            </a:extLst>
          </p:cNvPr>
          <p:cNvSpPr txBox="1"/>
          <p:nvPr/>
        </p:nvSpPr>
        <p:spPr>
          <a:xfrm>
            <a:off x="60742" y="59615"/>
            <a:ext cx="57304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38:5-6) </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Persia, Cush and Put with them, all of them with shield and helmet: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Gomer with all its troops.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Beth-</a:t>
            </a:r>
            <a:r>
              <a:rPr kumimoji="0" lang="en-GB" sz="3600" b="1" i="0" u="none" strike="noStrike" kern="1200" cap="none" spc="-150" normalizeH="0" baseline="0" noProof="0" dirty="0" err="1">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togarmah</a:t>
            </a:r>
            <a:r>
              <a:rPr kumimoji="0" lang="en-GB" sz="3600" b="1" i="0" u="none" strike="noStrike" kern="1200" cap="none" spc="-150" normalizeH="0" baseline="0" noProof="0" dirty="0">
                <a:ln>
                  <a:noFill/>
                </a:ln>
                <a:solidFill>
                  <a:srgbClr val="7897A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will come from the remote parts of the north with all its troops—many peoples with you.</a:t>
            </a:r>
          </a:p>
        </p:txBody>
      </p:sp>
      <p:sp>
        <p:nvSpPr>
          <p:cNvPr id="2" name="Oval 1">
            <a:extLst>
              <a:ext uri="{FF2B5EF4-FFF2-40B4-BE49-F238E27FC236}">
                <a16:creationId xmlns:a16="http://schemas.microsoft.com/office/drawing/2014/main" id="{CAD38A6E-C3E4-498F-91BE-B8E66079D869}"/>
              </a:ext>
            </a:extLst>
          </p:cNvPr>
          <p:cNvSpPr/>
          <p:nvPr/>
        </p:nvSpPr>
        <p:spPr>
          <a:xfrm>
            <a:off x="8177149" y="1650996"/>
            <a:ext cx="585851"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F4D0272-300C-4BC3-9825-713FB8BEBC5A}"/>
              </a:ext>
            </a:extLst>
          </p:cNvPr>
          <p:cNvSpPr/>
          <p:nvPr/>
        </p:nvSpPr>
        <p:spPr>
          <a:xfrm>
            <a:off x="9982200" y="990600"/>
            <a:ext cx="2209800" cy="2133600"/>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4B4692F-5A6D-4FAE-9F07-E55D0BB8DCEB}"/>
              </a:ext>
            </a:extLst>
          </p:cNvPr>
          <p:cNvSpPr/>
          <p:nvPr/>
        </p:nvSpPr>
        <p:spPr>
          <a:xfrm>
            <a:off x="7620000" y="3276600"/>
            <a:ext cx="990600" cy="391888"/>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F17C63F-1A79-4597-AB6D-35CD65D8ED57}"/>
              </a:ext>
            </a:extLst>
          </p:cNvPr>
          <p:cNvSpPr/>
          <p:nvPr/>
        </p:nvSpPr>
        <p:spPr>
          <a:xfrm>
            <a:off x="8282049" y="3644738"/>
            <a:ext cx="1102425" cy="391888"/>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A03347F-E4F8-4007-84C0-2E2951E75513}"/>
              </a:ext>
            </a:extLst>
          </p:cNvPr>
          <p:cNvSpPr/>
          <p:nvPr/>
        </p:nvSpPr>
        <p:spPr>
          <a:xfrm>
            <a:off x="6858000" y="2125828"/>
            <a:ext cx="838200" cy="391888"/>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52634CC-1CA5-404A-B6C7-D9E1802F3DA2}"/>
              </a:ext>
            </a:extLst>
          </p:cNvPr>
          <p:cNvSpPr/>
          <p:nvPr/>
        </p:nvSpPr>
        <p:spPr>
          <a:xfrm>
            <a:off x="8129650" y="30675"/>
            <a:ext cx="1447800" cy="502726"/>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B5BDA03-B75F-4AED-B365-3EA8F522D115}"/>
              </a:ext>
            </a:extLst>
          </p:cNvPr>
          <p:cNvSpPr/>
          <p:nvPr/>
        </p:nvSpPr>
        <p:spPr>
          <a:xfrm>
            <a:off x="7679375" y="1149925"/>
            <a:ext cx="1447800" cy="391888"/>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CDCD563-BA31-4092-A7B0-B38F4567BF92}"/>
              </a:ext>
            </a:extLst>
          </p:cNvPr>
          <p:cNvSpPr/>
          <p:nvPr/>
        </p:nvSpPr>
        <p:spPr>
          <a:xfrm>
            <a:off x="9338950" y="1712025"/>
            <a:ext cx="755075" cy="502726"/>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4752267-C377-4402-BE0C-895B98F13806}"/>
              </a:ext>
            </a:extLst>
          </p:cNvPr>
          <p:cNvCxnSpPr>
            <a:cxnSpLocks/>
            <a:stCxn id="12" idx="2"/>
          </p:cNvCxnSpPr>
          <p:nvPr/>
        </p:nvCxnSpPr>
        <p:spPr>
          <a:xfrm flipH="1">
            <a:off x="8610600" y="533401"/>
            <a:ext cx="242950" cy="1066799"/>
          </a:xfrm>
          <a:prstGeom prst="straightConnector1">
            <a:avLst/>
          </a:prstGeom>
          <a:ln w="3810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08C5F6C-1207-481A-AF48-F14ED714395A}"/>
              </a:ext>
            </a:extLst>
          </p:cNvPr>
          <p:cNvCxnSpPr>
            <a:cxnSpLocks/>
            <a:stCxn id="10" idx="3"/>
            <a:endCxn id="2" idx="3"/>
          </p:cNvCxnSpPr>
          <p:nvPr/>
        </p:nvCxnSpPr>
        <p:spPr>
          <a:xfrm flipV="1">
            <a:off x="7696200" y="2171322"/>
            <a:ext cx="566745" cy="150450"/>
          </a:xfrm>
          <a:prstGeom prst="straightConnector1">
            <a:avLst/>
          </a:prstGeom>
          <a:ln w="3810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D62E1A9-079A-4FEE-91FA-6A5DF0F474F5}"/>
              </a:ext>
            </a:extLst>
          </p:cNvPr>
          <p:cNvCxnSpPr>
            <a:cxnSpLocks/>
            <a:stCxn id="8" idx="0"/>
            <a:endCxn id="2" idx="4"/>
          </p:cNvCxnSpPr>
          <p:nvPr/>
        </p:nvCxnSpPr>
        <p:spPr>
          <a:xfrm flipV="1">
            <a:off x="8115300" y="2260596"/>
            <a:ext cx="354775" cy="1016004"/>
          </a:xfrm>
          <a:prstGeom prst="straightConnector1">
            <a:avLst/>
          </a:prstGeom>
          <a:ln w="3810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F8AC784-7E02-4EA4-B64C-4C7DB1771C60}"/>
              </a:ext>
            </a:extLst>
          </p:cNvPr>
          <p:cNvCxnSpPr>
            <a:cxnSpLocks/>
            <a:stCxn id="9" idx="0"/>
            <a:endCxn id="2" idx="5"/>
          </p:cNvCxnSpPr>
          <p:nvPr/>
        </p:nvCxnSpPr>
        <p:spPr>
          <a:xfrm flipH="1" flipV="1">
            <a:off x="8677204" y="2171322"/>
            <a:ext cx="156058" cy="1473416"/>
          </a:xfrm>
          <a:prstGeom prst="straightConnector1">
            <a:avLst/>
          </a:prstGeom>
          <a:ln w="3810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7580648-87E1-4426-ABB4-536D74F5C448}"/>
              </a:ext>
            </a:extLst>
          </p:cNvPr>
          <p:cNvCxnSpPr>
            <a:cxnSpLocks/>
            <a:stCxn id="14" idx="1"/>
          </p:cNvCxnSpPr>
          <p:nvPr/>
        </p:nvCxnSpPr>
        <p:spPr>
          <a:xfrm flipH="1" flipV="1">
            <a:off x="8853550" y="1955796"/>
            <a:ext cx="485400" cy="7592"/>
          </a:xfrm>
          <a:prstGeom prst="straightConnector1">
            <a:avLst/>
          </a:prstGeom>
          <a:ln w="3810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398BCB-5409-4AC4-8F8D-FC40AC80A265}"/>
              </a:ext>
            </a:extLst>
          </p:cNvPr>
          <p:cNvCxnSpPr>
            <a:cxnSpLocks/>
          </p:cNvCxnSpPr>
          <p:nvPr/>
        </p:nvCxnSpPr>
        <p:spPr>
          <a:xfrm flipH="1" flipV="1">
            <a:off x="8783288" y="2102926"/>
            <a:ext cx="1198912" cy="617513"/>
          </a:xfrm>
          <a:prstGeom prst="straightConnector1">
            <a:avLst/>
          </a:prstGeom>
          <a:ln w="3810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2047D4D-4D6A-4EDE-B984-DA9F3AAF7D98}"/>
              </a:ext>
            </a:extLst>
          </p:cNvPr>
          <p:cNvCxnSpPr>
            <a:cxnSpLocks/>
          </p:cNvCxnSpPr>
          <p:nvPr/>
        </p:nvCxnSpPr>
        <p:spPr>
          <a:xfrm flipH="1">
            <a:off x="8783288" y="1310738"/>
            <a:ext cx="1198912" cy="518062"/>
          </a:xfrm>
          <a:prstGeom prst="straightConnector1">
            <a:avLst/>
          </a:prstGeom>
          <a:ln w="3810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5">
            <a:extLst>
              <a:ext uri="{FF2B5EF4-FFF2-40B4-BE49-F238E27FC236}">
                <a16:creationId xmlns:a16="http://schemas.microsoft.com/office/drawing/2014/main" id="{F9D7ED7D-0FFF-4893-B496-37D041B9AA04}"/>
              </a:ext>
            </a:extLst>
          </p:cNvPr>
          <p:cNvSpPr/>
          <p:nvPr/>
        </p:nvSpPr>
        <p:spPr>
          <a:xfrm>
            <a:off x="4475355" y="4343400"/>
            <a:ext cx="7619999" cy="2438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this depiction of the final world war plausible?</a:t>
            </a:r>
            <a:endParaRPr lang="en-US" sz="72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right)">
                                      <p:cBhvr>
                                        <p:cTn id="17" dur="500"/>
                                        <p:tgtEl>
                                          <p:spTgt spid="33"/>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500"/>
                                        <p:tgtEl>
                                          <p:spTgt spid="27"/>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right)">
                                      <p:cBhvr>
                                        <p:cTn id="25" dur="500"/>
                                        <p:tgtEl>
                                          <p:spTgt spid="30"/>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6F3BE3-F007-41F3-8C73-88CB36DD7022}"/>
              </a:ext>
            </a:extLst>
          </p:cNvPr>
          <p:cNvSpPr txBox="1"/>
          <p:nvPr/>
        </p:nvSpPr>
        <p:spPr>
          <a:xfrm>
            <a:off x="60742" y="59615"/>
            <a:ext cx="57304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38:8)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In the distant future you will swoop down on the land of Israel,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which will be </a:t>
            </a:r>
            <a:r>
              <a:rPr kumimoji="0" lang="en-GB" sz="36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enjoying peace</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after recovering from war.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This will happen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after its people have returned from many lands.</a:t>
            </a:r>
          </a:p>
        </p:txBody>
      </p:sp>
    </p:spTree>
    <p:extLst>
      <p:ext uri="{BB962C8B-B14F-4D97-AF65-F5344CB8AC3E}">
        <p14:creationId xmlns:p14="http://schemas.microsoft.com/office/powerpoint/2010/main" val="76551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6F3BE3-F007-41F3-8C73-88CB36DD7022}"/>
              </a:ext>
            </a:extLst>
          </p:cNvPr>
          <p:cNvSpPr txBox="1"/>
          <p:nvPr/>
        </p:nvSpPr>
        <p:spPr>
          <a:xfrm>
            <a:off x="60742" y="59615"/>
            <a:ext cx="573045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38:9)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 and all your allies—a vast and awesome army—will roll down on them like a storm and cover the land like a cloud.</a:t>
            </a:r>
          </a:p>
        </p:txBody>
      </p:sp>
    </p:spTree>
    <p:extLst>
      <p:ext uri="{BB962C8B-B14F-4D97-AF65-F5344CB8AC3E}">
        <p14:creationId xmlns:p14="http://schemas.microsoft.com/office/powerpoint/2010/main" val="2890130457"/>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6F3BE3-F007-41F3-8C73-88CB36DD7022}"/>
              </a:ext>
            </a:extLst>
          </p:cNvPr>
          <p:cNvSpPr txBox="1"/>
          <p:nvPr/>
        </p:nvSpPr>
        <p:spPr>
          <a:xfrm>
            <a:off x="60742" y="59615"/>
            <a:ext cx="573045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38:11)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 will say,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en-GB" sz="36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Israel is an unprotected land</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filled with unwalled villages!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will march against her and destroy these people who live in such confidence!”</a:t>
            </a:r>
          </a:p>
        </p:txBody>
      </p:sp>
    </p:spTree>
    <p:extLst>
      <p:ext uri="{BB962C8B-B14F-4D97-AF65-F5344CB8AC3E}">
        <p14:creationId xmlns:p14="http://schemas.microsoft.com/office/powerpoint/2010/main" val="17773410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6F3BE3-F007-41F3-8C73-88CB36DD7022}"/>
              </a:ext>
            </a:extLst>
          </p:cNvPr>
          <p:cNvSpPr txBox="1"/>
          <p:nvPr/>
        </p:nvSpPr>
        <p:spPr>
          <a:xfrm>
            <a:off x="60742" y="59615"/>
            <a:ext cx="5730458"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38:18)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When Gog invades the land of Israel, my fury will boil over!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3000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19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In </a:t>
            </a:r>
            <a:r>
              <a:rPr kumimoji="0" lang="en-GB" sz="3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my jealousy and blazing anger, I promise a </a:t>
            </a:r>
            <a:r>
              <a:rPr kumimoji="0" lang="en-GB" sz="36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mighty shaking</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in the land of Israel on that day.</a:t>
            </a:r>
          </a:p>
        </p:txBody>
      </p:sp>
    </p:spTree>
    <p:extLst>
      <p:ext uri="{BB962C8B-B14F-4D97-AF65-F5344CB8AC3E}">
        <p14:creationId xmlns:p14="http://schemas.microsoft.com/office/powerpoint/2010/main" val="7617126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6F3BE3-F007-41F3-8C73-88CB36DD7022}"/>
              </a:ext>
            </a:extLst>
          </p:cNvPr>
          <p:cNvSpPr txBox="1"/>
          <p:nvPr/>
        </p:nvSpPr>
        <p:spPr>
          <a:xfrm>
            <a:off x="60742" y="59615"/>
            <a:ext cx="573045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(Ezek. 38:20) </a:t>
            </a:r>
            <a:r>
              <a:rPr kumimoji="0" lang="en-GB" sz="3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Mountains will be thrown down</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Cliffs will crumble</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Walls will fall to the earth. </a:t>
            </a:r>
          </a:p>
        </p:txBody>
      </p:sp>
      <p:sp>
        <p:nvSpPr>
          <p:cNvPr id="5" name="Rounded Rectangle 5">
            <a:extLst>
              <a:ext uri="{FF2B5EF4-FFF2-40B4-BE49-F238E27FC236}">
                <a16:creationId xmlns:a16="http://schemas.microsoft.com/office/drawing/2014/main" id="{DE384938-A046-4FCF-B323-70842E383FFA}"/>
              </a:ext>
            </a:extLst>
          </p:cNvPr>
          <p:cNvSpPr/>
          <p:nvPr/>
        </p:nvSpPr>
        <p:spPr>
          <a:xfrm>
            <a:off x="3688275" y="1307275"/>
            <a:ext cx="8382000" cy="5397337"/>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16:18) Then there came flashes of lightning, rumblings, peals of thunder</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 </a:t>
            </a: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severe earthquake</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earthquake like it has ever occurred since mankind has been on earth, so tremendous was the quake…</a:t>
            </a:r>
          </a:p>
          <a:p>
            <a:pPr lvl="0" algn="ctr">
              <a:defRPr/>
            </a:pPr>
            <a:r>
              <a:rPr lang="en-GB" sz="3600" b="1" spc="-150" baseline="30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Every island fled away and the</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mountains could not be found.</a:t>
            </a:r>
            <a:endPar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Zechariah 14:5; Isaiah 24:19-20; Joel 3:16</a:t>
            </a:r>
          </a:p>
        </p:txBody>
      </p:sp>
      <p:sp>
        <p:nvSpPr>
          <p:cNvPr id="6" name="Rectangle: Rounded Corners 5">
            <a:extLst>
              <a:ext uri="{FF2B5EF4-FFF2-40B4-BE49-F238E27FC236}">
                <a16:creationId xmlns:a16="http://schemas.microsoft.com/office/drawing/2014/main" id="{C6F54BF8-2AA0-4508-AB9C-D6F19A90BC28}"/>
              </a:ext>
            </a:extLst>
          </p:cNvPr>
          <p:cNvSpPr/>
          <p:nvPr/>
        </p:nvSpPr>
        <p:spPr>
          <a:xfrm>
            <a:off x="60742" y="118947"/>
            <a:ext cx="5304854" cy="1089102"/>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6FE4631-9E62-42D7-9AB8-44972AD8C19D}"/>
              </a:ext>
            </a:extLst>
          </p:cNvPr>
          <p:cNvSpPr/>
          <p:nvPr/>
        </p:nvSpPr>
        <p:spPr>
          <a:xfrm>
            <a:off x="5029200" y="5410200"/>
            <a:ext cx="5730458" cy="635937"/>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6E54E18-643F-4699-8C5C-34AB3CB0131A}"/>
              </a:ext>
            </a:extLst>
          </p:cNvPr>
          <p:cNvCxnSpPr>
            <a:cxnSpLocks/>
            <a:stCxn id="7" idx="0"/>
            <a:endCxn id="6" idx="2"/>
          </p:cNvCxnSpPr>
          <p:nvPr/>
        </p:nvCxnSpPr>
        <p:spPr>
          <a:xfrm flipH="1" flipV="1">
            <a:off x="2713169" y="1208049"/>
            <a:ext cx="5181260" cy="4202151"/>
          </a:xfrm>
          <a:prstGeom prst="line">
            <a:avLst/>
          </a:prstGeom>
          <a:ln w="381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3649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left)">
                                      <p:cBhvr>
                                        <p:cTn id="40" dur="500"/>
                                        <p:tgtEl>
                                          <p:spTgt spid="5">
                                            <p:txEl>
                                              <p:pRg st="4" end="4"/>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wipe(left)">
                                      <p:cBhvr>
                                        <p:cTn id="44" dur="500"/>
                                        <p:tgtEl>
                                          <p:spTgt spid="5">
                                            <p:txEl>
                                              <p:pRg st="5" end="5"/>
                                            </p:txEl>
                                          </p:spTgt>
                                        </p:tgtEl>
                                      </p:cBhvr>
                                    </p:animEffect>
                                  </p:childTnLst>
                                </p:cTn>
                              </p:par>
                            </p:childTnLst>
                          </p:cTn>
                        </p:par>
                        <p:par>
                          <p:cTn id="45" fill="hold">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par>
                          <p:cTn id="53" fill="hold">
                            <p:stCondLst>
                              <p:cond delay="2000"/>
                            </p:stCondLst>
                            <p:childTnLst>
                              <p:par>
                                <p:cTn id="54" presetID="22" presetClass="entr" presetSubtype="4"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6F3BE3-F007-41F3-8C73-88CB36DD7022}"/>
              </a:ext>
            </a:extLst>
          </p:cNvPr>
          <p:cNvSpPr txBox="1"/>
          <p:nvPr/>
        </p:nvSpPr>
        <p:spPr>
          <a:xfrm>
            <a:off x="60742" y="59615"/>
            <a:ext cx="573045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38:22)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will punish you and your armies with disease and bloodshed</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will send </a:t>
            </a:r>
            <a:r>
              <a:rPr kumimoji="0" lang="en-GB" sz="3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torrential rain</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GB" sz="36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hailstones</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GB" sz="36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fire</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a:t>
            </a:r>
            <a:r>
              <a:rPr kumimoji="0" lang="en-GB" sz="36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burning </a:t>
            </a:r>
            <a:r>
              <a:rPr kumimoji="0" lang="en-GB" sz="3600" b="1" i="0" u="sng"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sulfur</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
        <p:nvSpPr>
          <p:cNvPr id="3" name="Rounded Rectangle 5">
            <a:extLst>
              <a:ext uri="{FF2B5EF4-FFF2-40B4-BE49-F238E27FC236}">
                <a16:creationId xmlns:a16="http://schemas.microsoft.com/office/drawing/2014/main" id="{0BDC30C8-42FA-4B08-A066-F08DA5A11BB1}"/>
              </a:ext>
            </a:extLst>
          </p:cNvPr>
          <p:cNvSpPr/>
          <p:nvPr/>
        </p:nvSpPr>
        <p:spPr>
          <a:xfrm>
            <a:off x="1524000" y="2971800"/>
            <a:ext cx="6400800" cy="3580412"/>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16:8) The sun was allowed to scorch people with </a:t>
            </a: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fire</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16:21) From the sky huge </a:t>
            </a: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hailstones</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each weighing about a hundred pounds, fell on people.</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cf. Revelation 19:20; 20:10; 21:8</a:t>
            </a:r>
          </a:p>
        </p:txBody>
      </p:sp>
    </p:spTree>
    <p:extLst>
      <p:ext uri="{BB962C8B-B14F-4D97-AF65-F5344CB8AC3E}">
        <p14:creationId xmlns:p14="http://schemas.microsoft.com/office/powerpoint/2010/main" val="34741985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I heard a loud voice from the temple saying to the seven angels,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“Pour out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seven bowls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God’s wrath on the earth.”</a:t>
            </a:r>
          </a:p>
        </p:txBody>
      </p:sp>
    </p:spTree>
    <p:extLst>
      <p:ext uri="{BB962C8B-B14F-4D97-AF65-F5344CB8AC3E}">
        <p14:creationId xmlns:p14="http://schemas.microsoft.com/office/powerpoint/2010/main" val="173679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6F3BE3-F007-41F3-8C73-88CB36DD7022}"/>
              </a:ext>
            </a:extLst>
          </p:cNvPr>
          <p:cNvSpPr txBox="1"/>
          <p:nvPr/>
        </p:nvSpPr>
        <p:spPr>
          <a:xfrm>
            <a:off x="60742" y="59615"/>
            <a:ext cx="573045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39:4) </a:t>
            </a:r>
            <a:r>
              <a:rPr kumimoji="0" lang="en-GB" sz="3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You and your army and your allies will all die on the mountains.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will feed you to the vultures and wild animals.</a:t>
            </a:r>
          </a:p>
        </p:txBody>
      </p:sp>
      <p:sp>
        <p:nvSpPr>
          <p:cNvPr id="5" name="Rounded Rectangle 5">
            <a:extLst>
              <a:ext uri="{FF2B5EF4-FFF2-40B4-BE49-F238E27FC236}">
                <a16:creationId xmlns:a16="http://schemas.microsoft.com/office/drawing/2014/main" id="{43805D46-42DF-4289-B57B-759E9D82C8F4}"/>
              </a:ext>
            </a:extLst>
          </p:cNvPr>
          <p:cNvSpPr/>
          <p:nvPr/>
        </p:nvSpPr>
        <p:spPr>
          <a:xfrm>
            <a:off x="2936175" y="3786250"/>
            <a:ext cx="9155875" cy="200495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19:17-18) An angel shouted to the vultures:</a:t>
            </a:r>
          </a:p>
          <a:p>
            <a:pPr lvl="0" algn="ctr">
              <a:defRPr/>
            </a:pPr>
            <a:endPar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19CB9230-0DC8-40E8-8977-04B69AE3F642}"/>
              </a:ext>
            </a:extLst>
          </p:cNvPr>
          <p:cNvSpPr/>
          <p:nvPr/>
        </p:nvSpPr>
        <p:spPr>
          <a:xfrm>
            <a:off x="3672175" y="1752600"/>
            <a:ext cx="1699925" cy="584200"/>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FFF92A9-31BB-4F30-875F-0E52FFC0044E}"/>
              </a:ext>
            </a:extLst>
          </p:cNvPr>
          <p:cNvSpPr/>
          <p:nvPr/>
        </p:nvSpPr>
        <p:spPr>
          <a:xfrm>
            <a:off x="10134600" y="3937000"/>
            <a:ext cx="1752600" cy="635937"/>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51B0219-FC18-4F97-980F-A61749FE74ED}"/>
              </a:ext>
            </a:extLst>
          </p:cNvPr>
          <p:cNvCxnSpPr>
            <a:cxnSpLocks/>
            <a:stCxn id="7" idx="0"/>
            <a:endCxn id="6" idx="2"/>
          </p:cNvCxnSpPr>
          <p:nvPr/>
        </p:nvCxnSpPr>
        <p:spPr>
          <a:xfrm flipH="1" flipV="1">
            <a:off x="4522138" y="2336800"/>
            <a:ext cx="6488762" cy="1600200"/>
          </a:xfrm>
          <a:prstGeom prst="line">
            <a:avLst/>
          </a:prstGeom>
          <a:ln w="381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13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6F3BE3-F007-41F3-8C73-88CB36DD7022}"/>
              </a:ext>
            </a:extLst>
          </p:cNvPr>
          <p:cNvSpPr txBox="1"/>
          <p:nvPr/>
        </p:nvSpPr>
        <p:spPr>
          <a:xfrm>
            <a:off x="60742" y="59615"/>
            <a:ext cx="573045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39:18) </a:t>
            </a:r>
            <a:r>
              <a:rPr kumimoji="0" lang="en-GB" sz="3600" b="1" i="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Eat the flesh of mighty men and drink the blood of princes…</a:t>
            </a:r>
          </a:p>
        </p:txBody>
      </p:sp>
      <p:sp>
        <p:nvSpPr>
          <p:cNvPr id="3" name="Rounded Rectangle 5">
            <a:extLst>
              <a:ext uri="{FF2B5EF4-FFF2-40B4-BE49-F238E27FC236}">
                <a16:creationId xmlns:a16="http://schemas.microsoft.com/office/drawing/2014/main" id="{28400AC6-CCEB-4A0C-B5B0-8177285363AD}"/>
              </a:ext>
            </a:extLst>
          </p:cNvPr>
          <p:cNvSpPr/>
          <p:nvPr/>
        </p:nvSpPr>
        <p:spPr>
          <a:xfrm>
            <a:off x="2936175" y="3786250"/>
            <a:ext cx="9155875" cy="200495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srgbClr val="A7656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19:17-18) An angel shouted to the vultures:</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the flesh of kings, generals, and warriors… and of all humanity.”</a:t>
            </a:r>
          </a:p>
        </p:txBody>
      </p:sp>
      <p:sp>
        <p:nvSpPr>
          <p:cNvPr id="5" name="Rectangle: Rounded Corners 4">
            <a:extLst>
              <a:ext uri="{FF2B5EF4-FFF2-40B4-BE49-F238E27FC236}">
                <a16:creationId xmlns:a16="http://schemas.microsoft.com/office/drawing/2014/main" id="{7BE537DB-C739-4F4F-BF57-D8DF6C47833F}"/>
              </a:ext>
            </a:extLst>
          </p:cNvPr>
          <p:cNvSpPr/>
          <p:nvPr/>
        </p:nvSpPr>
        <p:spPr>
          <a:xfrm>
            <a:off x="2438400" y="107796"/>
            <a:ext cx="2438400" cy="566853"/>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08705B8-342D-4483-9396-5302E3201187}"/>
              </a:ext>
            </a:extLst>
          </p:cNvPr>
          <p:cNvSpPr/>
          <p:nvPr/>
        </p:nvSpPr>
        <p:spPr>
          <a:xfrm>
            <a:off x="3287751" y="4504209"/>
            <a:ext cx="2351049" cy="635937"/>
          </a:xfrm>
          <a:prstGeom prst="round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16E237C-C803-48A8-B4FF-DDA688B77A16}"/>
              </a:ext>
            </a:extLst>
          </p:cNvPr>
          <p:cNvCxnSpPr>
            <a:cxnSpLocks/>
            <a:stCxn id="6" idx="0"/>
            <a:endCxn id="5" idx="2"/>
          </p:cNvCxnSpPr>
          <p:nvPr/>
        </p:nvCxnSpPr>
        <p:spPr>
          <a:xfrm flipH="1" flipV="1">
            <a:off x="3657600" y="674649"/>
            <a:ext cx="805676" cy="3829560"/>
          </a:xfrm>
          <a:prstGeom prst="line">
            <a:avLst/>
          </a:prstGeom>
          <a:ln w="38100">
            <a:solidFill>
              <a:srgbClr val="FFFF99"/>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FC2FDAAF-2310-4DFF-995C-66A9FDAC1DD9}"/>
              </a:ext>
            </a:extLst>
          </p:cNvPr>
          <p:cNvSpPr/>
          <p:nvPr/>
        </p:nvSpPr>
        <p:spPr>
          <a:xfrm>
            <a:off x="64460" y="1237795"/>
            <a:ext cx="3418438" cy="566853"/>
          </a:xfrm>
          <a:prstGeom prst="round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CD1D8C2-BF06-46A4-87F8-7F8EB62585E6}"/>
              </a:ext>
            </a:extLst>
          </p:cNvPr>
          <p:cNvSpPr/>
          <p:nvPr/>
        </p:nvSpPr>
        <p:spPr>
          <a:xfrm>
            <a:off x="6030951" y="4504209"/>
            <a:ext cx="5703849" cy="635937"/>
          </a:xfrm>
          <a:prstGeom prst="round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F201DE9-6EB5-47D4-8473-0D7A9A911918}"/>
              </a:ext>
            </a:extLst>
          </p:cNvPr>
          <p:cNvCxnSpPr>
            <a:cxnSpLocks/>
            <a:stCxn id="17" idx="0"/>
            <a:endCxn id="16" idx="2"/>
          </p:cNvCxnSpPr>
          <p:nvPr/>
        </p:nvCxnSpPr>
        <p:spPr>
          <a:xfrm flipH="1" flipV="1">
            <a:off x="1773679" y="1804648"/>
            <a:ext cx="7109197" cy="269956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539713E9-C3BC-4509-94A9-879353A247E5}"/>
              </a:ext>
            </a:extLst>
          </p:cNvPr>
          <p:cNvSpPr/>
          <p:nvPr/>
        </p:nvSpPr>
        <p:spPr>
          <a:xfrm>
            <a:off x="42158" y="674649"/>
            <a:ext cx="2373940" cy="540909"/>
          </a:xfrm>
          <a:prstGeom prst="round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931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17" grpId="0" animBg="1"/>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6F3BE3-F007-41F3-8C73-88CB36DD7022}"/>
              </a:ext>
            </a:extLst>
          </p:cNvPr>
          <p:cNvSpPr txBox="1"/>
          <p:nvPr/>
        </p:nvSpPr>
        <p:spPr>
          <a:xfrm>
            <a:off x="60742" y="59615"/>
            <a:ext cx="57304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(Ezek. 39:29) </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will never again turn my face from them, for I will pour out my Spirit upon the people of Israel.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the Sovereign LORD, have spoken!</a:t>
            </a:r>
          </a:p>
        </p:txBody>
      </p:sp>
    </p:spTree>
    <p:extLst>
      <p:ext uri="{BB962C8B-B14F-4D97-AF65-F5344CB8AC3E}">
        <p14:creationId xmlns:p14="http://schemas.microsoft.com/office/powerpoint/2010/main" val="2012176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16:16) </a:t>
            </a: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Then they gathered the kings together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 the place that in </a:t>
            </a:r>
            <a:r>
              <a:rPr kumimoji="0" lang="en-GB"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Hebrew is called Armageddon</a:t>
            </a: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1946861724"/>
      </p:ext>
    </p:extLst>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16:17) </a:t>
            </a:r>
            <a:r>
              <a:rPr kumimoji="0" lang="en-GB"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seventh angel poured out his bowl into the air, and out of the temple came a loud voice from the throne, saying,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“It is done!”</a:t>
            </a:r>
          </a:p>
        </p:txBody>
      </p:sp>
    </p:spTree>
    <p:extLst>
      <p:ext uri="{BB962C8B-B14F-4D97-AF65-F5344CB8AC3E}">
        <p14:creationId xmlns:p14="http://schemas.microsoft.com/office/powerpoint/2010/main" val="2423927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763" y="1524000"/>
            <a:ext cx="1202268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Do you catch the scariest part of this chapter?</a:t>
            </a:r>
            <a:endParaRPr kumimoji="0" lang="en-US" sz="8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68149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763" y="1524000"/>
            <a:ext cx="1202268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Do you catch the scariest part of this chapter?</a:t>
            </a:r>
            <a:endParaRPr kumimoji="0" lang="en-US" sz="8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Rounded Rectangle 9">
            <a:extLst>
              <a:ext uri="{FF2B5EF4-FFF2-40B4-BE49-F238E27FC236}">
                <a16:creationId xmlns:a16="http://schemas.microsoft.com/office/drawing/2014/main" id="{47596148-723E-427F-90D3-552C5D4EDCB9}"/>
              </a:ext>
            </a:extLst>
          </p:cNvPr>
          <p:cNvSpPr/>
          <p:nvPr/>
        </p:nvSpPr>
        <p:spPr>
          <a:xfrm>
            <a:off x="914400" y="1484871"/>
            <a:ext cx="10058400" cy="4611129"/>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cursed the name of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refused to repent and glorify him</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a:t>
            </a: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cursed the God of heaven…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refused to repent of what they had done.”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16:11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“They cursed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16:21</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left)">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500"/>
                                        <p:tgtEl>
                                          <p:spTgt spid="4">
                                            <p:txEl>
                                              <p:pRg st="3" end="3"/>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wipe(left)">
                                      <p:cBhvr>
                                        <p:cTn id="41" dur="500"/>
                                        <p:tgtEl>
                                          <p:spTgt spid="4">
                                            <p:txEl>
                                              <p:pRg st="6" end="6"/>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wipe(left)">
                                      <p:cBhvr>
                                        <p:cTn id="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763" y="1524000"/>
            <a:ext cx="12022680"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Do you catch the scariest part of this chapter?</a:t>
            </a:r>
            <a:endParaRPr kumimoji="0" lang="en-US" sz="8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But God doesn’t</a:t>
            </a:r>
            <a:r>
              <a:rPr kumimoji="0" lang="en-US" sz="8000" b="1" i="0" u="none" strike="noStrike" kern="0" cap="none" spc="-150" normalizeH="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want the story to end this way!</a:t>
            </a:r>
            <a:endParaRPr kumimoji="0" lang="en-US" sz="4000" b="1" i="0" u="none" strike="noStrike" kern="0" cap="none" spc="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ounded Rectangle 5">
            <a:extLst>
              <a:ext uri="{FF2B5EF4-FFF2-40B4-BE49-F238E27FC236}">
                <a16:creationId xmlns:a16="http://schemas.microsoft.com/office/drawing/2014/main" id="{60511701-DEB7-424D-8113-5B58EFCCC330}"/>
              </a:ext>
            </a:extLst>
          </p:cNvPr>
          <p:cNvSpPr/>
          <p:nvPr/>
        </p:nvSpPr>
        <p:spPr>
          <a:xfrm>
            <a:off x="685800" y="381000"/>
            <a:ext cx="11201400" cy="3733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14:6) I saw another angel flying in </a:t>
            </a:r>
            <a:r>
              <a:rPr lang="en-GB" sz="4400" b="1" spc="-15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midair</a:t>
            </a:r>
            <a:r>
              <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had the </a:t>
            </a:r>
            <a:r>
              <a:rPr lang="en-GB" sz="44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eternal gospel</a:t>
            </a:r>
            <a:r>
              <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to proclaim to those who live on the earth—to every nation, tribe, language and people.</a:t>
            </a:r>
          </a:p>
          <a:p>
            <a:pPr lvl="0" algn="ctr">
              <a:defRPr/>
            </a:pPr>
            <a:endPar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2737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763" y="1524000"/>
            <a:ext cx="12022680"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Do you catch the scariest part of this chapter?</a:t>
            </a:r>
            <a:endParaRPr kumimoji="0" lang="en-US" sz="8000" b="1" i="0" u="none" strike="noStrike" kern="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80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God doesn’t want the story to end this way!</a:t>
            </a:r>
            <a:endParaRPr lang="en-US" sz="4000" b="1" kern="0" dirty="0">
              <a:solidFill>
                <a:srgbClr val="C0504D">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ounded Rectangle 5">
            <a:extLst>
              <a:ext uri="{FF2B5EF4-FFF2-40B4-BE49-F238E27FC236}">
                <a16:creationId xmlns:a16="http://schemas.microsoft.com/office/drawing/2014/main" id="{A6E0B32C-63C3-4492-AE4D-2B515DA5A7B6}"/>
              </a:ext>
            </a:extLst>
          </p:cNvPr>
          <p:cNvSpPr/>
          <p:nvPr/>
        </p:nvSpPr>
        <p:spPr>
          <a:xfrm>
            <a:off x="685800" y="381000"/>
            <a:ext cx="11201400" cy="3733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14:7) He said in a loud voice,</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“Fear God and give him glory, because the hour of his judgment has come.</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Worship him who made the heavens, the earth, the sea and the springs of water.”</a:t>
            </a:r>
          </a:p>
        </p:txBody>
      </p:sp>
    </p:spTree>
    <p:extLst>
      <p:ext uri="{BB962C8B-B14F-4D97-AF65-F5344CB8AC3E}">
        <p14:creationId xmlns:p14="http://schemas.microsoft.com/office/powerpoint/2010/main" val="35441664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14776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first angel went and poured out his bowl on the land. Ugly, festering sores broke out on the people</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who had the mark of the beast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worshiped its image.</a:t>
            </a:r>
          </a:p>
        </p:txBody>
      </p:sp>
    </p:spTree>
    <p:extLst>
      <p:ext uri="{BB962C8B-B14F-4D97-AF65-F5344CB8AC3E}">
        <p14:creationId xmlns:p14="http://schemas.microsoft.com/office/powerpoint/2010/main" val="4242792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BF316D-F040-4719-AD78-76787C7F11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123" y="405713"/>
            <a:ext cx="6132877" cy="6046574"/>
          </a:xfrm>
          <a:prstGeom prst="rect">
            <a:avLst/>
          </a:prstGeom>
        </p:spPr>
      </p:pic>
    </p:spTree>
    <p:extLst>
      <p:ext uri="{BB962C8B-B14F-4D97-AF65-F5344CB8AC3E}">
        <p14:creationId xmlns:p14="http://schemas.microsoft.com/office/powerpoint/2010/main" val="400997041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045EEF9E-ED1F-4148-92B8-21C488D642E1}"/>
              </a:ext>
            </a:extLst>
          </p:cNvPr>
          <p:cNvSpPr/>
          <p:nvPr/>
        </p:nvSpPr>
        <p:spPr>
          <a:xfrm>
            <a:off x="6565392" y="2035224"/>
            <a:ext cx="5398008" cy="193899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Intensification from the trumpet judgments.</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third” (</a:t>
            </a:r>
            <a:r>
              <a:rPr kumimoji="0" lang="en-US" sz="2400" b="1"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Revelation 8:9).</a:t>
            </a:r>
          </a:p>
        </p:txBody>
      </p:sp>
      <p:sp>
        <p:nvSpPr>
          <p:cNvPr id="5" name="TextBox 4">
            <a:extLst>
              <a:ext uri="{FF2B5EF4-FFF2-40B4-BE49-F238E27FC236}">
                <a16:creationId xmlns:a16="http://schemas.microsoft.com/office/drawing/2014/main" id="{68D09A16-5B67-474F-A05E-D4D5C2F6DF6A}"/>
              </a:ext>
            </a:extLst>
          </p:cNvPr>
          <p:cNvSpPr txBox="1"/>
          <p:nvPr/>
        </p:nvSpPr>
        <p:spPr>
          <a:xfrm>
            <a:off x="60742" y="59615"/>
            <a:ext cx="1204286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16:3) </a:t>
            </a:r>
            <a:r>
              <a:rPr kumimoji="0" lang="en-GB" sz="4000" b="1" i="0"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second angel poured out his bowl on the sea, and it turned into blood like that of a dead 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and </a:t>
            </a:r>
            <a:r>
              <a:rPr kumimoji="0" lang="en-GB"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every living thing in the sea died.</a:t>
            </a:r>
          </a:p>
        </p:txBody>
      </p:sp>
    </p:spTree>
    <p:extLst>
      <p:ext uri="{BB962C8B-B14F-4D97-AF65-F5344CB8AC3E}">
        <p14:creationId xmlns:p14="http://schemas.microsoft.com/office/powerpoint/2010/main" val="36924219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AD2434-8690-E9BF-B45D-9B62D2422F33}"/>
            </a:ext>
          </a:extLst>
        </p:cNvPr>
        <p:cNvGrpSpPr/>
        <p:nvPr/>
      </p:nvGrpSpPr>
      <p:grpSpPr>
        <a:xfrm>
          <a:off x="0" y="0"/>
          <a:ext cx="0" cy="0"/>
          <a:chOff x="0" y="0"/>
          <a:chExt cx="0" cy="0"/>
        </a:xfrm>
      </p:grpSpPr>
    </p:spTree>
    <p:extLst>
      <p:ext uri="{BB962C8B-B14F-4D97-AF65-F5344CB8AC3E}">
        <p14:creationId xmlns:p14="http://schemas.microsoft.com/office/powerpoint/2010/main" val="1080598406"/>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C5D59D-01AD-D663-FD53-96BCA9B3151D}"/>
            </a:ext>
          </a:extLst>
        </p:cNvPr>
        <p:cNvGrpSpPr/>
        <p:nvPr/>
      </p:nvGrpSpPr>
      <p:grpSpPr>
        <a:xfrm>
          <a:off x="0" y="0"/>
          <a:ext cx="0" cy="0"/>
          <a:chOff x="0" y="0"/>
          <a:chExt cx="0" cy="0"/>
        </a:xfrm>
      </p:grpSpPr>
    </p:spTree>
    <p:extLst>
      <p:ext uri="{BB962C8B-B14F-4D97-AF65-F5344CB8AC3E}">
        <p14:creationId xmlns:p14="http://schemas.microsoft.com/office/powerpoint/2010/main" val="2498606366"/>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2427</Words>
  <Application>Microsoft Office PowerPoint</Application>
  <PresentationFormat>Widescreen</PresentationFormat>
  <Paragraphs>241</Paragraphs>
  <Slides>60</Slides>
  <Notes>59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60</vt:i4>
      </vt:variant>
    </vt:vector>
  </HeadingPairs>
  <TitlesOfParts>
    <vt:vector size="68" baseType="lpstr">
      <vt:lpstr>Arial</vt:lpstr>
      <vt:lpstr>Calibri</vt:lpstr>
      <vt:lpstr>Calibri Light</vt:lpstr>
      <vt:lpstr>High Tower Text</vt:lpstr>
      <vt:lpstr>Lao UI</vt:lpstr>
      <vt:lpstr>Times New Roman</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2025-02-17T16:36:37Z</dcterms:created>
  <dcterms:modified xsi:type="dcterms:W3CDTF">2025-02-17T16:36:44Z</dcterms:modified>
</cp:coreProperties>
</file>