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4"/>
  </p:notesMasterIdLst>
  <p:sldIdLst>
    <p:sldId id="1471" r:id="rId2"/>
    <p:sldId id="1473" r:id="rId3"/>
    <p:sldId id="869" r:id="rId4"/>
    <p:sldId id="1474" r:id="rId5"/>
    <p:sldId id="1475" r:id="rId6"/>
    <p:sldId id="1476" r:id="rId7"/>
    <p:sldId id="1477" r:id="rId8"/>
    <p:sldId id="1478" r:id="rId9"/>
    <p:sldId id="1479" r:id="rId10"/>
    <p:sldId id="1480" r:id="rId11"/>
    <p:sldId id="1482" r:id="rId12"/>
    <p:sldId id="1483" r:id="rId13"/>
    <p:sldId id="1484" r:id="rId14"/>
    <p:sldId id="1485" r:id="rId15"/>
    <p:sldId id="1486" r:id="rId16"/>
    <p:sldId id="1519" r:id="rId17"/>
    <p:sldId id="1487" r:id="rId18"/>
    <p:sldId id="1518" r:id="rId19"/>
    <p:sldId id="1510" r:id="rId20"/>
    <p:sldId id="1488" r:id="rId21"/>
    <p:sldId id="1520" r:id="rId22"/>
    <p:sldId id="1490" r:id="rId23"/>
    <p:sldId id="1493" r:id="rId24"/>
    <p:sldId id="1491" r:id="rId25"/>
    <p:sldId id="1492" r:id="rId26"/>
    <p:sldId id="1494" r:id="rId27"/>
    <p:sldId id="1495" r:id="rId28"/>
    <p:sldId id="1496" r:id="rId29"/>
    <p:sldId id="1497" r:id="rId30"/>
    <p:sldId id="1498" r:id="rId31"/>
    <p:sldId id="1499" r:id="rId32"/>
    <p:sldId id="1500" r:id="rId33"/>
    <p:sldId id="1501" r:id="rId34"/>
    <p:sldId id="1502" r:id="rId35"/>
    <p:sldId id="1503" r:id="rId36"/>
    <p:sldId id="1521" r:id="rId37"/>
    <p:sldId id="1504" r:id="rId38"/>
    <p:sldId id="1505" r:id="rId39"/>
    <p:sldId id="1506" r:id="rId40"/>
    <p:sldId id="1507" r:id="rId41"/>
    <p:sldId id="1508" r:id="rId42"/>
    <p:sldId id="1522" r:id="rId43"/>
    <p:sldId id="1523" r:id="rId44"/>
    <p:sldId id="1524" r:id="rId45"/>
    <p:sldId id="1525" r:id="rId46"/>
    <p:sldId id="1526" r:id="rId47"/>
    <p:sldId id="1509" r:id="rId48"/>
    <p:sldId id="1514" r:id="rId49"/>
    <p:sldId id="1515" r:id="rId50"/>
    <p:sldId id="1516" r:id="rId51"/>
    <p:sldId id="1517" r:id="rId52"/>
    <p:sldId id="1472" r:id="rId5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E1C"/>
    <a:srgbClr val="4D2A1B"/>
    <a:srgbClr val="DCD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D57FA-AD57-4104-A6BF-7263076CB1BC}" v="120" dt="2024-07-14T15:39:47.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01" autoAdjust="0"/>
    <p:restoredTop sz="94356" autoAdjust="0"/>
  </p:normalViewPr>
  <p:slideViewPr>
    <p:cSldViewPr>
      <p:cViewPr varScale="1">
        <p:scale>
          <a:sx n="62" d="100"/>
          <a:sy n="62" d="100"/>
        </p:scale>
        <p:origin x="68" y="2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7/20/2024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7/20/2024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7/20/2024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7/20/2024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7/20/2024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7/20/2024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7/20/2024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7/20/2024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0E54A-5011-21E7-B0D5-2F9E709CB6F8}"/>
              </a:ext>
            </a:extLst>
          </p:cNvPr>
          <p:cNvSpPr>
            <a:spLocks noGrp="1"/>
          </p:cNvSpPr>
          <p:nvPr>
            <p:ph type="title"/>
          </p:nvPr>
        </p:nvSpPr>
        <p:spPr/>
        <p:txBody>
          <a:bodyPr/>
          <a:lstStyle/>
          <a:p>
            <a:endParaRPr lang="en-US"/>
          </a:p>
        </p:txBody>
      </p:sp>
      <p:pic>
        <p:nvPicPr>
          <p:cNvPr id="5" name="Content Placeholder 4" descr="A white text on a green background&#10;&#10;Description automatically generated">
            <a:extLst>
              <a:ext uri="{FF2B5EF4-FFF2-40B4-BE49-F238E27FC236}">
                <a16:creationId xmlns:a16="http://schemas.microsoft.com/office/drawing/2014/main" id="{1EB6104A-D0B8-4118-5BF4-7BE4547C9F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0777"/>
          </a:xfrm>
        </p:spPr>
      </p:pic>
    </p:spTree>
    <p:extLst>
      <p:ext uri="{BB962C8B-B14F-4D97-AF65-F5344CB8AC3E}">
        <p14:creationId xmlns:p14="http://schemas.microsoft.com/office/powerpoint/2010/main" val="283442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1447800" y="2264289"/>
            <a:ext cx="9178556"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Posture: fellow student of God’s word</a:t>
            </a:r>
            <a:endParaRPr lang="en-US" sz="44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Therefore what you worship in ignorance, this I proclaim to you. </a:t>
            </a:r>
          </a:p>
          <a:p>
            <a:r>
              <a:rPr lang="en-US" sz="3200" dirty="0">
                <a:solidFill>
                  <a:schemeClr val="tx1"/>
                </a:solidFill>
              </a:rPr>
              <a:t> </a:t>
            </a:r>
          </a:p>
          <a:p>
            <a:endParaRPr lang="en-US" sz="2300" dirty="0">
              <a:solidFill>
                <a:schemeClr val="bg1"/>
              </a:solidFill>
            </a:endParaRPr>
          </a:p>
        </p:txBody>
      </p:sp>
    </p:spTree>
    <p:extLst>
      <p:ext uri="{BB962C8B-B14F-4D97-AF65-F5344CB8AC3E}">
        <p14:creationId xmlns:p14="http://schemas.microsoft.com/office/powerpoint/2010/main" val="199855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1447800" y="2264289"/>
            <a:ext cx="9178556"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Posture: fellow student of God’s word</a:t>
            </a:r>
            <a:endParaRPr lang="en-US" sz="44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b="1" u="sng" dirty="0">
                <a:solidFill>
                  <a:srgbClr val="002060"/>
                </a:solidFill>
              </a:rPr>
              <a:t>So Paul stood in the midst of the Areopagus and said, “Men of Athens, I observe that you are very religious in all respects</a:t>
            </a:r>
            <a:r>
              <a:rPr lang="en-US" sz="3200" dirty="0">
                <a:solidFill>
                  <a:schemeClr val="tx1"/>
                </a:solidFill>
              </a:rPr>
              <a:t>.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Therefore what you worship in ignorance, this I proclaim to you. </a:t>
            </a:r>
          </a:p>
          <a:p>
            <a:r>
              <a:rPr lang="en-US" sz="3200" dirty="0">
                <a:solidFill>
                  <a:schemeClr val="tx1"/>
                </a:solidFill>
              </a:rPr>
              <a:t> </a:t>
            </a:r>
          </a:p>
          <a:p>
            <a:endParaRPr lang="en-US" sz="2300" dirty="0">
              <a:solidFill>
                <a:schemeClr val="bg1"/>
              </a:solidFill>
            </a:endParaRPr>
          </a:p>
        </p:txBody>
      </p:sp>
    </p:spTree>
    <p:extLst>
      <p:ext uri="{BB962C8B-B14F-4D97-AF65-F5344CB8AC3E}">
        <p14:creationId xmlns:p14="http://schemas.microsoft.com/office/powerpoint/2010/main" val="416939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86166" y="2133600"/>
            <a:ext cx="11877234"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Respectful – even complimentary where appropriate</a:t>
            </a:r>
            <a:endParaRPr lang="en-US" sz="40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b="1" u="sng" dirty="0">
                <a:solidFill>
                  <a:srgbClr val="002060"/>
                </a:solidFill>
              </a:rPr>
              <a:t>So Paul stood in the midst of the Areopagus and said, “Men of Athens, I observe that you are very religious in all respects</a:t>
            </a:r>
            <a:r>
              <a:rPr lang="en-US" sz="3200" dirty="0">
                <a:solidFill>
                  <a:schemeClr val="tx1"/>
                </a:solidFill>
              </a:rPr>
              <a:t>.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Therefore what you worship in ignorance, this I proclaim to you. </a:t>
            </a:r>
          </a:p>
          <a:p>
            <a:r>
              <a:rPr lang="en-US" sz="3200" dirty="0">
                <a:solidFill>
                  <a:schemeClr val="tx1"/>
                </a:solidFill>
              </a:rPr>
              <a:t> </a:t>
            </a:r>
          </a:p>
          <a:p>
            <a:endParaRPr lang="en-US" sz="2300" dirty="0">
              <a:solidFill>
                <a:schemeClr val="bg1"/>
              </a:solidFill>
            </a:endParaRPr>
          </a:p>
        </p:txBody>
      </p:sp>
    </p:spTree>
    <p:extLst>
      <p:ext uri="{BB962C8B-B14F-4D97-AF65-F5344CB8AC3E}">
        <p14:creationId xmlns:p14="http://schemas.microsoft.com/office/powerpoint/2010/main" val="317464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86166" y="2133600"/>
            <a:ext cx="11877234"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Respectful – even complimentary where appropriate</a:t>
            </a:r>
            <a:endParaRPr lang="en-US" sz="40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b="1" u="sng" dirty="0">
                <a:solidFill>
                  <a:srgbClr val="002060"/>
                </a:solidFill>
              </a:rPr>
              <a:t>For </a:t>
            </a:r>
            <a:r>
              <a:rPr lang="en-US" sz="3100" b="1" u="sng" dirty="0">
                <a:solidFill>
                  <a:srgbClr val="002060"/>
                </a:solidFill>
              </a:rPr>
              <a:t>while I was passing through and examining the objects of your worship</a:t>
            </a:r>
            <a:r>
              <a:rPr lang="en-US" sz="3200" b="1" u="sng" dirty="0">
                <a:solidFill>
                  <a:srgbClr val="002060"/>
                </a:solidFill>
              </a:rPr>
              <a:t>, I also found an altar with this inscription, ‘TO AN UNKNOWN GOD</a:t>
            </a:r>
            <a:r>
              <a:rPr lang="en-US" sz="3200" dirty="0">
                <a:solidFill>
                  <a:schemeClr val="tx1"/>
                </a:solidFill>
              </a:rPr>
              <a:t>.’ Therefore what you worship in ignorance, this I proclaim to you. </a:t>
            </a:r>
          </a:p>
          <a:p>
            <a:r>
              <a:rPr lang="en-US" sz="3200" dirty="0">
                <a:solidFill>
                  <a:schemeClr val="tx1"/>
                </a:solidFill>
              </a:rPr>
              <a:t> </a:t>
            </a:r>
          </a:p>
          <a:p>
            <a:endParaRPr lang="en-US" sz="2300" dirty="0">
              <a:solidFill>
                <a:schemeClr val="bg1"/>
              </a:solidFill>
            </a:endParaRPr>
          </a:p>
        </p:txBody>
      </p:sp>
      <p:sp>
        <p:nvSpPr>
          <p:cNvPr id="6" name="Rectangle: Rounded Corners 5">
            <a:extLst>
              <a:ext uri="{FF2B5EF4-FFF2-40B4-BE49-F238E27FC236}">
                <a16:creationId xmlns:a16="http://schemas.microsoft.com/office/drawing/2014/main" id="{7AA0DCC0-2ED4-F9F4-4C75-FEF4F1586641}"/>
              </a:ext>
            </a:extLst>
          </p:cNvPr>
          <p:cNvSpPr/>
          <p:nvPr/>
        </p:nvSpPr>
        <p:spPr>
          <a:xfrm>
            <a:off x="1152966" y="3164074"/>
            <a:ext cx="9743634"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Curious observer of humanity and culture</a:t>
            </a:r>
            <a:endParaRPr lang="en-US" sz="4000" dirty="0"/>
          </a:p>
        </p:txBody>
      </p:sp>
    </p:spTree>
    <p:extLst>
      <p:ext uri="{BB962C8B-B14F-4D97-AF65-F5344CB8AC3E}">
        <p14:creationId xmlns:p14="http://schemas.microsoft.com/office/powerpoint/2010/main" val="276198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86166" y="2133600"/>
            <a:ext cx="11877234"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Respectful – even complimentary where appropriate</a:t>
            </a:r>
            <a:endParaRPr lang="en-US" sz="40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a:t>
            </a:r>
            <a:r>
              <a:rPr lang="en-US" sz="3200" b="1" u="sng" dirty="0">
                <a:solidFill>
                  <a:srgbClr val="002060"/>
                </a:solidFill>
              </a:rPr>
              <a:t>Therefore what you worship in ignorance, this I proclaim to you. </a:t>
            </a:r>
          </a:p>
          <a:p>
            <a:r>
              <a:rPr lang="en-US" sz="3200" dirty="0">
                <a:solidFill>
                  <a:schemeClr val="tx1"/>
                </a:solidFill>
              </a:rPr>
              <a:t> </a:t>
            </a:r>
          </a:p>
          <a:p>
            <a:endParaRPr lang="en-US" sz="2300" dirty="0">
              <a:solidFill>
                <a:schemeClr val="bg1"/>
              </a:solidFill>
            </a:endParaRPr>
          </a:p>
        </p:txBody>
      </p:sp>
      <p:sp>
        <p:nvSpPr>
          <p:cNvPr id="6" name="Rectangle: Rounded Corners 5">
            <a:extLst>
              <a:ext uri="{FF2B5EF4-FFF2-40B4-BE49-F238E27FC236}">
                <a16:creationId xmlns:a16="http://schemas.microsoft.com/office/drawing/2014/main" id="{7AA0DCC0-2ED4-F9F4-4C75-FEF4F1586641}"/>
              </a:ext>
            </a:extLst>
          </p:cNvPr>
          <p:cNvSpPr/>
          <p:nvPr/>
        </p:nvSpPr>
        <p:spPr>
          <a:xfrm>
            <a:off x="1152966" y="3164074"/>
            <a:ext cx="9743634"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Curious observer of humanity and culture</a:t>
            </a:r>
            <a:endParaRPr lang="en-US" sz="4000" dirty="0"/>
          </a:p>
        </p:txBody>
      </p:sp>
    </p:spTree>
    <p:extLst>
      <p:ext uri="{BB962C8B-B14F-4D97-AF65-F5344CB8AC3E}">
        <p14:creationId xmlns:p14="http://schemas.microsoft.com/office/powerpoint/2010/main" val="129088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86166" y="2133600"/>
            <a:ext cx="11877234"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Find the common ground, then connect it to Christ</a:t>
            </a:r>
            <a:endParaRPr lang="en-US" sz="40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a:t>
            </a:r>
            <a:r>
              <a:rPr lang="en-US" sz="3200" b="1" u="sng" dirty="0">
                <a:solidFill>
                  <a:srgbClr val="002060"/>
                </a:solidFill>
              </a:rPr>
              <a:t>Therefore what you worship in ignorance, this I proclaim to you. </a:t>
            </a:r>
          </a:p>
          <a:p>
            <a:r>
              <a:rPr lang="en-US" sz="3200" dirty="0">
                <a:solidFill>
                  <a:schemeClr val="tx1"/>
                </a:solidFill>
              </a:rPr>
              <a:t> </a:t>
            </a:r>
          </a:p>
          <a:p>
            <a:endParaRPr lang="en-US" sz="2300" dirty="0">
              <a:solidFill>
                <a:schemeClr val="bg1"/>
              </a:solidFill>
            </a:endParaRPr>
          </a:p>
        </p:txBody>
      </p:sp>
      <p:sp>
        <p:nvSpPr>
          <p:cNvPr id="6" name="Rectangle: Rounded Corners 5">
            <a:extLst>
              <a:ext uri="{FF2B5EF4-FFF2-40B4-BE49-F238E27FC236}">
                <a16:creationId xmlns:a16="http://schemas.microsoft.com/office/drawing/2014/main" id="{7AA0DCC0-2ED4-F9F4-4C75-FEF4F1586641}"/>
              </a:ext>
            </a:extLst>
          </p:cNvPr>
          <p:cNvSpPr/>
          <p:nvPr/>
        </p:nvSpPr>
        <p:spPr>
          <a:xfrm>
            <a:off x="3886200" y="3229641"/>
            <a:ext cx="4572000"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“contextualization” </a:t>
            </a:r>
            <a:endParaRPr lang="en-US" sz="4000" dirty="0"/>
          </a:p>
        </p:txBody>
      </p:sp>
    </p:spTree>
    <p:extLst>
      <p:ext uri="{BB962C8B-B14F-4D97-AF65-F5344CB8AC3E}">
        <p14:creationId xmlns:p14="http://schemas.microsoft.com/office/powerpoint/2010/main" val="10567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86166" y="2133600"/>
            <a:ext cx="11877234"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Find the common ground, then connect it to Christ</a:t>
            </a:r>
            <a:endParaRPr lang="en-US" sz="40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a:t>
            </a:r>
            <a:r>
              <a:rPr lang="en-US" sz="3200" b="1" u="sng" dirty="0">
                <a:solidFill>
                  <a:srgbClr val="002060"/>
                </a:solidFill>
              </a:rPr>
              <a:t>Therefore what you worship in ignorance, this I proclaim to you. </a:t>
            </a:r>
          </a:p>
          <a:p>
            <a:r>
              <a:rPr lang="en-US" sz="3200" dirty="0">
                <a:solidFill>
                  <a:schemeClr val="tx1"/>
                </a:solidFill>
              </a:rPr>
              <a:t> </a:t>
            </a:r>
          </a:p>
          <a:p>
            <a:endParaRPr lang="en-US" sz="2300" dirty="0">
              <a:solidFill>
                <a:schemeClr val="bg1"/>
              </a:solidFill>
            </a:endParaRPr>
          </a:p>
        </p:txBody>
      </p:sp>
      <p:sp>
        <p:nvSpPr>
          <p:cNvPr id="6" name="Rectangle: Rounded Corners 5">
            <a:extLst>
              <a:ext uri="{FF2B5EF4-FFF2-40B4-BE49-F238E27FC236}">
                <a16:creationId xmlns:a16="http://schemas.microsoft.com/office/drawing/2014/main" id="{7AA0DCC0-2ED4-F9F4-4C75-FEF4F1586641}"/>
              </a:ext>
            </a:extLst>
          </p:cNvPr>
          <p:cNvSpPr/>
          <p:nvPr/>
        </p:nvSpPr>
        <p:spPr>
          <a:xfrm>
            <a:off x="2971800" y="3202174"/>
            <a:ext cx="5476434"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Identify “felt needs” </a:t>
            </a:r>
            <a:endParaRPr lang="en-US" sz="4000" dirty="0"/>
          </a:p>
        </p:txBody>
      </p:sp>
    </p:spTree>
    <p:extLst>
      <p:ext uri="{BB962C8B-B14F-4D97-AF65-F5344CB8AC3E}">
        <p14:creationId xmlns:p14="http://schemas.microsoft.com/office/powerpoint/2010/main" val="20655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152400" y="2039678"/>
            <a:ext cx="5562600"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Posture: “generous” </a:t>
            </a:r>
            <a:endParaRPr lang="en-US" sz="40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a:t>
            </a:r>
            <a:r>
              <a:rPr lang="en-US" sz="3200" b="1" u="sng" dirty="0">
                <a:solidFill>
                  <a:srgbClr val="002060"/>
                </a:solidFill>
              </a:rPr>
              <a:t>Therefore what you worship in ignorance, this I proclaim to you. </a:t>
            </a:r>
          </a:p>
          <a:p>
            <a:r>
              <a:rPr lang="en-US" sz="3200" dirty="0">
                <a:solidFill>
                  <a:schemeClr val="tx1"/>
                </a:solidFill>
              </a:rPr>
              <a:t> </a:t>
            </a:r>
          </a:p>
          <a:p>
            <a:endParaRPr lang="en-US" sz="2300" dirty="0">
              <a:solidFill>
                <a:schemeClr val="bg1"/>
              </a:solidFill>
            </a:endParaRPr>
          </a:p>
        </p:txBody>
      </p:sp>
      <p:sp>
        <p:nvSpPr>
          <p:cNvPr id="6" name="Rectangle: Rounded Corners 5">
            <a:extLst>
              <a:ext uri="{FF2B5EF4-FFF2-40B4-BE49-F238E27FC236}">
                <a16:creationId xmlns:a16="http://schemas.microsoft.com/office/drawing/2014/main" id="{A02DA9D2-4D85-B177-9DD7-08BF29344229}"/>
              </a:ext>
            </a:extLst>
          </p:cNvPr>
          <p:cNvSpPr/>
          <p:nvPr/>
        </p:nvSpPr>
        <p:spPr>
          <a:xfrm>
            <a:off x="3581400" y="2997694"/>
            <a:ext cx="8382000" cy="1193306"/>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acknowledge human sin, failure, obstacles we all face, and real tensions that exist</a:t>
            </a:r>
          </a:p>
        </p:txBody>
      </p:sp>
    </p:spTree>
    <p:extLst>
      <p:ext uri="{BB962C8B-B14F-4D97-AF65-F5344CB8AC3E}">
        <p14:creationId xmlns:p14="http://schemas.microsoft.com/office/powerpoint/2010/main" val="233340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152400" y="2039678"/>
            <a:ext cx="5562600"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Posture: “generous” </a:t>
            </a:r>
            <a:endParaRPr lang="en-US" sz="40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a:t>
            </a:r>
            <a:r>
              <a:rPr lang="en-US" sz="3200" b="1" u="sng" dirty="0">
                <a:solidFill>
                  <a:srgbClr val="002060"/>
                </a:solidFill>
              </a:rPr>
              <a:t>Therefore what you worship in ignorance, this I proclaim to you. </a:t>
            </a:r>
          </a:p>
          <a:p>
            <a:r>
              <a:rPr lang="en-US" sz="3200" dirty="0">
                <a:solidFill>
                  <a:schemeClr val="tx1"/>
                </a:solidFill>
              </a:rPr>
              <a:t> </a:t>
            </a:r>
          </a:p>
          <a:p>
            <a:endParaRPr lang="en-US" sz="2300" dirty="0">
              <a:solidFill>
                <a:schemeClr val="bg1"/>
              </a:solidFill>
            </a:endParaRPr>
          </a:p>
        </p:txBody>
      </p:sp>
      <p:sp>
        <p:nvSpPr>
          <p:cNvPr id="6" name="Rectangle: Rounded Corners 5">
            <a:extLst>
              <a:ext uri="{FF2B5EF4-FFF2-40B4-BE49-F238E27FC236}">
                <a16:creationId xmlns:a16="http://schemas.microsoft.com/office/drawing/2014/main" id="{A02DA9D2-4D85-B177-9DD7-08BF29344229}"/>
              </a:ext>
            </a:extLst>
          </p:cNvPr>
          <p:cNvSpPr/>
          <p:nvPr/>
        </p:nvSpPr>
        <p:spPr>
          <a:xfrm>
            <a:off x="304800" y="2997694"/>
            <a:ext cx="11582400" cy="1193306"/>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You’re letting them off the hook for where they are… but you’re also drawing an exciting contrast with where they could be </a:t>
            </a:r>
          </a:p>
        </p:txBody>
      </p:sp>
    </p:spTree>
    <p:extLst>
      <p:ext uri="{BB962C8B-B14F-4D97-AF65-F5344CB8AC3E}">
        <p14:creationId xmlns:p14="http://schemas.microsoft.com/office/powerpoint/2010/main" val="23294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5" name="Rectangle: Rounded Corners 4">
            <a:extLst>
              <a:ext uri="{FF2B5EF4-FFF2-40B4-BE49-F238E27FC236}">
                <a16:creationId xmlns:a16="http://schemas.microsoft.com/office/drawing/2014/main" id="{51F866A8-0821-BEE2-F546-B8DF1401D314}"/>
              </a:ext>
            </a:extLst>
          </p:cNvPr>
          <p:cNvSpPr/>
          <p:nvPr/>
        </p:nvSpPr>
        <p:spPr>
          <a:xfrm>
            <a:off x="152400" y="2039678"/>
            <a:ext cx="5562600"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Posture: “generous” </a:t>
            </a:r>
            <a:endParaRPr lang="en-US" sz="40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a:t>
            </a:r>
            <a:r>
              <a:rPr lang="en-US" sz="3200" b="1" u="sng" dirty="0">
                <a:solidFill>
                  <a:srgbClr val="002060"/>
                </a:solidFill>
              </a:rPr>
              <a:t>Therefore what you worship in ignorance, this I proclaim to you. </a:t>
            </a:r>
          </a:p>
          <a:p>
            <a:r>
              <a:rPr lang="en-US" sz="3200" dirty="0">
                <a:solidFill>
                  <a:schemeClr val="tx1"/>
                </a:solidFill>
              </a:rPr>
              <a:t> </a:t>
            </a:r>
          </a:p>
          <a:p>
            <a:endParaRPr lang="en-US" sz="2300" dirty="0">
              <a:solidFill>
                <a:schemeClr val="bg1"/>
              </a:solidFill>
            </a:endParaRPr>
          </a:p>
        </p:txBody>
      </p:sp>
      <p:sp>
        <p:nvSpPr>
          <p:cNvPr id="7" name="Rectangle 6">
            <a:extLst>
              <a:ext uri="{FF2B5EF4-FFF2-40B4-BE49-F238E27FC236}">
                <a16:creationId xmlns:a16="http://schemas.microsoft.com/office/drawing/2014/main" id="{E34BC82A-A4A0-C4F1-8FA5-E2522DD4BF39}"/>
              </a:ext>
            </a:extLst>
          </p:cNvPr>
          <p:cNvSpPr/>
          <p:nvPr/>
        </p:nvSpPr>
        <p:spPr>
          <a:xfrm>
            <a:off x="3844965" y="2812489"/>
            <a:ext cx="8381144" cy="1636176"/>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t>Colossians 4:6 </a:t>
            </a:r>
            <a:r>
              <a:rPr lang="en-US" sz="3200" dirty="0"/>
              <a:t>Let your speech always be with grace, as though seasoned with salt, so that you will know how you should respond to each person.</a:t>
            </a:r>
          </a:p>
          <a:p>
            <a:r>
              <a:rPr lang="en-US" dirty="0"/>
              <a:t> </a:t>
            </a:r>
          </a:p>
          <a:p>
            <a:endParaRPr lang="en-US" sz="2300" dirty="0">
              <a:solidFill>
                <a:schemeClr val="bg1"/>
              </a:solidFill>
            </a:endParaRPr>
          </a:p>
        </p:txBody>
      </p:sp>
    </p:spTree>
    <p:extLst>
      <p:ext uri="{BB962C8B-B14F-4D97-AF65-F5344CB8AC3E}">
        <p14:creationId xmlns:p14="http://schemas.microsoft.com/office/powerpoint/2010/main" val="254809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600" b="1" dirty="0">
                <a:solidFill>
                  <a:schemeClr val="bg1"/>
                </a:solidFill>
              </a:rPr>
              <a:t>Teaching the Bible with </a:t>
            </a:r>
          </a:p>
          <a:p>
            <a:pPr marL="0" indent="0" algn="ctr">
              <a:buNone/>
            </a:pPr>
            <a:r>
              <a:rPr lang="en-US" sz="6600" b="1" dirty="0">
                <a:solidFill>
                  <a:schemeClr val="bg1"/>
                </a:solidFill>
              </a:rPr>
              <a:t>Non-Christians in mind</a:t>
            </a:r>
          </a:p>
        </p:txBody>
      </p:sp>
      <p:sp>
        <p:nvSpPr>
          <p:cNvPr id="2" name="Subtitle 2">
            <a:extLst>
              <a:ext uri="{FF2B5EF4-FFF2-40B4-BE49-F238E27FC236}">
                <a16:creationId xmlns:a16="http://schemas.microsoft.com/office/drawing/2014/main" id="{3AFB87AD-0F2F-D429-4B8D-5C3E7F67D044}"/>
              </a:ext>
            </a:extLst>
          </p:cNvPr>
          <p:cNvSpPr txBox="1">
            <a:spLocks/>
          </p:cNvSpPr>
          <p:nvPr/>
        </p:nvSpPr>
        <p:spPr bwMode="auto">
          <a:xfrm>
            <a:off x="-152400" y="5105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a:solidFill>
                  <a:schemeClr val="bg1"/>
                </a:solidFill>
              </a:rPr>
              <a:t>Ben Foust</a:t>
            </a:r>
          </a:p>
          <a:p>
            <a:pPr marL="0" indent="0" algn="ctr">
              <a:buNone/>
            </a:pPr>
            <a:r>
              <a:rPr lang="en-US" sz="4400" b="1" dirty="0">
                <a:solidFill>
                  <a:schemeClr val="bg1"/>
                </a:solidFill>
              </a:rPr>
              <a:t>XSI 2024</a:t>
            </a:r>
          </a:p>
        </p:txBody>
      </p:sp>
    </p:spTree>
    <p:extLst>
      <p:ext uri="{BB962C8B-B14F-4D97-AF65-F5344CB8AC3E}">
        <p14:creationId xmlns:p14="http://schemas.microsoft.com/office/powerpoint/2010/main" val="94014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a:t>
            </a:r>
            <a:r>
              <a:rPr lang="en-US" sz="3200" b="1" u="sng" dirty="0">
                <a:solidFill>
                  <a:srgbClr val="002060"/>
                </a:solidFill>
              </a:rPr>
              <a:t>Therefore what you worship in ignorance, this I proclaim to you. </a:t>
            </a:r>
          </a:p>
          <a:p>
            <a:r>
              <a:rPr lang="en-US" sz="3200" dirty="0">
                <a:solidFill>
                  <a:schemeClr val="tx1"/>
                </a:solidFill>
              </a:rPr>
              <a:t> </a:t>
            </a:r>
          </a:p>
          <a:p>
            <a:endParaRPr lang="en-US" sz="2300" dirty="0">
              <a:solidFill>
                <a:schemeClr val="bg1"/>
              </a:solidFill>
            </a:endParaRPr>
          </a:p>
        </p:txBody>
      </p:sp>
      <p:sp>
        <p:nvSpPr>
          <p:cNvPr id="6" name="Rectangle: Rounded Corners 5">
            <a:extLst>
              <a:ext uri="{FF2B5EF4-FFF2-40B4-BE49-F238E27FC236}">
                <a16:creationId xmlns:a16="http://schemas.microsoft.com/office/drawing/2014/main" id="{625977AA-FB84-8F8B-D774-669F514068A5}"/>
              </a:ext>
            </a:extLst>
          </p:cNvPr>
          <p:cNvSpPr/>
          <p:nvPr/>
        </p:nvSpPr>
        <p:spPr>
          <a:xfrm>
            <a:off x="533400" y="2209800"/>
            <a:ext cx="6924234"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Posture: humble confidence</a:t>
            </a:r>
            <a:endParaRPr lang="en-US" sz="4000" dirty="0"/>
          </a:p>
        </p:txBody>
      </p:sp>
      <p:sp>
        <p:nvSpPr>
          <p:cNvPr id="7" name="Rectangle: Rounded Corners 6">
            <a:extLst>
              <a:ext uri="{FF2B5EF4-FFF2-40B4-BE49-F238E27FC236}">
                <a16:creationId xmlns:a16="http://schemas.microsoft.com/office/drawing/2014/main" id="{08110BED-6194-F70F-F65C-D538CA607AAD}"/>
              </a:ext>
            </a:extLst>
          </p:cNvPr>
          <p:cNvSpPr/>
          <p:nvPr/>
        </p:nvSpPr>
        <p:spPr>
          <a:xfrm>
            <a:off x="6629400" y="3278372"/>
            <a:ext cx="4953000"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Tone: testimonial</a:t>
            </a:r>
            <a:endParaRPr lang="en-US" sz="4000" dirty="0"/>
          </a:p>
        </p:txBody>
      </p:sp>
    </p:spTree>
    <p:extLst>
      <p:ext uri="{BB962C8B-B14F-4D97-AF65-F5344CB8AC3E}">
        <p14:creationId xmlns:p14="http://schemas.microsoft.com/office/powerpoint/2010/main" val="33077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 Effective gospel teachers act as tour guides of God’s truth</a:t>
            </a:r>
            <a:endParaRPr lang="en-US" sz="3600" dirty="0"/>
          </a:p>
        </p:txBody>
      </p:sp>
      <p:sp>
        <p:nvSpPr>
          <p:cNvPr id="4" name="Rectangle 3">
            <a:extLst>
              <a:ext uri="{FF2B5EF4-FFF2-40B4-BE49-F238E27FC236}">
                <a16:creationId xmlns:a16="http://schemas.microsoft.com/office/drawing/2014/main" id="{FE8BB581-0B49-3663-7177-528D06DA6CCD}"/>
              </a:ext>
            </a:extLst>
          </p:cNvPr>
          <p:cNvSpPr/>
          <p:nvPr/>
        </p:nvSpPr>
        <p:spPr>
          <a:xfrm>
            <a:off x="0" y="4343401"/>
            <a:ext cx="12211932" cy="25352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Paul stood in the midst of the Areopagus and said, “Men of Athens, I observe that you are very religious in all respects. </a:t>
            </a:r>
            <a:r>
              <a:rPr lang="en-US" sz="3200" b="1" baseline="30000" dirty="0">
                <a:solidFill>
                  <a:schemeClr val="tx1"/>
                </a:solidFill>
              </a:rPr>
              <a:t>23 </a:t>
            </a:r>
            <a:r>
              <a:rPr lang="en-US" sz="3200" dirty="0">
                <a:solidFill>
                  <a:schemeClr val="tx1"/>
                </a:solidFill>
              </a:rPr>
              <a:t>For while I was passing through and examining the objects of your worship, I also found an altar with this inscription, ‘TO AN UNKNOWN GOD.’ </a:t>
            </a:r>
            <a:r>
              <a:rPr lang="en-US" sz="3200" b="1" u="sng" dirty="0">
                <a:solidFill>
                  <a:srgbClr val="002060"/>
                </a:solidFill>
              </a:rPr>
              <a:t>Therefore what you worship in ignorance, this I proclaim to you. </a:t>
            </a:r>
          </a:p>
          <a:p>
            <a:r>
              <a:rPr lang="en-US" sz="3200" dirty="0">
                <a:solidFill>
                  <a:schemeClr val="tx1"/>
                </a:solidFill>
              </a:rPr>
              <a:t> </a:t>
            </a:r>
          </a:p>
          <a:p>
            <a:endParaRPr lang="en-US" sz="2300" dirty="0">
              <a:solidFill>
                <a:schemeClr val="bg1"/>
              </a:solidFill>
            </a:endParaRPr>
          </a:p>
        </p:txBody>
      </p:sp>
      <p:sp>
        <p:nvSpPr>
          <p:cNvPr id="6" name="Rectangle: Rounded Corners 5">
            <a:extLst>
              <a:ext uri="{FF2B5EF4-FFF2-40B4-BE49-F238E27FC236}">
                <a16:creationId xmlns:a16="http://schemas.microsoft.com/office/drawing/2014/main" id="{633286C0-8926-0036-BF2C-71DD49E1B4E7}"/>
              </a:ext>
            </a:extLst>
          </p:cNvPr>
          <p:cNvSpPr/>
          <p:nvPr/>
        </p:nvSpPr>
        <p:spPr>
          <a:xfrm>
            <a:off x="2138583" y="2165940"/>
            <a:ext cx="7848600" cy="878074"/>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Have a main point, and repeat it </a:t>
            </a:r>
            <a:endParaRPr lang="en-US" sz="4000" dirty="0"/>
          </a:p>
        </p:txBody>
      </p:sp>
      <p:sp>
        <p:nvSpPr>
          <p:cNvPr id="7" name="Oval 6">
            <a:extLst>
              <a:ext uri="{FF2B5EF4-FFF2-40B4-BE49-F238E27FC236}">
                <a16:creationId xmlns:a16="http://schemas.microsoft.com/office/drawing/2014/main" id="{35E21497-03B4-CC84-99F7-C0FD9977E48C}"/>
              </a:ext>
            </a:extLst>
          </p:cNvPr>
          <p:cNvSpPr/>
          <p:nvPr/>
        </p:nvSpPr>
        <p:spPr>
          <a:xfrm>
            <a:off x="7772400" y="6324601"/>
            <a:ext cx="1905000" cy="565738"/>
          </a:xfrm>
          <a:prstGeom prst="ellipse">
            <a:avLst/>
          </a:prstGeom>
          <a:noFill/>
          <a:ln w="1016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8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648199"/>
            <a:ext cx="12211932" cy="22304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24 </a:t>
            </a:r>
            <a:r>
              <a:rPr lang="en-US" sz="3200" kern="100" dirty="0">
                <a:solidFill>
                  <a:srgbClr val="000000"/>
                </a:solidFill>
                <a:effectLst/>
                <a:ea typeface="Aptos" panose="020B0004020202020204" pitchFamily="34" charset="0"/>
                <a:cs typeface="Times New Roman" panose="02020603050405020304" pitchFamily="18" charset="0"/>
              </a:rPr>
              <a:t>The God who made the world and all things in it, since He is Lord of heaven and earth, does not dwell in temples made with hands; </a:t>
            </a:r>
            <a:r>
              <a:rPr lang="en-US" sz="3200" b="1" kern="100" baseline="30000" dirty="0">
                <a:solidFill>
                  <a:srgbClr val="000000"/>
                </a:solidFill>
                <a:effectLst/>
                <a:ea typeface="Aptos" panose="020B0004020202020204" pitchFamily="34" charset="0"/>
                <a:cs typeface="Times New Roman" panose="02020603050405020304" pitchFamily="18" charset="0"/>
              </a:rPr>
              <a:t>25 </a:t>
            </a:r>
            <a:r>
              <a:rPr lang="en-US" sz="3200" kern="100" dirty="0">
                <a:solidFill>
                  <a:srgbClr val="000000"/>
                </a:solidFill>
                <a:effectLst/>
                <a:ea typeface="Aptos" panose="020B0004020202020204" pitchFamily="34" charset="0"/>
                <a:cs typeface="Times New Roman" panose="02020603050405020304" pitchFamily="18" charset="0"/>
              </a:rPr>
              <a:t>nor is He served by human hands, as though He needed anything, since He Himself gives to all people life and breath and all things; </a:t>
            </a:r>
            <a:r>
              <a:rPr lang="en-US" sz="3200" b="1" kern="100" baseline="30000" dirty="0">
                <a:solidFill>
                  <a:srgbClr val="000000"/>
                </a:solidFill>
                <a:effectLst/>
                <a:ea typeface="Aptos" panose="020B0004020202020204" pitchFamily="34" charset="0"/>
                <a:cs typeface="Times New Roman" panose="02020603050405020304" pitchFamily="18" charset="0"/>
              </a:rPr>
              <a:t> </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
        <p:nvSpPr>
          <p:cNvPr id="4" name="Rectangle: Rounded Corners 3">
            <a:extLst>
              <a:ext uri="{FF2B5EF4-FFF2-40B4-BE49-F238E27FC236}">
                <a16:creationId xmlns:a16="http://schemas.microsoft.com/office/drawing/2014/main" id="{E06FC6A2-F444-66F9-F938-6FB208FC658B}"/>
              </a:ext>
            </a:extLst>
          </p:cNvPr>
          <p:cNvSpPr/>
          <p:nvPr/>
        </p:nvSpPr>
        <p:spPr>
          <a:xfrm>
            <a:off x="152400" y="2093726"/>
            <a:ext cx="9372600" cy="7276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Get people thinking about their worldview</a:t>
            </a:r>
            <a:endParaRPr lang="en-US" sz="4000" dirty="0"/>
          </a:p>
        </p:txBody>
      </p:sp>
    </p:spTree>
    <p:extLst>
      <p:ext uri="{BB962C8B-B14F-4D97-AF65-F5344CB8AC3E}">
        <p14:creationId xmlns:p14="http://schemas.microsoft.com/office/powerpoint/2010/main" val="24591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4" name="Rectangle: Rounded Corners 3">
            <a:extLst>
              <a:ext uri="{FF2B5EF4-FFF2-40B4-BE49-F238E27FC236}">
                <a16:creationId xmlns:a16="http://schemas.microsoft.com/office/drawing/2014/main" id="{E06FC6A2-F444-66F9-F938-6FB208FC658B}"/>
              </a:ext>
            </a:extLst>
          </p:cNvPr>
          <p:cNvSpPr/>
          <p:nvPr/>
        </p:nvSpPr>
        <p:spPr>
          <a:xfrm>
            <a:off x="152400" y="2093726"/>
            <a:ext cx="9372600" cy="7276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Get people thinking about their worldview</a:t>
            </a:r>
            <a:endParaRPr lang="en-US" sz="4000" dirty="0"/>
          </a:p>
        </p:txBody>
      </p:sp>
      <p:sp>
        <p:nvSpPr>
          <p:cNvPr id="5" name="Rectangle: Rounded Corners 4">
            <a:extLst>
              <a:ext uri="{FF2B5EF4-FFF2-40B4-BE49-F238E27FC236}">
                <a16:creationId xmlns:a16="http://schemas.microsoft.com/office/drawing/2014/main" id="{BC21B1AF-D1F8-56C1-103F-5937C4F9BD1D}"/>
              </a:ext>
            </a:extLst>
          </p:cNvPr>
          <p:cNvSpPr/>
          <p:nvPr/>
        </p:nvSpPr>
        <p:spPr>
          <a:xfrm>
            <a:off x="1676400" y="2928391"/>
            <a:ext cx="7315200" cy="7276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Give them the “gift of doubt”</a:t>
            </a:r>
            <a:endParaRPr lang="en-US" sz="4000" dirty="0"/>
          </a:p>
        </p:txBody>
      </p:sp>
      <p:sp>
        <p:nvSpPr>
          <p:cNvPr id="7" name="Rectangle: Rounded Corners 6">
            <a:extLst>
              <a:ext uri="{FF2B5EF4-FFF2-40B4-BE49-F238E27FC236}">
                <a16:creationId xmlns:a16="http://schemas.microsoft.com/office/drawing/2014/main" id="{0DB22ED3-65E8-2BB0-7470-C8E463FEF5F5}"/>
              </a:ext>
            </a:extLst>
          </p:cNvPr>
          <p:cNvSpPr/>
          <p:nvPr/>
        </p:nvSpPr>
        <p:spPr>
          <a:xfrm>
            <a:off x="3657600" y="3788295"/>
            <a:ext cx="8305800" cy="7276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Which reverses the burden of proof</a:t>
            </a:r>
            <a:endParaRPr lang="en-US" sz="4000" dirty="0"/>
          </a:p>
        </p:txBody>
      </p:sp>
      <p:sp>
        <p:nvSpPr>
          <p:cNvPr id="9" name="Rectangle 8">
            <a:extLst>
              <a:ext uri="{FF2B5EF4-FFF2-40B4-BE49-F238E27FC236}">
                <a16:creationId xmlns:a16="http://schemas.microsoft.com/office/drawing/2014/main" id="{8C16D4E7-564C-56F9-859D-976144A1AE08}"/>
              </a:ext>
            </a:extLst>
          </p:cNvPr>
          <p:cNvSpPr/>
          <p:nvPr/>
        </p:nvSpPr>
        <p:spPr>
          <a:xfrm>
            <a:off x="0" y="4648199"/>
            <a:ext cx="12211932" cy="22304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24 </a:t>
            </a:r>
            <a:r>
              <a:rPr lang="en-US" sz="3200" kern="100" dirty="0">
                <a:solidFill>
                  <a:srgbClr val="000000"/>
                </a:solidFill>
                <a:effectLst/>
                <a:ea typeface="Aptos" panose="020B0004020202020204" pitchFamily="34" charset="0"/>
                <a:cs typeface="Times New Roman" panose="02020603050405020304" pitchFamily="18" charset="0"/>
              </a:rPr>
              <a:t>The God who made the world and all things in it, since He is Lord of heaven and earth, </a:t>
            </a:r>
            <a:r>
              <a:rPr lang="en-US" sz="3200" b="1" u="sng" kern="100" dirty="0">
                <a:solidFill>
                  <a:srgbClr val="002060"/>
                </a:solidFill>
                <a:effectLst/>
                <a:ea typeface="Aptos" panose="020B0004020202020204" pitchFamily="34" charset="0"/>
                <a:cs typeface="Times New Roman" panose="02020603050405020304" pitchFamily="18" charset="0"/>
              </a:rPr>
              <a:t>does not dwell in temples made with hands</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25 </a:t>
            </a:r>
            <a:r>
              <a:rPr lang="en-US" sz="3200" b="1" u="sng" kern="100" dirty="0">
                <a:solidFill>
                  <a:srgbClr val="002060"/>
                </a:solidFill>
                <a:effectLst/>
                <a:ea typeface="Aptos" panose="020B0004020202020204" pitchFamily="34" charset="0"/>
                <a:cs typeface="Times New Roman" panose="02020603050405020304" pitchFamily="18" charset="0"/>
              </a:rPr>
              <a:t>nor is He served by human hands</a:t>
            </a:r>
            <a:r>
              <a:rPr lang="en-US" sz="3200" kern="100" dirty="0">
                <a:solidFill>
                  <a:srgbClr val="000000"/>
                </a:solidFill>
                <a:effectLst/>
                <a:ea typeface="Aptos" panose="020B0004020202020204" pitchFamily="34" charset="0"/>
                <a:cs typeface="Times New Roman" panose="02020603050405020304" pitchFamily="18" charset="0"/>
              </a:rPr>
              <a:t>, as though He needed anything, since He Himself gives to all people life and breath and all things; </a:t>
            </a:r>
            <a:r>
              <a:rPr lang="en-US" sz="3200" b="1" kern="100" baseline="30000" dirty="0">
                <a:solidFill>
                  <a:srgbClr val="000000"/>
                </a:solidFill>
                <a:effectLst/>
                <a:ea typeface="Aptos" panose="020B0004020202020204" pitchFamily="34" charset="0"/>
                <a:cs typeface="Times New Roman" panose="02020603050405020304" pitchFamily="18" charset="0"/>
              </a:rPr>
              <a:t> </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Tree>
    <p:extLst>
      <p:ext uri="{BB962C8B-B14F-4D97-AF65-F5344CB8AC3E}">
        <p14:creationId xmlns:p14="http://schemas.microsoft.com/office/powerpoint/2010/main" val="35485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5" name="Rectangle: Rounded Corners 4">
            <a:extLst>
              <a:ext uri="{FF2B5EF4-FFF2-40B4-BE49-F238E27FC236}">
                <a16:creationId xmlns:a16="http://schemas.microsoft.com/office/drawing/2014/main" id="{BC21B1AF-D1F8-56C1-103F-5937C4F9BD1D}"/>
              </a:ext>
            </a:extLst>
          </p:cNvPr>
          <p:cNvSpPr/>
          <p:nvPr/>
        </p:nvSpPr>
        <p:spPr>
          <a:xfrm>
            <a:off x="7115060" y="2129635"/>
            <a:ext cx="4495800" cy="1297821"/>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Just find the alternative savior</a:t>
            </a:r>
            <a:endParaRPr lang="en-US" sz="4000" dirty="0"/>
          </a:p>
        </p:txBody>
      </p:sp>
      <p:sp>
        <p:nvSpPr>
          <p:cNvPr id="7" name="Rectangle: Rounded Corners 6">
            <a:extLst>
              <a:ext uri="{FF2B5EF4-FFF2-40B4-BE49-F238E27FC236}">
                <a16:creationId xmlns:a16="http://schemas.microsoft.com/office/drawing/2014/main" id="{0DB22ED3-65E8-2BB0-7470-C8E463FEF5F5}"/>
              </a:ext>
            </a:extLst>
          </p:cNvPr>
          <p:cNvSpPr/>
          <p:nvPr/>
        </p:nvSpPr>
        <p:spPr>
          <a:xfrm>
            <a:off x="2438400" y="3601007"/>
            <a:ext cx="8305800" cy="7276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“how’s that working out for you?”</a:t>
            </a:r>
            <a:endParaRPr lang="en-US" sz="4000" dirty="0"/>
          </a:p>
        </p:txBody>
      </p:sp>
      <p:sp>
        <p:nvSpPr>
          <p:cNvPr id="9" name="Speech Bubble: Rectangle with Corners Rounded 8">
            <a:extLst>
              <a:ext uri="{FF2B5EF4-FFF2-40B4-BE49-F238E27FC236}">
                <a16:creationId xmlns:a16="http://schemas.microsoft.com/office/drawing/2014/main" id="{8C4C7864-E046-BCAB-9279-2B6ACEF99E07}"/>
              </a:ext>
            </a:extLst>
          </p:cNvPr>
          <p:cNvSpPr/>
          <p:nvPr/>
        </p:nvSpPr>
        <p:spPr>
          <a:xfrm>
            <a:off x="304800" y="2209800"/>
            <a:ext cx="6477000" cy="1066800"/>
          </a:xfrm>
          <a:prstGeom prst="wedgeRoundRectCallout">
            <a:avLst>
              <a:gd name="adj1" fmla="val -58253"/>
              <a:gd name="adj2" fmla="val 83154"/>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But how do I know the worldview of the people in the audience? </a:t>
            </a:r>
          </a:p>
        </p:txBody>
      </p:sp>
      <p:sp>
        <p:nvSpPr>
          <p:cNvPr id="10" name="Rectangle 9">
            <a:extLst>
              <a:ext uri="{FF2B5EF4-FFF2-40B4-BE49-F238E27FC236}">
                <a16:creationId xmlns:a16="http://schemas.microsoft.com/office/drawing/2014/main" id="{019FBF2E-A047-A035-AE60-0D1BBFE0366F}"/>
              </a:ext>
            </a:extLst>
          </p:cNvPr>
          <p:cNvSpPr/>
          <p:nvPr/>
        </p:nvSpPr>
        <p:spPr>
          <a:xfrm>
            <a:off x="0" y="4648199"/>
            <a:ext cx="12211932" cy="22304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24 </a:t>
            </a:r>
            <a:r>
              <a:rPr lang="en-US" sz="3200" kern="100" dirty="0">
                <a:solidFill>
                  <a:srgbClr val="000000"/>
                </a:solidFill>
                <a:effectLst/>
                <a:ea typeface="Aptos" panose="020B0004020202020204" pitchFamily="34" charset="0"/>
                <a:cs typeface="Times New Roman" panose="02020603050405020304" pitchFamily="18" charset="0"/>
              </a:rPr>
              <a:t>The God who made the world and all things in it, since He is Lord of heaven and earth, </a:t>
            </a:r>
            <a:r>
              <a:rPr lang="en-US" sz="3200" b="1" u="sng" kern="100" dirty="0">
                <a:solidFill>
                  <a:srgbClr val="002060"/>
                </a:solidFill>
                <a:effectLst/>
                <a:ea typeface="Aptos" panose="020B0004020202020204" pitchFamily="34" charset="0"/>
                <a:cs typeface="Times New Roman" panose="02020603050405020304" pitchFamily="18" charset="0"/>
              </a:rPr>
              <a:t>does not dwell in temples made with hands</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25 </a:t>
            </a:r>
            <a:r>
              <a:rPr lang="en-US" sz="3200" b="1" u="sng" kern="100" dirty="0">
                <a:solidFill>
                  <a:srgbClr val="002060"/>
                </a:solidFill>
                <a:effectLst/>
                <a:ea typeface="Aptos" panose="020B0004020202020204" pitchFamily="34" charset="0"/>
                <a:cs typeface="Times New Roman" panose="02020603050405020304" pitchFamily="18" charset="0"/>
              </a:rPr>
              <a:t>nor is He served by human hands</a:t>
            </a:r>
            <a:r>
              <a:rPr lang="en-US" sz="3200" kern="100" dirty="0">
                <a:solidFill>
                  <a:srgbClr val="000000"/>
                </a:solidFill>
                <a:effectLst/>
                <a:ea typeface="Aptos" panose="020B0004020202020204" pitchFamily="34" charset="0"/>
                <a:cs typeface="Times New Roman" panose="02020603050405020304" pitchFamily="18" charset="0"/>
              </a:rPr>
              <a:t>, as though He needed anything, since He Himself gives to all people life and breath and all things; </a:t>
            </a:r>
            <a:r>
              <a:rPr lang="en-US" sz="3200" b="1" kern="100" baseline="30000" dirty="0">
                <a:solidFill>
                  <a:srgbClr val="000000"/>
                </a:solidFill>
                <a:effectLst/>
                <a:ea typeface="Aptos" panose="020B0004020202020204" pitchFamily="34" charset="0"/>
                <a:cs typeface="Times New Roman" panose="02020603050405020304" pitchFamily="18" charset="0"/>
              </a:rPr>
              <a:t> </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Tree>
    <p:extLst>
      <p:ext uri="{BB962C8B-B14F-4D97-AF65-F5344CB8AC3E}">
        <p14:creationId xmlns:p14="http://schemas.microsoft.com/office/powerpoint/2010/main" val="282155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648199"/>
            <a:ext cx="12211932" cy="22304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24 </a:t>
            </a:r>
            <a:r>
              <a:rPr lang="en-US" sz="3100" b="1" u="sng" kern="100" dirty="0">
                <a:solidFill>
                  <a:srgbClr val="002060"/>
                </a:solidFill>
                <a:effectLst/>
                <a:ea typeface="Aptos" panose="020B0004020202020204" pitchFamily="34" charset="0"/>
                <a:cs typeface="Times New Roman" panose="02020603050405020304" pitchFamily="18" charset="0"/>
              </a:rPr>
              <a:t>The God who made the world and all things in it, since He is Lord</a:t>
            </a:r>
            <a:r>
              <a:rPr lang="en-US" sz="3200" b="1" u="sng" kern="100" dirty="0">
                <a:solidFill>
                  <a:srgbClr val="002060"/>
                </a:solidFill>
                <a:effectLst/>
                <a:ea typeface="Aptos" panose="020B0004020202020204" pitchFamily="34" charset="0"/>
                <a:cs typeface="Times New Roman" panose="02020603050405020304" pitchFamily="18" charset="0"/>
              </a:rPr>
              <a:t>  of heaven and earth</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kern="100" dirty="0">
                <a:solidFill>
                  <a:schemeClr val="tx1"/>
                </a:solidFill>
                <a:effectLst/>
                <a:ea typeface="Aptos" panose="020B0004020202020204" pitchFamily="34" charset="0"/>
                <a:cs typeface="Times New Roman" panose="02020603050405020304" pitchFamily="18" charset="0"/>
              </a:rPr>
              <a:t>does not dwell in temples made with hands; </a:t>
            </a:r>
            <a:r>
              <a:rPr lang="en-US" sz="3200" kern="100" baseline="30000" dirty="0">
                <a:solidFill>
                  <a:schemeClr val="tx1"/>
                </a:solidFill>
                <a:effectLst/>
                <a:ea typeface="Aptos" panose="020B0004020202020204" pitchFamily="34" charset="0"/>
                <a:cs typeface="Times New Roman" panose="02020603050405020304" pitchFamily="18" charset="0"/>
              </a:rPr>
              <a:t>25 </a:t>
            </a:r>
            <a:r>
              <a:rPr lang="en-US" sz="3200" kern="100" dirty="0">
                <a:solidFill>
                  <a:schemeClr val="tx1"/>
                </a:solidFill>
                <a:effectLst/>
                <a:ea typeface="Aptos" panose="020B0004020202020204" pitchFamily="34" charset="0"/>
                <a:cs typeface="Times New Roman" panose="02020603050405020304" pitchFamily="18" charset="0"/>
              </a:rPr>
              <a:t>nor is He served by human hands</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u="sng" kern="100" dirty="0">
                <a:solidFill>
                  <a:srgbClr val="002060"/>
                </a:solidFill>
                <a:effectLst/>
                <a:ea typeface="Aptos" panose="020B0004020202020204" pitchFamily="34" charset="0"/>
                <a:cs typeface="Times New Roman" panose="02020603050405020304" pitchFamily="18" charset="0"/>
              </a:rPr>
              <a:t>as though He needed anything, since He Himself gives to all people life and breath and all things</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 </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
        <p:nvSpPr>
          <p:cNvPr id="4" name="Rectangle: Rounded Corners 3">
            <a:extLst>
              <a:ext uri="{FF2B5EF4-FFF2-40B4-BE49-F238E27FC236}">
                <a16:creationId xmlns:a16="http://schemas.microsoft.com/office/drawing/2014/main" id="{2CD7ACB9-E8A8-A1E9-DCF0-9E03F6DA090B}"/>
              </a:ext>
            </a:extLst>
          </p:cNvPr>
          <p:cNvSpPr/>
          <p:nvPr/>
        </p:nvSpPr>
        <p:spPr>
          <a:xfrm>
            <a:off x="304800" y="2112667"/>
            <a:ext cx="10134600" cy="7276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Show how the truth of God’s word is different</a:t>
            </a:r>
            <a:endParaRPr lang="en-US" sz="4000" dirty="0"/>
          </a:p>
        </p:txBody>
      </p:sp>
      <p:sp>
        <p:nvSpPr>
          <p:cNvPr id="10" name="Rectangle: Rounded Corners 9">
            <a:extLst>
              <a:ext uri="{FF2B5EF4-FFF2-40B4-BE49-F238E27FC236}">
                <a16:creationId xmlns:a16="http://schemas.microsoft.com/office/drawing/2014/main" id="{C74AA198-C602-FCF4-4EEF-2424E433B0F8}"/>
              </a:ext>
            </a:extLst>
          </p:cNvPr>
          <p:cNvSpPr/>
          <p:nvPr/>
        </p:nvSpPr>
        <p:spPr>
          <a:xfrm>
            <a:off x="8915400" y="2971799"/>
            <a:ext cx="3048000" cy="7276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And </a:t>
            </a:r>
            <a:r>
              <a:rPr lang="en-US" sz="4000" b="1" i="1" dirty="0"/>
              <a:t>better</a:t>
            </a:r>
            <a:endParaRPr lang="en-US" sz="4000" i="1" dirty="0"/>
          </a:p>
        </p:txBody>
      </p:sp>
    </p:spTree>
    <p:extLst>
      <p:ext uri="{BB962C8B-B14F-4D97-AF65-F5344CB8AC3E}">
        <p14:creationId xmlns:p14="http://schemas.microsoft.com/office/powerpoint/2010/main" val="312965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876801"/>
            <a:ext cx="12211932" cy="2001865"/>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Acts 17:26 </a:t>
            </a:r>
            <a:r>
              <a:rPr lang="en-US" sz="3000" dirty="0">
                <a:solidFill>
                  <a:schemeClr val="tx1"/>
                </a:solidFill>
              </a:rPr>
              <a:t>and He made from one man every nation of mankind to live on all the face of the earth, having determined their appointed times and the boundaries of their habitation, </a:t>
            </a:r>
            <a:r>
              <a:rPr lang="en-US" sz="3000" b="1" baseline="30000" dirty="0">
                <a:solidFill>
                  <a:schemeClr val="tx1"/>
                </a:solidFill>
              </a:rPr>
              <a:t>27 </a:t>
            </a:r>
            <a:r>
              <a:rPr lang="en-US" sz="3000" dirty="0">
                <a:solidFill>
                  <a:schemeClr val="tx1"/>
                </a:solidFill>
              </a:rPr>
              <a:t>that they would seek God, if perhaps they </a:t>
            </a:r>
            <a:r>
              <a:rPr lang="en-US" sz="2900" dirty="0">
                <a:solidFill>
                  <a:schemeClr val="tx1"/>
                </a:solidFill>
              </a:rPr>
              <a:t>might grope for Him and find Him, though He is not far from each one of us; </a:t>
            </a:r>
          </a:p>
          <a:p>
            <a:r>
              <a:rPr lang="en-US" sz="2900" dirty="0">
                <a:solidFill>
                  <a:schemeClr val="tx1"/>
                </a:solidFill>
              </a:rPr>
              <a:t> </a:t>
            </a:r>
          </a:p>
          <a:p>
            <a:endParaRPr lang="en-US" sz="2300" dirty="0">
              <a:solidFill>
                <a:schemeClr val="bg1"/>
              </a:solidFill>
            </a:endParaRPr>
          </a:p>
        </p:txBody>
      </p:sp>
      <p:sp>
        <p:nvSpPr>
          <p:cNvPr id="4" name="Rectangle: Rounded Corners 3">
            <a:extLst>
              <a:ext uri="{FF2B5EF4-FFF2-40B4-BE49-F238E27FC236}">
                <a16:creationId xmlns:a16="http://schemas.microsoft.com/office/drawing/2014/main" id="{2CD7ACB9-E8A8-A1E9-DCF0-9E03F6DA090B}"/>
              </a:ext>
            </a:extLst>
          </p:cNvPr>
          <p:cNvSpPr/>
          <p:nvPr/>
        </p:nvSpPr>
        <p:spPr>
          <a:xfrm>
            <a:off x="304800" y="2112667"/>
            <a:ext cx="10134600" cy="7276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Show how the truth of God’s word is different</a:t>
            </a:r>
            <a:endParaRPr lang="en-US" sz="4000" dirty="0"/>
          </a:p>
        </p:txBody>
      </p:sp>
      <p:sp>
        <p:nvSpPr>
          <p:cNvPr id="10" name="Rectangle: Rounded Corners 9">
            <a:extLst>
              <a:ext uri="{FF2B5EF4-FFF2-40B4-BE49-F238E27FC236}">
                <a16:creationId xmlns:a16="http://schemas.microsoft.com/office/drawing/2014/main" id="{C74AA198-C602-FCF4-4EEF-2424E433B0F8}"/>
              </a:ext>
            </a:extLst>
          </p:cNvPr>
          <p:cNvSpPr/>
          <p:nvPr/>
        </p:nvSpPr>
        <p:spPr>
          <a:xfrm>
            <a:off x="8915400" y="2971799"/>
            <a:ext cx="3048000" cy="7276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And </a:t>
            </a:r>
            <a:r>
              <a:rPr lang="en-US" sz="4000" b="1" i="1" dirty="0"/>
              <a:t>better</a:t>
            </a:r>
            <a:endParaRPr lang="en-US" sz="4000" i="1" dirty="0"/>
          </a:p>
        </p:txBody>
      </p:sp>
    </p:spTree>
    <p:extLst>
      <p:ext uri="{BB962C8B-B14F-4D97-AF65-F5344CB8AC3E}">
        <p14:creationId xmlns:p14="http://schemas.microsoft.com/office/powerpoint/2010/main" val="3171072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876801"/>
            <a:ext cx="12211932" cy="2001865"/>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Acts 17:26 </a:t>
            </a:r>
            <a:r>
              <a:rPr lang="en-US" sz="3000" dirty="0">
                <a:solidFill>
                  <a:schemeClr val="tx1"/>
                </a:solidFill>
              </a:rPr>
              <a:t>and He made from one man every nation of mankind to live on all the face of the earth, having determined their appointed times and the boundaries of their habitation, </a:t>
            </a:r>
            <a:r>
              <a:rPr lang="en-US" sz="3000" b="1" baseline="30000" dirty="0">
                <a:solidFill>
                  <a:schemeClr val="tx1"/>
                </a:solidFill>
              </a:rPr>
              <a:t>27 </a:t>
            </a:r>
            <a:r>
              <a:rPr lang="en-US" sz="3000" b="1" u="sng" dirty="0">
                <a:solidFill>
                  <a:srgbClr val="002060"/>
                </a:solidFill>
              </a:rPr>
              <a:t>that they would seek God, if perhaps they </a:t>
            </a:r>
            <a:r>
              <a:rPr lang="en-US" sz="2900" b="1" u="sng" dirty="0">
                <a:solidFill>
                  <a:srgbClr val="002060"/>
                </a:solidFill>
              </a:rPr>
              <a:t>might grope for Him and find Him, though He is not far from each one of us; </a:t>
            </a:r>
            <a:endParaRPr lang="en-US" sz="2900" b="1" dirty="0">
              <a:solidFill>
                <a:srgbClr val="002060"/>
              </a:solidFill>
            </a:endParaRPr>
          </a:p>
          <a:p>
            <a:r>
              <a:rPr lang="en-US" sz="2900" dirty="0">
                <a:solidFill>
                  <a:schemeClr val="tx1"/>
                </a:solidFill>
              </a:rPr>
              <a:t> </a:t>
            </a:r>
          </a:p>
          <a:p>
            <a:endParaRPr lang="en-US" sz="2300" dirty="0">
              <a:solidFill>
                <a:schemeClr val="bg1"/>
              </a:solidFill>
            </a:endParaRPr>
          </a:p>
        </p:txBody>
      </p:sp>
      <p:sp>
        <p:nvSpPr>
          <p:cNvPr id="4" name="Rectangle: Rounded Corners 3">
            <a:extLst>
              <a:ext uri="{FF2B5EF4-FFF2-40B4-BE49-F238E27FC236}">
                <a16:creationId xmlns:a16="http://schemas.microsoft.com/office/drawing/2014/main" id="{2CD7ACB9-E8A8-A1E9-DCF0-9E03F6DA090B}"/>
              </a:ext>
            </a:extLst>
          </p:cNvPr>
          <p:cNvSpPr/>
          <p:nvPr/>
        </p:nvSpPr>
        <p:spPr>
          <a:xfrm>
            <a:off x="304800" y="2112667"/>
            <a:ext cx="8077200" cy="11639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Paul is touching on their dissatisfaction with their own worldview</a:t>
            </a:r>
            <a:endParaRPr lang="en-US" sz="3600" dirty="0"/>
          </a:p>
        </p:txBody>
      </p:sp>
    </p:spTree>
    <p:extLst>
      <p:ext uri="{BB962C8B-B14F-4D97-AF65-F5344CB8AC3E}">
        <p14:creationId xmlns:p14="http://schemas.microsoft.com/office/powerpoint/2010/main" val="260041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876801"/>
            <a:ext cx="12211932" cy="2001865"/>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17:28 </a:t>
            </a:r>
            <a:r>
              <a:rPr lang="en-US" sz="3200" dirty="0">
                <a:solidFill>
                  <a:schemeClr val="tx1"/>
                </a:solidFill>
              </a:rPr>
              <a:t>for in Him we live and move and exist, </a:t>
            </a:r>
            <a:r>
              <a:rPr lang="en-US" sz="3200" b="1" u="sng" dirty="0">
                <a:solidFill>
                  <a:srgbClr val="002060"/>
                </a:solidFill>
              </a:rPr>
              <a:t>as even some of your own poets have said, ‘For we also are His children.’ </a:t>
            </a:r>
            <a:r>
              <a:rPr lang="en-US" sz="3200" b="1" baseline="30000" dirty="0">
                <a:solidFill>
                  <a:schemeClr val="tx1"/>
                </a:solidFill>
              </a:rPr>
              <a:t>29 </a:t>
            </a:r>
            <a:r>
              <a:rPr lang="en-US" sz="3200" dirty="0">
                <a:solidFill>
                  <a:schemeClr val="tx1"/>
                </a:solidFill>
              </a:rPr>
              <a:t>Being then the children of God, we ought not to think that the Divine Nature is like gold or silver or stone, an image formed by the art and thought of man. </a:t>
            </a:r>
          </a:p>
          <a:p>
            <a:r>
              <a:rPr lang="en-US" sz="3200" dirty="0">
                <a:solidFill>
                  <a:schemeClr val="tx1"/>
                </a:solidFill>
              </a:rPr>
              <a:t> </a:t>
            </a:r>
          </a:p>
          <a:p>
            <a:endParaRPr lang="en-US" sz="2300" dirty="0">
              <a:solidFill>
                <a:schemeClr val="bg1"/>
              </a:solidFill>
            </a:endParaRPr>
          </a:p>
        </p:txBody>
      </p:sp>
    </p:spTree>
    <p:extLst>
      <p:ext uri="{BB962C8B-B14F-4D97-AF65-F5344CB8AC3E}">
        <p14:creationId xmlns:p14="http://schemas.microsoft.com/office/powerpoint/2010/main" val="1422324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876801"/>
            <a:ext cx="12211932" cy="2001865"/>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17:28 </a:t>
            </a:r>
            <a:r>
              <a:rPr lang="en-US" sz="3200" dirty="0">
                <a:solidFill>
                  <a:schemeClr val="tx1"/>
                </a:solidFill>
              </a:rPr>
              <a:t>for in Him we live and move and exist, as even some of your own poets have said, ‘For we also are His children.’ </a:t>
            </a:r>
            <a:r>
              <a:rPr lang="en-US" sz="3200" baseline="30000" dirty="0">
                <a:solidFill>
                  <a:schemeClr val="tx1"/>
                </a:solidFill>
              </a:rPr>
              <a:t>2</a:t>
            </a:r>
            <a:r>
              <a:rPr lang="en-US" sz="3200" b="1" baseline="30000" dirty="0">
                <a:solidFill>
                  <a:schemeClr val="tx1"/>
                </a:solidFill>
              </a:rPr>
              <a:t>9 </a:t>
            </a:r>
            <a:r>
              <a:rPr lang="en-US" sz="3200" dirty="0">
                <a:solidFill>
                  <a:schemeClr val="tx1"/>
                </a:solidFill>
              </a:rPr>
              <a:t>Being then the children of God, </a:t>
            </a:r>
            <a:r>
              <a:rPr lang="en-US" sz="3200" b="1" u="sng" dirty="0">
                <a:solidFill>
                  <a:srgbClr val="002060"/>
                </a:solidFill>
              </a:rPr>
              <a:t>we ought not to think</a:t>
            </a:r>
            <a:r>
              <a:rPr lang="en-US" sz="3200" dirty="0">
                <a:solidFill>
                  <a:schemeClr val="tx1"/>
                </a:solidFill>
              </a:rPr>
              <a:t> that the Divine Nature is like gold or silver or stone, an image formed by the art and thought of man. </a:t>
            </a:r>
          </a:p>
          <a:p>
            <a:r>
              <a:rPr lang="en-US" sz="3200" dirty="0">
                <a:solidFill>
                  <a:schemeClr val="tx1"/>
                </a:solidFill>
              </a:rPr>
              <a:t> </a:t>
            </a:r>
          </a:p>
          <a:p>
            <a:endParaRPr lang="en-US" sz="2300" dirty="0">
              <a:solidFill>
                <a:schemeClr val="bg1"/>
              </a:solidFill>
            </a:endParaRPr>
          </a:p>
        </p:txBody>
      </p:sp>
      <p:sp>
        <p:nvSpPr>
          <p:cNvPr id="4" name="Rectangle: Rounded Corners 3">
            <a:extLst>
              <a:ext uri="{FF2B5EF4-FFF2-40B4-BE49-F238E27FC236}">
                <a16:creationId xmlns:a16="http://schemas.microsoft.com/office/drawing/2014/main" id="{C0C73452-8390-4A49-2BC0-A6AAAA635E01}"/>
              </a:ext>
            </a:extLst>
          </p:cNvPr>
          <p:cNvSpPr/>
          <p:nvPr/>
        </p:nvSpPr>
        <p:spPr>
          <a:xfrm>
            <a:off x="304800" y="2112667"/>
            <a:ext cx="54864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Have a strong antithesis</a:t>
            </a:r>
            <a:endParaRPr lang="en-US" sz="3600" dirty="0"/>
          </a:p>
        </p:txBody>
      </p:sp>
    </p:spTree>
    <p:extLst>
      <p:ext uri="{BB962C8B-B14F-4D97-AF65-F5344CB8AC3E}">
        <p14:creationId xmlns:p14="http://schemas.microsoft.com/office/powerpoint/2010/main" val="96447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44D239-B1EB-6356-E0DB-506581ED39E6}"/>
              </a:ext>
            </a:extLst>
          </p:cNvPr>
          <p:cNvSpPr/>
          <p:nvPr/>
        </p:nvSpPr>
        <p:spPr>
          <a:xfrm>
            <a:off x="346444" y="5237420"/>
            <a:ext cx="11499112" cy="1485901"/>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Any time you teach the Bible, there are potentially 2 audiences in the room </a:t>
            </a:r>
            <a:endParaRPr lang="en-US" sz="4400" dirty="0"/>
          </a:p>
        </p:txBody>
      </p:sp>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600" b="1" dirty="0">
                <a:solidFill>
                  <a:schemeClr val="bg1"/>
                </a:solidFill>
              </a:rPr>
              <a:t>Teaching the Bible with </a:t>
            </a:r>
          </a:p>
          <a:p>
            <a:pPr marL="0" indent="0" algn="ctr">
              <a:buNone/>
            </a:pPr>
            <a:r>
              <a:rPr lang="en-US" sz="6600" b="1" dirty="0">
                <a:solidFill>
                  <a:schemeClr val="bg1"/>
                </a:solidFill>
              </a:rPr>
              <a:t>Non-Christians in mind</a:t>
            </a:r>
          </a:p>
        </p:txBody>
      </p:sp>
    </p:spTree>
    <p:extLst>
      <p:ext uri="{BB962C8B-B14F-4D97-AF65-F5344CB8AC3E}">
        <p14:creationId xmlns:p14="http://schemas.microsoft.com/office/powerpoint/2010/main" val="439846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876801"/>
            <a:ext cx="12211932" cy="2001865"/>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17:28 </a:t>
            </a:r>
            <a:r>
              <a:rPr lang="en-US" sz="3200" dirty="0">
                <a:solidFill>
                  <a:schemeClr val="tx1"/>
                </a:solidFill>
              </a:rPr>
              <a:t>for in Him we live and move and exist, as even some of your own poets have said, ‘For we also are His children.’ </a:t>
            </a:r>
            <a:r>
              <a:rPr lang="en-US" sz="3200" baseline="30000" dirty="0">
                <a:solidFill>
                  <a:schemeClr val="tx1"/>
                </a:solidFill>
              </a:rPr>
              <a:t>2</a:t>
            </a:r>
            <a:r>
              <a:rPr lang="en-US" sz="3200" b="1" baseline="30000" dirty="0">
                <a:solidFill>
                  <a:schemeClr val="tx1"/>
                </a:solidFill>
              </a:rPr>
              <a:t>9 </a:t>
            </a:r>
            <a:r>
              <a:rPr lang="en-US" sz="3200" dirty="0">
                <a:solidFill>
                  <a:schemeClr val="tx1"/>
                </a:solidFill>
              </a:rPr>
              <a:t>Being then the children of God, </a:t>
            </a:r>
            <a:r>
              <a:rPr lang="en-US" sz="3200" b="1" u="sng" dirty="0">
                <a:solidFill>
                  <a:srgbClr val="002060"/>
                </a:solidFill>
              </a:rPr>
              <a:t>we ought not to think</a:t>
            </a:r>
            <a:r>
              <a:rPr lang="en-US" sz="3200" dirty="0">
                <a:solidFill>
                  <a:schemeClr val="tx1"/>
                </a:solidFill>
              </a:rPr>
              <a:t> that the Divine Nature is like gold or silver or stone, an image formed by the art and thought of man. </a:t>
            </a:r>
          </a:p>
          <a:p>
            <a:r>
              <a:rPr lang="en-US" sz="3200" dirty="0">
                <a:solidFill>
                  <a:schemeClr val="tx1"/>
                </a:solidFill>
              </a:rPr>
              <a:t> </a:t>
            </a:r>
          </a:p>
          <a:p>
            <a:endParaRPr lang="en-US" sz="2300" dirty="0">
              <a:solidFill>
                <a:schemeClr val="bg1"/>
              </a:solidFill>
            </a:endParaRPr>
          </a:p>
        </p:txBody>
      </p:sp>
      <p:sp>
        <p:nvSpPr>
          <p:cNvPr id="4" name="Rectangle: Rounded Corners 3">
            <a:extLst>
              <a:ext uri="{FF2B5EF4-FFF2-40B4-BE49-F238E27FC236}">
                <a16:creationId xmlns:a16="http://schemas.microsoft.com/office/drawing/2014/main" id="{C0C73452-8390-4A49-2BC0-A6AAAA635E01}"/>
              </a:ext>
            </a:extLst>
          </p:cNvPr>
          <p:cNvSpPr/>
          <p:nvPr/>
        </p:nvSpPr>
        <p:spPr>
          <a:xfrm>
            <a:off x="304800" y="2112667"/>
            <a:ext cx="115062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Use the anonymity of a public teaching to your advantage</a:t>
            </a:r>
            <a:endParaRPr lang="en-US" sz="3600" dirty="0"/>
          </a:p>
        </p:txBody>
      </p:sp>
      <p:sp>
        <p:nvSpPr>
          <p:cNvPr id="5" name="Rectangle: Rounded Corners 4">
            <a:extLst>
              <a:ext uri="{FF2B5EF4-FFF2-40B4-BE49-F238E27FC236}">
                <a16:creationId xmlns:a16="http://schemas.microsoft.com/office/drawing/2014/main" id="{051DD1F8-FABA-E906-F81A-8FFE30DC92B9}"/>
              </a:ext>
            </a:extLst>
          </p:cNvPr>
          <p:cNvSpPr/>
          <p:nvPr/>
        </p:nvSpPr>
        <p:spPr>
          <a:xfrm>
            <a:off x="1852833" y="2961334"/>
            <a:ext cx="8486334" cy="115346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You can address ideas directly without being personally confrontational </a:t>
            </a:r>
            <a:endParaRPr lang="en-US" sz="3600" dirty="0"/>
          </a:p>
        </p:txBody>
      </p:sp>
    </p:spTree>
    <p:extLst>
      <p:ext uri="{BB962C8B-B14F-4D97-AF65-F5344CB8AC3E}">
        <p14:creationId xmlns:p14="http://schemas.microsoft.com/office/powerpoint/2010/main" val="11255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190999"/>
            <a:ext cx="12211932" cy="26876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30 </a:t>
            </a:r>
            <a:r>
              <a:rPr lang="en-US" sz="3200" kern="100" dirty="0">
                <a:solidFill>
                  <a:srgbClr val="000000"/>
                </a:solidFill>
                <a:effectLst/>
                <a:ea typeface="Aptos" panose="020B0004020202020204" pitchFamily="34" charset="0"/>
                <a:cs typeface="Times New Roman" panose="02020603050405020304" pitchFamily="18" charset="0"/>
              </a:rPr>
              <a:t>Therefore having overlooked the times of ignorance, </a:t>
            </a:r>
            <a:r>
              <a:rPr lang="en-US" sz="3200" b="1" u="sng" kern="100" dirty="0">
                <a:solidFill>
                  <a:srgbClr val="002060"/>
                </a:solidFill>
                <a:effectLst/>
                <a:ea typeface="Aptos" panose="020B0004020202020204" pitchFamily="34" charset="0"/>
                <a:cs typeface="Times New Roman" panose="02020603050405020304" pitchFamily="18" charset="0"/>
              </a:rPr>
              <a:t>God is now declaring to men </a:t>
            </a:r>
            <a:r>
              <a:rPr lang="en-US" sz="3200" kern="100" dirty="0">
                <a:solidFill>
                  <a:srgbClr val="000000"/>
                </a:solidFill>
                <a:effectLst/>
                <a:ea typeface="Aptos" panose="020B0004020202020204" pitchFamily="34" charset="0"/>
                <a:cs typeface="Times New Roman" panose="02020603050405020304" pitchFamily="18" charset="0"/>
              </a:rPr>
              <a:t>that all people everywhere should repent, </a:t>
            </a:r>
            <a:r>
              <a:rPr lang="en-US" sz="3200" b="1" kern="100" baseline="30000" dirty="0">
                <a:solidFill>
                  <a:srgbClr val="000000"/>
                </a:solidFill>
                <a:effectLst/>
                <a:ea typeface="Aptos" panose="020B0004020202020204" pitchFamily="34" charset="0"/>
                <a:cs typeface="Times New Roman" panose="02020603050405020304" pitchFamily="18" charset="0"/>
              </a:rPr>
              <a:t>31 </a:t>
            </a:r>
            <a:r>
              <a:rPr lang="en-US" sz="3200" kern="100" dirty="0">
                <a:solidFill>
                  <a:srgbClr val="000000"/>
                </a:solidFill>
                <a:effectLst/>
                <a:ea typeface="Aptos" panose="020B0004020202020204" pitchFamily="34" charset="0"/>
                <a:cs typeface="Times New Roman" panose="02020603050405020304" pitchFamily="18" charset="0"/>
              </a:rPr>
              <a:t>because He has fixed a day in which He will judge the world in righteousness through a Man whom He has appointed, having furnished proof to all men by raising Him from the dead.”</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
        <p:nvSpPr>
          <p:cNvPr id="7" name="Rectangle: Rounded Corners 6">
            <a:extLst>
              <a:ext uri="{FF2B5EF4-FFF2-40B4-BE49-F238E27FC236}">
                <a16:creationId xmlns:a16="http://schemas.microsoft.com/office/drawing/2014/main" id="{C87A6161-C9B7-6D38-12BD-5F5AF3963FB1}"/>
              </a:ext>
            </a:extLst>
          </p:cNvPr>
          <p:cNvSpPr/>
          <p:nvPr/>
        </p:nvSpPr>
        <p:spPr>
          <a:xfrm>
            <a:off x="304800" y="2112667"/>
            <a:ext cx="80010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Don’t be afraid to preach with authority </a:t>
            </a:r>
            <a:endParaRPr lang="en-US" sz="3600" dirty="0"/>
          </a:p>
        </p:txBody>
      </p:sp>
      <p:sp>
        <p:nvSpPr>
          <p:cNvPr id="9" name="Rectangle: Rounded Corners 8">
            <a:extLst>
              <a:ext uri="{FF2B5EF4-FFF2-40B4-BE49-F238E27FC236}">
                <a16:creationId xmlns:a16="http://schemas.microsoft.com/office/drawing/2014/main" id="{79006BFF-D4A7-2C90-7D75-D2136C27A33B}"/>
              </a:ext>
            </a:extLst>
          </p:cNvPr>
          <p:cNvSpPr/>
          <p:nvPr/>
        </p:nvSpPr>
        <p:spPr>
          <a:xfrm>
            <a:off x="6090684" y="2917529"/>
            <a:ext cx="57150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It’s His Word… so let it rip!</a:t>
            </a:r>
            <a:endParaRPr lang="en-US" sz="3600" dirty="0"/>
          </a:p>
        </p:txBody>
      </p:sp>
    </p:spTree>
    <p:extLst>
      <p:ext uri="{BB962C8B-B14F-4D97-AF65-F5344CB8AC3E}">
        <p14:creationId xmlns:p14="http://schemas.microsoft.com/office/powerpoint/2010/main" val="322900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86166" y="1103126"/>
            <a:ext cx="120296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 Effective gospel teachers are provocative</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190999"/>
            <a:ext cx="12211932" cy="26876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30 </a:t>
            </a:r>
            <a:r>
              <a:rPr lang="en-US" sz="3200" kern="100" dirty="0">
                <a:solidFill>
                  <a:srgbClr val="000000"/>
                </a:solidFill>
                <a:effectLst/>
                <a:ea typeface="Aptos" panose="020B0004020202020204" pitchFamily="34" charset="0"/>
                <a:cs typeface="Times New Roman" panose="02020603050405020304" pitchFamily="18" charset="0"/>
              </a:rPr>
              <a:t>Therefore having overlooked the times </a:t>
            </a:r>
            <a:r>
              <a:rPr lang="en-US" sz="3200" kern="100" dirty="0">
                <a:solidFill>
                  <a:schemeClr val="tx1"/>
                </a:solidFill>
                <a:effectLst/>
                <a:ea typeface="Aptos" panose="020B0004020202020204" pitchFamily="34" charset="0"/>
                <a:cs typeface="Times New Roman" panose="02020603050405020304" pitchFamily="18" charset="0"/>
              </a:rPr>
              <a:t>of ignorance, God is now declaring to men that </a:t>
            </a:r>
            <a:r>
              <a:rPr lang="en-US" sz="3200" b="1" u="sng" kern="100" dirty="0">
                <a:solidFill>
                  <a:srgbClr val="002060"/>
                </a:solidFill>
                <a:effectLst/>
                <a:ea typeface="Aptos" panose="020B0004020202020204" pitchFamily="34" charset="0"/>
                <a:cs typeface="Times New Roman" panose="02020603050405020304" pitchFamily="18" charset="0"/>
              </a:rPr>
              <a:t>all people everywhere should repent</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31 </a:t>
            </a:r>
            <a:r>
              <a:rPr lang="en-US" sz="3200" kern="100" dirty="0">
                <a:solidFill>
                  <a:srgbClr val="000000"/>
                </a:solidFill>
                <a:effectLst/>
                <a:ea typeface="Aptos" panose="020B0004020202020204" pitchFamily="34" charset="0"/>
                <a:cs typeface="Times New Roman" panose="02020603050405020304" pitchFamily="18" charset="0"/>
              </a:rPr>
              <a:t>because He has fixed a day in which He will judge the world in righteousness through a Man whom He has appointed, having furnished proof to all men by raising Him from the dead.”</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Tree>
    <p:extLst>
      <p:ext uri="{BB962C8B-B14F-4D97-AF65-F5344CB8AC3E}">
        <p14:creationId xmlns:p14="http://schemas.microsoft.com/office/powerpoint/2010/main" val="466870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190999"/>
            <a:ext cx="12211932" cy="26876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30 </a:t>
            </a:r>
            <a:r>
              <a:rPr lang="en-US" sz="3200" kern="100" dirty="0">
                <a:solidFill>
                  <a:srgbClr val="000000"/>
                </a:solidFill>
                <a:effectLst/>
                <a:ea typeface="Aptos" panose="020B0004020202020204" pitchFamily="34" charset="0"/>
                <a:cs typeface="Times New Roman" panose="02020603050405020304" pitchFamily="18" charset="0"/>
              </a:rPr>
              <a:t>Therefore having overlooked the times </a:t>
            </a:r>
            <a:r>
              <a:rPr lang="en-US" sz="3200" kern="100" dirty="0">
                <a:solidFill>
                  <a:schemeClr val="tx1"/>
                </a:solidFill>
                <a:effectLst/>
                <a:ea typeface="Aptos" panose="020B0004020202020204" pitchFamily="34" charset="0"/>
                <a:cs typeface="Times New Roman" panose="02020603050405020304" pitchFamily="18" charset="0"/>
              </a:rPr>
              <a:t>of ignorance, God is now declaring to men that </a:t>
            </a:r>
            <a:r>
              <a:rPr lang="en-US" sz="3200" b="1" u="sng" kern="100" dirty="0">
                <a:solidFill>
                  <a:srgbClr val="002060"/>
                </a:solidFill>
                <a:effectLst/>
                <a:ea typeface="Aptos" panose="020B0004020202020204" pitchFamily="34" charset="0"/>
                <a:cs typeface="Times New Roman" panose="02020603050405020304" pitchFamily="18" charset="0"/>
              </a:rPr>
              <a:t>all people everywhere should repent</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31 </a:t>
            </a:r>
            <a:r>
              <a:rPr lang="en-US" sz="3200" kern="100" dirty="0">
                <a:solidFill>
                  <a:srgbClr val="000000"/>
                </a:solidFill>
                <a:effectLst/>
                <a:ea typeface="Aptos" panose="020B0004020202020204" pitchFamily="34" charset="0"/>
                <a:cs typeface="Times New Roman" panose="02020603050405020304" pitchFamily="18" charset="0"/>
              </a:rPr>
              <a:t>because He has fixed a day in which He will judge the world in righteousness through a Man whom He has appointed, having furnished proof to all men by raising Him from the dead.”</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Tree>
    <p:extLst>
      <p:ext uri="{BB962C8B-B14F-4D97-AF65-F5344CB8AC3E}">
        <p14:creationId xmlns:p14="http://schemas.microsoft.com/office/powerpoint/2010/main" val="10411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190999"/>
            <a:ext cx="12211932" cy="26876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30 </a:t>
            </a:r>
            <a:r>
              <a:rPr lang="en-US" sz="3200" kern="100" dirty="0">
                <a:solidFill>
                  <a:srgbClr val="000000"/>
                </a:solidFill>
                <a:effectLst/>
                <a:ea typeface="Aptos" panose="020B0004020202020204" pitchFamily="34" charset="0"/>
                <a:cs typeface="Times New Roman" panose="02020603050405020304" pitchFamily="18" charset="0"/>
              </a:rPr>
              <a:t>Therefore having overlooked the times </a:t>
            </a:r>
            <a:r>
              <a:rPr lang="en-US" sz="3200" kern="100" dirty="0">
                <a:solidFill>
                  <a:schemeClr val="tx1"/>
                </a:solidFill>
                <a:effectLst/>
                <a:ea typeface="Aptos" panose="020B0004020202020204" pitchFamily="34" charset="0"/>
                <a:cs typeface="Times New Roman" panose="02020603050405020304" pitchFamily="18" charset="0"/>
              </a:rPr>
              <a:t>of ignorance, God is now declaring to men that all people everywhere should repent</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31 </a:t>
            </a:r>
            <a:r>
              <a:rPr lang="en-US" sz="3200" b="1" u="sng" kern="100" dirty="0">
                <a:solidFill>
                  <a:srgbClr val="002060"/>
                </a:solidFill>
                <a:effectLst/>
                <a:ea typeface="Aptos" panose="020B0004020202020204" pitchFamily="34" charset="0"/>
                <a:cs typeface="Times New Roman" panose="02020603050405020304" pitchFamily="18" charset="0"/>
              </a:rPr>
              <a:t>because He has fixed a day in which He will judge the world in righteousness through a Man whom He has appointed</a:t>
            </a:r>
            <a:r>
              <a:rPr lang="en-US" sz="3200" kern="100" dirty="0">
                <a:solidFill>
                  <a:srgbClr val="000000"/>
                </a:solidFill>
                <a:effectLst/>
                <a:ea typeface="Aptos" panose="020B0004020202020204" pitchFamily="34" charset="0"/>
                <a:cs typeface="Times New Roman" panose="02020603050405020304" pitchFamily="18" charset="0"/>
              </a:rPr>
              <a:t>, having furnished proof to all men by raising Him from the dead.”</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
        <p:nvSpPr>
          <p:cNvPr id="7" name="Rectangle: Rounded Corners 6">
            <a:extLst>
              <a:ext uri="{FF2B5EF4-FFF2-40B4-BE49-F238E27FC236}">
                <a16:creationId xmlns:a16="http://schemas.microsoft.com/office/drawing/2014/main" id="{515245AF-4C50-2BB1-843F-52049D457E0D}"/>
              </a:ext>
            </a:extLst>
          </p:cNvPr>
          <p:cNvSpPr/>
          <p:nvPr/>
        </p:nvSpPr>
        <p:spPr>
          <a:xfrm>
            <a:off x="304800" y="2112667"/>
            <a:ext cx="44958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Bring the “bad news” </a:t>
            </a:r>
            <a:endParaRPr lang="en-US" sz="3600" dirty="0"/>
          </a:p>
        </p:txBody>
      </p:sp>
    </p:spTree>
    <p:extLst>
      <p:ext uri="{BB962C8B-B14F-4D97-AF65-F5344CB8AC3E}">
        <p14:creationId xmlns:p14="http://schemas.microsoft.com/office/powerpoint/2010/main" val="106721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190999"/>
            <a:ext cx="12211932" cy="26876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30 </a:t>
            </a:r>
            <a:r>
              <a:rPr lang="en-US" sz="3200" kern="100" dirty="0">
                <a:solidFill>
                  <a:srgbClr val="000000"/>
                </a:solidFill>
                <a:effectLst/>
                <a:ea typeface="Aptos" panose="020B0004020202020204" pitchFamily="34" charset="0"/>
                <a:cs typeface="Times New Roman" panose="02020603050405020304" pitchFamily="18" charset="0"/>
              </a:rPr>
              <a:t>Therefore having overlooked the times </a:t>
            </a:r>
            <a:r>
              <a:rPr lang="en-US" sz="3200" kern="100" dirty="0">
                <a:solidFill>
                  <a:schemeClr val="tx1"/>
                </a:solidFill>
                <a:effectLst/>
                <a:ea typeface="Aptos" panose="020B0004020202020204" pitchFamily="34" charset="0"/>
                <a:cs typeface="Times New Roman" panose="02020603050405020304" pitchFamily="18" charset="0"/>
              </a:rPr>
              <a:t>of ignorance, God is now declaring to men that all people everywhere should repent</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31 </a:t>
            </a:r>
            <a:r>
              <a:rPr lang="en-US" sz="3200" kern="100" dirty="0">
                <a:solidFill>
                  <a:schemeClr val="tx1"/>
                </a:solidFill>
                <a:effectLst/>
                <a:ea typeface="Aptos" panose="020B0004020202020204" pitchFamily="34" charset="0"/>
                <a:cs typeface="Times New Roman" panose="02020603050405020304" pitchFamily="18" charset="0"/>
              </a:rPr>
              <a:t>because He has fixed a day in which He will judge the world in righteousness through a Man whom He has appointed,</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u="sng" kern="100" dirty="0">
                <a:solidFill>
                  <a:srgbClr val="002060"/>
                </a:solidFill>
                <a:effectLst/>
                <a:ea typeface="Aptos" panose="020B0004020202020204" pitchFamily="34" charset="0"/>
                <a:cs typeface="Times New Roman" panose="02020603050405020304" pitchFamily="18" charset="0"/>
              </a:rPr>
              <a:t>having furnished proof to all men by raising Him from the dead</a:t>
            </a:r>
            <a:r>
              <a:rPr lang="en-US" sz="3200" kern="100" dirty="0">
                <a:solidFill>
                  <a:srgbClr val="000000"/>
                </a:solidFill>
                <a:effectLst/>
                <a:ea typeface="Aptos" panose="020B0004020202020204" pitchFamily="34" charset="0"/>
                <a:cs typeface="Times New Roman" panose="02020603050405020304" pitchFamily="18" charset="0"/>
              </a:rPr>
              <a:t>.”</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
        <p:nvSpPr>
          <p:cNvPr id="4" name="Rectangle: Rounded Corners 3">
            <a:extLst>
              <a:ext uri="{FF2B5EF4-FFF2-40B4-BE49-F238E27FC236}">
                <a16:creationId xmlns:a16="http://schemas.microsoft.com/office/drawing/2014/main" id="{99CF9F77-A50F-FA4A-F710-09DEDDB9E610}"/>
              </a:ext>
            </a:extLst>
          </p:cNvPr>
          <p:cNvSpPr/>
          <p:nvPr/>
        </p:nvSpPr>
        <p:spPr>
          <a:xfrm>
            <a:off x="304800" y="2112667"/>
            <a:ext cx="44958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Bring the “bad news” </a:t>
            </a:r>
            <a:endParaRPr lang="en-US" sz="3600" dirty="0"/>
          </a:p>
        </p:txBody>
      </p:sp>
      <p:sp>
        <p:nvSpPr>
          <p:cNvPr id="5" name="Rectangle: Rounded Corners 4">
            <a:extLst>
              <a:ext uri="{FF2B5EF4-FFF2-40B4-BE49-F238E27FC236}">
                <a16:creationId xmlns:a16="http://schemas.microsoft.com/office/drawing/2014/main" id="{D551C2CD-A2D7-E07A-3A2D-F5D3E29A1359}"/>
              </a:ext>
            </a:extLst>
          </p:cNvPr>
          <p:cNvSpPr/>
          <p:nvPr/>
        </p:nvSpPr>
        <p:spPr>
          <a:xfrm>
            <a:off x="990600" y="2819735"/>
            <a:ext cx="41910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Bring the evidence</a:t>
            </a:r>
            <a:endParaRPr lang="en-US" sz="3600" dirty="0"/>
          </a:p>
        </p:txBody>
      </p:sp>
      <p:sp>
        <p:nvSpPr>
          <p:cNvPr id="7" name="Rectangle: Rounded Corners 6">
            <a:extLst>
              <a:ext uri="{FF2B5EF4-FFF2-40B4-BE49-F238E27FC236}">
                <a16:creationId xmlns:a16="http://schemas.microsoft.com/office/drawing/2014/main" id="{2CDBFB00-8318-6DF1-3B24-FF35A5B82912}"/>
              </a:ext>
            </a:extLst>
          </p:cNvPr>
          <p:cNvSpPr/>
          <p:nvPr/>
        </p:nvSpPr>
        <p:spPr>
          <a:xfrm>
            <a:off x="1841205" y="3510515"/>
            <a:ext cx="10230732"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And bring the good news with everything you’ve got</a:t>
            </a:r>
            <a:endParaRPr lang="en-US" sz="3600" dirty="0"/>
          </a:p>
        </p:txBody>
      </p:sp>
    </p:spTree>
    <p:extLst>
      <p:ext uri="{BB962C8B-B14F-4D97-AF65-F5344CB8AC3E}">
        <p14:creationId xmlns:p14="http://schemas.microsoft.com/office/powerpoint/2010/main" val="245901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190999"/>
            <a:ext cx="12211932" cy="26876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30 </a:t>
            </a:r>
            <a:r>
              <a:rPr lang="en-US" sz="3200" kern="100" dirty="0">
                <a:solidFill>
                  <a:srgbClr val="000000"/>
                </a:solidFill>
                <a:effectLst/>
                <a:ea typeface="Aptos" panose="020B0004020202020204" pitchFamily="34" charset="0"/>
                <a:cs typeface="Times New Roman" panose="02020603050405020304" pitchFamily="18" charset="0"/>
              </a:rPr>
              <a:t>Therefore having overlooked the times </a:t>
            </a:r>
            <a:r>
              <a:rPr lang="en-US" sz="3200" kern="100" dirty="0">
                <a:solidFill>
                  <a:schemeClr val="tx1"/>
                </a:solidFill>
                <a:effectLst/>
                <a:ea typeface="Aptos" panose="020B0004020202020204" pitchFamily="34" charset="0"/>
                <a:cs typeface="Times New Roman" panose="02020603050405020304" pitchFamily="18" charset="0"/>
              </a:rPr>
              <a:t>of ignorance, God is now declaring to men that all people everywhere should repent</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31 </a:t>
            </a:r>
            <a:r>
              <a:rPr lang="en-US" sz="3200" kern="100" dirty="0">
                <a:solidFill>
                  <a:schemeClr val="tx1"/>
                </a:solidFill>
                <a:effectLst/>
                <a:ea typeface="Aptos" panose="020B0004020202020204" pitchFamily="34" charset="0"/>
                <a:cs typeface="Times New Roman" panose="02020603050405020304" pitchFamily="18" charset="0"/>
              </a:rPr>
              <a:t>because He has fixed a day in which He will judge the world in righteousness through a Man whom He has appointed,</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u="sng" kern="100" dirty="0">
                <a:solidFill>
                  <a:srgbClr val="002060"/>
                </a:solidFill>
                <a:effectLst/>
                <a:ea typeface="Aptos" panose="020B0004020202020204" pitchFamily="34" charset="0"/>
                <a:cs typeface="Times New Roman" panose="02020603050405020304" pitchFamily="18" charset="0"/>
              </a:rPr>
              <a:t>having furnished proof to all men by raising Him from the dead</a:t>
            </a:r>
            <a:r>
              <a:rPr lang="en-US" sz="3200" kern="100" dirty="0">
                <a:solidFill>
                  <a:srgbClr val="000000"/>
                </a:solidFill>
                <a:effectLst/>
                <a:ea typeface="Aptos" panose="020B0004020202020204" pitchFamily="34" charset="0"/>
                <a:cs typeface="Times New Roman" panose="02020603050405020304" pitchFamily="18" charset="0"/>
              </a:rPr>
              <a:t>.”</a:t>
            </a:r>
            <a:endParaRPr lang="en-US" sz="3200" kern="100" dirty="0">
              <a:effectLst/>
              <a:ea typeface="Aptos" panose="020B0004020202020204" pitchFamily="34" charset="0"/>
              <a:cs typeface="Times New Roman" panose="02020603050405020304" pitchFamily="18" charset="0"/>
            </a:endParaRPr>
          </a:p>
          <a:p>
            <a:r>
              <a:rPr lang="en-US" sz="3200" dirty="0">
                <a:solidFill>
                  <a:schemeClr val="tx1"/>
                </a:solidFill>
              </a:rPr>
              <a:t> </a:t>
            </a:r>
          </a:p>
          <a:p>
            <a:endParaRPr lang="en-US" sz="2300" dirty="0">
              <a:solidFill>
                <a:schemeClr val="bg1"/>
              </a:solidFill>
            </a:endParaRPr>
          </a:p>
        </p:txBody>
      </p:sp>
      <p:sp>
        <p:nvSpPr>
          <p:cNvPr id="7" name="Rectangle: Rounded Corners 6">
            <a:extLst>
              <a:ext uri="{FF2B5EF4-FFF2-40B4-BE49-F238E27FC236}">
                <a16:creationId xmlns:a16="http://schemas.microsoft.com/office/drawing/2014/main" id="{2CDBFB00-8318-6DF1-3B24-FF35A5B82912}"/>
              </a:ext>
            </a:extLst>
          </p:cNvPr>
          <p:cNvSpPr/>
          <p:nvPr/>
        </p:nvSpPr>
        <p:spPr>
          <a:xfrm>
            <a:off x="1841205" y="3510515"/>
            <a:ext cx="10230732"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And bring the good news with everything you’ve got</a:t>
            </a:r>
            <a:endParaRPr lang="en-US" sz="3600" dirty="0"/>
          </a:p>
        </p:txBody>
      </p:sp>
      <p:sp>
        <p:nvSpPr>
          <p:cNvPr id="9" name="Rectangle: Rounded Corners 8">
            <a:extLst>
              <a:ext uri="{FF2B5EF4-FFF2-40B4-BE49-F238E27FC236}">
                <a16:creationId xmlns:a16="http://schemas.microsoft.com/office/drawing/2014/main" id="{71A0010C-52FB-07D5-D3F3-0E587551BFFA}"/>
              </a:ext>
            </a:extLst>
          </p:cNvPr>
          <p:cNvSpPr/>
          <p:nvPr/>
        </p:nvSpPr>
        <p:spPr>
          <a:xfrm>
            <a:off x="228600" y="2102982"/>
            <a:ext cx="41910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Be clear and direct</a:t>
            </a:r>
            <a:endParaRPr lang="en-US" sz="3600" dirty="0"/>
          </a:p>
        </p:txBody>
      </p:sp>
    </p:spTree>
    <p:extLst>
      <p:ext uri="{BB962C8B-B14F-4D97-AF65-F5344CB8AC3E}">
        <p14:creationId xmlns:p14="http://schemas.microsoft.com/office/powerpoint/2010/main" val="272424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5" name="Rectangle: Rounded Corners 4">
            <a:extLst>
              <a:ext uri="{FF2B5EF4-FFF2-40B4-BE49-F238E27FC236}">
                <a16:creationId xmlns:a16="http://schemas.microsoft.com/office/drawing/2014/main" id="{D551C2CD-A2D7-E07A-3A2D-F5D3E29A1359}"/>
              </a:ext>
            </a:extLst>
          </p:cNvPr>
          <p:cNvSpPr/>
          <p:nvPr/>
        </p:nvSpPr>
        <p:spPr>
          <a:xfrm>
            <a:off x="1143000" y="2779981"/>
            <a:ext cx="79248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And make sure they know how to do it</a:t>
            </a:r>
            <a:endParaRPr lang="en-US" sz="3600" dirty="0"/>
          </a:p>
        </p:txBody>
      </p:sp>
      <p:sp>
        <p:nvSpPr>
          <p:cNvPr id="7" name="Rectangle: Rounded Corners 6">
            <a:extLst>
              <a:ext uri="{FF2B5EF4-FFF2-40B4-BE49-F238E27FC236}">
                <a16:creationId xmlns:a16="http://schemas.microsoft.com/office/drawing/2014/main" id="{2CDBFB00-8318-6DF1-3B24-FF35A5B82912}"/>
              </a:ext>
            </a:extLst>
          </p:cNvPr>
          <p:cNvSpPr/>
          <p:nvPr/>
        </p:nvSpPr>
        <p:spPr>
          <a:xfrm>
            <a:off x="1841205" y="3510515"/>
            <a:ext cx="10230732"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And bring the good news with everything you’ve got</a:t>
            </a:r>
            <a:endParaRPr lang="en-US" sz="3600" dirty="0"/>
          </a:p>
        </p:txBody>
      </p:sp>
      <p:sp>
        <p:nvSpPr>
          <p:cNvPr id="9" name="Rectangle 8">
            <a:extLst>
              <a:ext uri="{FF2B5EF4-FFF2-40B4-BE49-F238E27FC236}">
                <a16:creationId xmlns:a16="http://schemas.microsoft.com/office/drawing/2014/main" id="{429482BB-4B6D-2638-C54E-CEB6854CE04D}"/>
              </a:ext>
            </a:extLst>
          </p:cNvPr>
          <p:cNvSpPr/>
          <p:nvPr/>
        </p:nvSpPr>
        <p:spPr>
          <a:xfrm>
            <a:off x="0" y="4190999"/>
            <a:ext cx="12211932" cy="26876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30 </a:t>
            </a:r>
            <a:r>
              <a:rPr lang="en-US" sz="3200" kern="100" dirty="0">
                <a:solidFill>
                  <a:srgbClr val="000000"/>
                </a:solidFill>
                <a:effectLst/>
                <a:ea typeface="Aptos" panose="020B0004020202020204" pitchFamily="34" charset="0"/>
                <a:cs typeface="Times New Roman" panose="02020603050405020304" pitchFamily="18" charset="0"/>
              </a:rPr>
              <a:t>Therefore having overlooked the times </a:t>
            </a:r>
            <a:r>
              <a:rPr lang="en-US" sz="3200" kern="100" dirty="0">
                <a:solidFill>
                  <a:schemeClr val="tx1"/>
                </a:solidFill>
                <a:effectLst/>
                <a:ea typeface="Aptos" panose="020B0004020202020204" pitchFamily="34" charset="0"/>
                <a:cs typeface="Times New Roman" panose="02020603050405020304" pitchFamily="18" charset="0"/>
              </a:rPr>
              <a:t>of ignorance, God is now declaring to men that </a:t>
            </a:r>
            <a:r>
              <a:rPr lang="en-US" sz="3200" b="1" u="sng" kern="100" dirty="0">
                <a:solidFill>
                  <a:srgbClr val="002060"/>
                </a:solidFill>
                <a:effectLst/>
                <a:ea typeface="Aptos" panose="020B0004020202020204" pitchFamily="34" charset="0"/>
                <a:cs typeface="Times New Roman" panose="02020603050405020304" pitchFamily="18" charset="0"/>
              </a:rPr>
              <a:t>all people everywhere should repent</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31 </a:t>
            </a:r>
            <a:r>
              <a:rPr lang="en-US" sz="3200" kern="100" dirty="0">
                <a:solidFill>
                  <a:schemeClr val="tx1"/>
                </a:solidFill>
                <a:effectLst/>
                <a:ea typeface="Aptos" panose="020B0004020202020204" pitchFamily="34" charset="0"/>
                <a:cs typeface="Times New Roman" panose="02020603050405020304" pitchFamily="18" charset="0"/>
              </a:rPr>
              <a:t>because He has fixed a day in which He will judge the world in righteousness through a Man whom He has appointed,</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kern="100" dirty="0">
                <a:solidFill>
                  <a:schemeClr val="tx1"/>
                </a:solidFill>
                <a:effectLst/>
                <a:ea typeface="Aptos" panose="020B0004020202020204" pitchFamily="34" charset="0"/>
                <a:cs typeface="Times New Roman" panose="02020603050405020304" pitchFamily="18" charset="0"/>
              </a:rPr>
              <a:t>having furnished proof to all men by raising Him from the dead.”</a:t>
            </a:r>
          </a:p>
          <a:p>
            <a:r>
              <a:rPr lang="en-US" sz="3200" dirty="0">
                <a:solidFill>
                  <a:schemeClr val="tx1"/>
                </a:solidFill>
              </a:rPr>
              <a:t> </a:t>
            </a:r>
          </a:p>
          <a:p>
            <a:endParaRPr lang="en-US" sz="2300" dirty="0">
              <a:solidFill>
                <a:schemeClr val="bg1"/>
              </a:solidFill>
            </a:endParaRPr>
          </a:p>
        </p:txBody>
      </p:sp>
      <p:sp>
        <p:nvSpPr>
          <p:cNvPr id="10" name="Rectangle: Rounded Corners 9">
            <a:extLst>
              <a:ext uri="{FF2B5EF4-FFF2-40B4-BE49-F238E27FC236}">
                <a16:creationId xmlns:a16="http://schemas.microsoft.com/office/drawing/2014/main" id="{C019C5FB-0D07-78BF-849B-A44CBFEDBDAD}"/>
              </a:ext>
            </a:extLst>
          </p:cNvPr>
          <p:cNvSpPr/>
          <p:nvPr/>
        </p:nvSpPr>
        <p:spPr>
          <a:xfrm>
            <a:off x="228600" y="2102982"/>
            <a:ext cx="41910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Be clear and direct</a:t>
            </a:r>
            <a:endParaRPr lang="en-US" sz="3600" dirty="0"/>
          </a:p>
        </p:txBody>
      </p:sp>
    </p:spTree>
    <p:extLst>
      <p:ext uri="{BB962C8B-B14F-4D97-AF65-F5344CB8AC3E}">
        <p14:creationId xmlns:p14="http://schemas.microsoft.com/office/powerpoint/2010/main" val="298046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5" name="Rectangle: Rounded Corners 4">
            <a:extLst>
              <a:ext uri="{FF2B5EF4-FFF2-40B4-BE49-F238E27FC236}">
                <a16:creationId xmlns:a16="http://schemas.microsoft.com/office/drawing/2014/main" id="{D551C2CD-A2D7-E07A-3A2D-F5D3E29A1359}"/>
              </a:ext>
            </a:extLst>
          </p:cNvPr>
          <p:cNvSpPr/>
          <p:nvPr/>
        </p:nvSpPr>
        <p:spPr>
          <a:xfrm>
            <a:off x="152400" y="3325330"/>
            <a:ext cx="118872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Don’t forget the non-Christian when you get to application </a:t>
            </a:r>
            <a:endParaRPr lang="en-US" sz="3600" dirty="0"/>
          </a:p>
        </p:txBody>
      </p:sp>
      <p:sp>
        <p:nvSpPr>
          <p:cNvPr id="4" name="Rectangle 3">
            <a:extLst>
              <a:ext uri="{FF2B5EF4-FFF2-40B4-BE49-F238E27FC236}">
                <a16:creationId xmlns:a16="http://schemas.microsoft.com/office/drawing/2014/main" id="{78379779-6A8D-78E3-FFE5-56E838737B8D}"/>
              </a:ext>
            </a:extLst>
          </p:cNvPr>
          <p:cNvSpPr/>
          <p:nvPr/>
        </p:nvSpPr>
        <p:spPr>
          <a:xfrm>
            <a:off x="0" y="4190999"/>
            <a:ext cx="12211932" cy="26876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30 </a:t>
            </a:r>
            <a:r>
              <a:rPr lang="en-US" sz="3200" kern="100" dirty="0">
                <a:solidFill>
                  <a:srgbClr val="000000"/>
                </a:solidFill>
                <a:effectLst/>
                <a:ea typeface="Aptos" panose="020B0004020202020204" pitchFamily="34" charset="0"/>
                <a:cs typeface="Times New Roman" panose="02020603050405020304" pitchFamily="18" charset="0"/>
              </a:rPr>
              <a:t>Therefore having overlooked the times </a:t>
            </a:r>
            <a:r>
              <a:rPr lang="en-US" sz="3200" kern="100" dirty="0">
                <a:solidFill>
                  <a:schemeClr val="tx1"/>
                </a:solidFill>
                <a:effectLst/>
                <a:ea typeface="Aptos" panose="020B0004020202020204" pitchFamily="34" charset="0"/>
                <a:cs typeface="Times New Roman" panose="02020603050405020304" pitchFamily="18" charset="0"/>
              </a:rPr>
              <a:t>of ignorance, God is now declaring to men that </a:t>
            </a:r>
            <a:r>
              <a:rPr lang="en-US" sz="3200" b="1" u="sng" kern="100" dirty="0">
                <a:solidFill>
                  <a:srgbClr val="002060"/>
                </a:solidFill>
                <a:effectLst/>
                <a:ea typeface="Aptos" panose="020B0004020202020204" pitchFamily="34" charset="0"/>
                <a:cs typeface="Times New Roman" panose="02020603050405020304" pitchFamily="18" charset="0"/>
              </a:rPr>
              <a:t>all people everywhere should repent</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31 </a:t>
            </a:r>
            <a:r>
              <a:rPr lang="en-US" sz="3200" kern="100" dirty="0">
                <a:solidFill>
                  <a:schemeClr val="tx1"/>
                </a:solidFill>
                <a:effectLst/>
                <a:ea typeface="Aptos" panose="020B0004020202020204" pitchFamily="34" charset="0"/>
                <a:cs typeface="Times New Roman" panose="02020603050405020304" pitchFamily="18" charset="0"/>
              </a:rPr>
              <a:t>because He has fixed a day in which He will judge the world in righteousness through a Man whom He has appointed,</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kern="100" dirty="0">
                <a:solidFill>
                  <a:schemeClr val="tx1"/>
                </a:solidFill>
                <a:effectLst/>
                <a:ea typeface="Aptos" panose="020B0004020202020204" pitchFamily="34" charset="0"/>
                <a:cs typeface="Times New Roman" panose="02020603050405020304" pitchFamily="18" charset="0"/>
              </a:rPr>
              <a:t>having furnished proof to all men by raising Him from the dead.”</a:t>
            </a:r>
          </a:p>
          <a:p>
            <a:r>
              <a:rPr lang="en-US" sz="3200" dirty="0">
                <a:solidFill>
                  <a:schemeClr val="tx1"/>
                </a:solidFill>
              </a:rPr>
              <a:t> </a:t>
            </a:r>
          </a:p>
          <a:p>
            <a:endParaRPr lang="en-US" sz="2300" dirty="0">
              <a:solidFill>
                <a:schemeClr val="bg1"/>
              </a:solidFill>
            </a:endParaRPr>
          </a:p>
        </p:txBody>
      </p:sp>
      <p:sp>
        <p:nvSpPr>
          <p:cNvPr id="7" name="Rectangle: Rounded Corners 6">
            <a:extLst>
              <a:ext uri="{FF2B5EF4-FFF2-40B4-BE49-F238E27FC236}">
                <a16:creationId xmlns:a16="http://schemas.microsoft.com/office/drawing/2014/main" id="{6BFAE784-9435-C6B2-1562-016D7BBCA8E3}"/>
              </a:ext>
            </a:extLst>
          </p:cNvPr>
          <p:cNvSpPr/>
          <p:nvPr/>
        </p:nvSpPr>
        <p:spPr>
          <a:xfrm>
            <a:off x="152400" y="2341267"/>
            <a:ext cx="117348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Example: you’re teaching on “meditate on God’s Word”</a:t>
            </a:r>
            <a:endParaRPr lang="en-US" sz="3600" dirty="0"/>
          </a:p>
        </p:txBody>
      </p:sp>
    </p:spTree>
    <p:extLst>
      <p:ext uri="{BB962C8B-B14F-4D97-AF65-F5344CB8AC3E}">
        <p14:creationId xmlns:p14="http://schemas.microsoft.com/office/powerpoint/2010/main" val="155228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6" name="Rectangle 5">
            <a:extLst>
              <a:ext uri="{FF2B5EF4-FFF2-40B4-BE49-F238E27FC236}">
                <a16:creationId xmlns:a16="http://schemas.microsoft.com/office/drawing/2014/main" id="{F65A442A-D196-8B17-73F8-4A02393E0BC5}"/>
              </a:ext>
            </a:extLst>
          </p:cNvPr>
          <p:cNvSpPr/>
          <p:nvPr/>
        </p:nvSpPr>
        <p:spPr>
          <a:xfrm>
            <a:off x="0" y="4190999"/>
            <a:ext cx="12211932" cy="268766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Acts 17:</a:t>
            </a:r>
            <a:r>
              <a:rPr lang="en-US" sz="3200" b="1" kern="100" baseline="30000" dirty="0">
                <a:solidFill>
                  <a:srgbClr val="000000"/>
                </a:solidFill>
                <a:effectLst/>
                <a:ea typeface="Aptos" panose="020B0004020202020204" pitchFamily="34" charset="0"/>
                <a:cs typeface="Times New Roman" panose="02020603050405020304" pitchFamily="18" charset="0"/>
              </a:rPr>
              <a:t>30 </a:t>
            </a:r>
            <a:r>
              <a:rPr lang="en-US" sz="3200" kern="100" dirty="0">
                <a:solidFill>
                  <a:srgbClr val="000000"/>
                </a:solidFill>
                <a:effectLst/>
                <a:ea typeface="Aptos" panose="020B0004020202020204" pitchFamily="34" charset="0"/>
                <a:cs typeface="Times New Roman" panose="02020603050405020304" pitchFamily="18" charset="0"/>
              </a:rPr>
              <a:t>Therefore having overlooked the times </a:t>
            </a:r>
            <a:r>
              <a:rPr lang="en-US" sz="3200" kern="100" dirty="0">
                <a:solidFill>
                  <a:schemeClr val="tx1"/>
                </a:solidFill>
                <a:effectLst/>
                <a:ea typeface="Aptos" panose="020B0004020202020204" pitchFamily="34" charset="0"/>
                <a:cs typeface="Times New Roman" panose="02020603050405020304" pitchFamily="18" charset="0"/>
              </a:rPr>
              <a:t>of ignorance, God is now declaring to men that </a:t>
            </a:r>
            <a:r>
              <a:rPr lang="en-US" sz="3200" b="1" u="sng" kern="100" dirty="0">
                <a:solidFill>
                  <a:srgbClr val="002060"/>
                </a:solidFill>
                <a:effectLst/>
                <a:ea typeface="Aptos" panose="020B0004020202020204" pitchFamily="34" charset="0"/>
                <a:cs typeface="Times New Roman" panose="02020603050405020304" pitchFamily="18" charset="0"/>
              </a:rPr>
              <a:t>all people everywhere should repent</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b="1" kern="100" baseline="30000" dirty="0">
                <a:solidFill>
                  <a:srgbClr val="000000"/>
                </a:solidFill>
                <a:effectLst/>
                <a:ea typeface="Aptos" panose="020B0004020202020204" pitchFamily="34" charset="0"/>
                <a:cs typeface="Times New Roman" panose="02020603050405020304" pitchFamily="18" charset="0"/>
              </a:rPr>
              <a:t>31 </a:t>
            </a:r>
            <a:r>
              <a:rPr lang="en-US" sz="3200" kern="100" dirty="0">
                <a:solidFill>
                  <a:schemeClr val="tx1"/>
                </a:solidFill>
                <a:effectLst/>
                <a:ea typeface="Aptos" panose="020B0004020202020204" pitchFamily="34" charset="0"/>
                <a:cs typeface="Times New Roman" panose="02020603050405020304" pitchFamily="18" charset="0"/>
              </a:rPr>
              <a:t>because He has fixed a day in which He will judge the world in righteousness through a Man whom He has appointed,</a:t>
            </a:r>
            <a:r>
              <a:rPr lang="en-US" sz="3200" kern="100" dirty="0">
                <a:solidFill>
                  <a:srgbClr val="000000"/>
                </a:solidFill>
                <a:effectLst/>
                <a:ea typeface="Aptos" panose="020B0004020202020204" pitchFamily="34" charset="0"/>
                <a:cs typeface="Times New Roman" panose="02020603050405020304" pitchFamily="18" charset="0"/>
              </a:rPr>
              <a:t> </a:t>
            </a:r>
            <a:r>
              <a:rPr lang="en-US" sz="3200" kern="100" dirty="0">
                <a:solidFill>
                  <a:schemeClr val="tx1"/>
                </a:solidFill>
                <a:effectLst/>
                <a:ea typeface="Aptos" panose="020B0004020202020204" pitchFamily="34" charset="0"/>
                <a:cs typeface="Times New Roman" panose="02020603050405020304" pitchFamily="18" charset="0"/>
              </a:rPr>
              <a:t>having furnished proof to all men by raising Him from the dead.”</a:t>
            </a:r>
          </a:p>
          <a:p>
            <a:r>
              <a:rPr lang="en-US" sz="3200" dirty="0">
                <a:solidFill>
                  <a:schemeClr val="tx1"/>
                </a:solidFill>
              </a:rPr>
              <a:t> </a:t>
            </a:r>
          </a:p>
          <a:p>
            <a:endParaRPr lang="en-US" sz="2300" dirty="0">
              <a:solidFill>
                <a:schemeClr val="bg1"/>
              </a:solidFill>
            </a:endParaRPr>
          </a:p>
        </p:txBody>
      </p:sp>
      <p:sp>
        <p:nvSpPr>
          <p:cNvPr id="4" name="Speech Bubble: Rectangle with Corners Rounded 3">
            <a:extLst>
              <a:ext uri="{FF2B5EF4-FFF2-40B4-BE49-F238E27FC236}">
                <a16:creationId xmlns:a16="http://schemas.microsoft.com/office/drawing/2014/main" id="{0A19B4FA-6928-F90D-D64F-EE1B82992FAC}"/>
              </a:ext>
            </a:extLst>
          </p:cNvPr>
          <p:cNvSpPr/>
          <p:nvPr/>
        </p:nvSpPr>
        <p:spPr>
          <a:xfrm>
            <a:off x="304800" y="2209800"/>
            <a:ext cx="5715000" cy="1066800"/>
          </a:xfrm>
          <a:prstGeom prst="wedgeRoundRectCallout">
            <a:avLst>
              <a:gd name="adj1" fmla="val -58253"/>
              <a:gd name="adj2" fmla="val 83154"/>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But what if there are no new people there that night? </a:t>
            </a:r>
          </a:p>
        </p:txBody>
      </p:sp>
    </p:spTree>
    <p:extLst>
      <p:ext uri="{BB962C8B-B14F-4D97-AF65-F5344CB8AC3E}">
        <p14:creationId xmlns:p14="http://schemas.microsoft.com/office/powerpoint/2010/main" val="20282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44D239-B1EB-6356-E0DB-506581ED39E6}"/>
              </a:ext>
            </a:extLst>
          </p:cNvPr>
          <p:cNvSpPr/>
          <p:nvPr/>
        </p:nvSpPr>
        <p:spPr>
          <a:xfrm>
            <a:off x="346444" y="5237420"/>
            <a:ext cx="11499112" cy="1485901"/>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Any time you teach the Bible, there are potentially 2 audiences in the room </a:t>
            </a:r>
            <a:endParaRPr lang="en-US" sz="4400" dirty="0"/>
          </a:p>
        </p:txBody>
      </p:sp>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762000" y="1174214"/>
            <a:ext cx="10889512" cy="878073"/>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 Effective gospel teachers understand their job</a:t>
            </a:r>
            <a:endParaRPr lang="en-US" sz="4000" dirty="0"/>
          </a:p>
        </p:txBody>
      </p:sp>
      <p:sp>
        <p:nvSpPr>
          <p:cNvPr id="4" name="Rectangle: Rounded Corners 3">
            <a:extLst>
              <a:ext uri="{FF2B5EF4-FFF2-40B4-BE49-F238E27FC236}">
                <a16:creationId xmlns:a16="http://schemas.microsoft.com/office/drawing/2014/main" id="{20648707-F8FE-443B-62F6-FD0895F1F57B}"/>
              </a:ext>
            </a:extLst>
          </p:cNvPr>
          <p:cNvSpPr/>
          <p:nvPr/>
        </p:nvSpPr>
        <p:spPr>
          <a:xfrm>
            <a:off x="762000" y="2438400"/>
            <a:ext cx="10889512"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Connecting </a:t>
            </a:r>
            <a:r>
              <a:rPr lang="en-US" sz="4000" b="1" i="1" dirty="0"/>
              <a:t>this</a:t>
            </a:r>
            <a:r>
              <a:rPr lang="en-US" sz="4000" b="1" dirty="0"/>
              <a:t> audience with </a:t>
            </a:r>
            <a:r>
              <a:rPr lang="en-US" sz="4000" b="1" i="1" dirty="0"/>
              <a:t>this</a:t>
            </a:r>
            <a:r>
              <a:rPr lang="en-US" sz="4000" b="1" dirty="0"/>
              <a:t> passage</a:t>
            </a:r>
            <a:endParaRPr lang="en-US" sz="4000" dirty="0"/>
          </a:p>
        </p:txBody>
      </p:sp>
      <p:sp>
        <p:nvSpPr>
          <p:cNvPr id="6" name="Rectangle: Rounded Corners 5">
            <a:extLst>
              <a:ext uri="{FF2B5EF4-FFF2-40B4-BE49-F238E27FC236}">
                <a16:creationId xmlns:a16="http://schemas.microsoft.com/office/drawing/2014/main" id="{E2BAAB60-85A7-B510-7AE8-2E0017D36DE6}"/>
              </a:ext>
            </a:extLst>
          </p:cNvPr>
          <p:cNvSpPr/>
          <p:nvPr/>
        </p:nvSpPr>
        <p:spPr>
          <a:xfrm>
            <a:off x="651244" y="3702586"/>
            <a:ext cx="10889512"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It’s not about the brilliant thing you have to say, it’s about the brilliant and true thing He has said</a:t>
            </a:r>
            <a:endParaRPr lang="en-US" sz="4000" dirty="0"/>
          </a:p>
        </p:txBody>
      </p:sp>
    </p:spTree>
    <p:extLst>
      <p:ext uri="{BB962C8B-B14F-4D97-AF65-F5344CB8AC3E}">
        <p14:creationId xmlns:p14="http://schemas.microsoft.com/office/powerpoint/2010/main" val="101423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5" name="Rectangle: Rounded Corners 4">
            <a:extLst>
              <a:ext uri="{FF2B5EF4-FFF2-40B4-BE49-F238E27FC236}">
                <a16:creationId xmlns:a16="http://schemas.microsoft.com/office/drawing/2014/main" id="{A844968A-5439-41FE-4533-F38E918F27FF}"/>
              </a:ext>
            </a:extLst>
          </p:cNvPr>
          <p:cNvSpPr/>
          <p:nvPr/>
        </p:nvSpPr>
        <p:spPr>
          <a:xfrm>
            <a:off x="152400" y="5715000"/>
            <a:ext cx="11887200" cy="71327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Whenever possible, root your gospel in the passage</a:t>
            </a:r>
            <a:endParaRPr lang="en-US" sz="4000" dirty="0"/>
          </a:p>
        </p:txBody>
      </p:sp>
      <p:sp>
        <p:nvSpPr>
          <p:cNvPr id="7" name="Rectangle: Rounded Corners 6">
            <a:extLst>
              <a:ext uri="{FF2B5EF4-FFF2-40B4-BE49-F238E27FC236}">
                <a16:creationId xmlns:a16="http://schemas.microsoft.com/office/drawing/2014/main" id="{BC69A095-0858-0A85-F19A-6FF7B4563414}"/>
              </a:ext>
            </a:extLst>
          </p:cNvPr>
          <p:cNvSpPr/>
          <p:nvPr/>
        </p:nvSpPr>
        <p:spPr>
          <a:xfrm>
            <a:off x="1828800" y="2520801"/>
            <a:ext cx="8229600" cy="22859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200" b="1" dirty="0"/>
              <a:t>Pull the camera way back</a:t>
            </a:r>
          </a:p>
          <a:p>
            <a:pPr marL="571500" indent="-571500">
              <a:buFont typeface="Arial" panose="020B0604020202020204" pitchFamily="34" charset="0"/>
              <a:buChar char="•"/>
            </a:pPr>
            <a:r>
              <a:rPr lang="en-US" sz="3200" b="1" dirty="0"/>
              <a:t>This only makes sense if you understand…</a:t>
            </a:r>
          </a:p>
          <a:p>
            <a:pPr marL="571500" indent="-571500">
              <a:buFont typeface="Arial" panose="020B0604020202020204" pitchFamily="34" charset="0"/>
              <a:buChar char="•"/>
            </a:pPr>
            <a:r>
              <a:rPr lang="en-US" sz="3200" b="1" dirty="0"/>
              <a:t>But you can’t do this until you’ve first…</a:t>
            </a:r>
          </a:p>
          <a:p>
            <a:pPr marL="571500" indent="-571500">
              <a:buFont typeface="Arial" panose="020B0604020202020204" pitchFamily="34" charset="0"/>
              <a:buChar char="•"/>
            </a:pPr>
            <a:r>
              <a:rPr lang="en-US" sz="3200" b="1" dirty="0"/>
              <a:t>But your first step is…</a:t>
            </a:r>
            <a:endParaRPr lang="en-US" sz="4000" dirty="0"/>
          </a:p>
        </p:txBody>
      </p:sp>
    </p:spTree>
    <p:extLst>
      <p:ext uri="{BB962C8B-B14F-4D97-AF65-F5344CB8AC3E}">
        <p14:creationId xmlns:p14="http://schemas.microsoft.com/office/powerpoint/2010/main" val="339532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5" name="Rectangle: Rounded Corners 4">
            <a:extLst>
              <a:ext uri="{FF2B5EF4-FFF2-40B4-BE49-F238E27FC236}">
                <a16:creationId xmlns:a16="http://schemas.microsoft.com/office/drawing/2014/main" id="{A844968A-5439-41FE-4533-F38E918F27FF}"/>
              </a:ext>
            </a:extLst>
          </p:cNvPr>
          <p:cNvSpPr/>
          <p:nvPr/>
        </p:nvSpPr>
        <p:spPr>
          <a:xfrm>
            <a:off x="152400" y="5715000"/>
            <a:ext cx="11887200" cy="71327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Whenever possible, root your gospel in the passage</a:t>
            </a:r>
            <a:endParaRPr lang="en-US" sz="4000" dirty="0"/>
          </a:p>
        </p:txBody>
      </p:sp>
      <p:sp>
        <p:nvSpPr>
          <p:cNvPr id="7" name="Rectangle: Rounded Corners 6">
            <a:extLst>
              <a:ext uri="{FF2B5EF4-FFF2-40B4-BE49-F238E27FC236}">
                <a16:creationId xmlns:a16="http://schemas.microsoft.com/office/drawing/2014/main" id="{BC69A095-0858-0A85-F19A-6FF7B4563414}"/>
              </a:ext>
            </a:extLst>
          </p:cNvPr>
          <p:cNvSpPr/>
          <p:nvPr/>
        </p:nvSpPr>
        <p:spPr>
          <a:xfrm>
            <a:off x="152400" y="2266309"/>
            <a:ext cx="8553952"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How would you connect the gospel to:</a:t>
            </a:r>
            <a:endParaRPr lang="en-US" sz="4800" i="1" dirty="0"/>
          </a:p>
        </p:txBody>
      </p:sp>
      <p:sp>
        <p:nvSpPr>
          <p:cNvPr id="4" name="Rectangle: Rounded Corners 3">
            <a:extLst>
              <a:ext uri="{FF2B5EF4-FFF2-40B4-BE49-F238E27FC236}">
                <a16:creationId xmlns:a16="http://schemas.microsoft.com/office/drawing/2014/main" id="{110AB156-3454-E51B-2888-7524B54BABC3}"/>
              </a:ext>
            </a:extLst>
          </p:cNvPr>
          <p:cNvSpPr/>
          <p:nvPr/>
        </p:nvSpPr>
        <p:spPr>
          <a:xfrm>
            <a:off x="2400300" y="3692849"/>
            <a:ext cx="7391400"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Psalm 3: Prayer is our homebase</a:t>
            </a:r>
            <a:endParaRPr lang="en-US" sz="4800" dirty="0"/>
          </a:p>
        </p:txBody>
      </p:sp>
    </p:spTree>
    <p:extLst>
      <p:ext uri="{BB962C8B-B14F-4D97-AF65-F5344CB8AC3E}">
        <p14:creationId xmlns:p14="http://schemas.microsoft.com/office/powerpoint/2010/main" val="273979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5" name="Rectangle: Rounded Corners 4">
            <a:extLst>
              <a:ext uri="{FF2B5EF4-FFF2-40B4-BE49-F238E27FC236}">
                <a16:creationId xmlns:a16="http://schemas.microsoft.com/office/drawing/2014/main" id="{A844968A-5439-41FE-4533-F38E918F27FF}"/>
              </a:ext>
            </a:extLst>
          </p:cNvPr>
          <p:cNvSpPr/>
          <p:nvPr/>
        </p:nvSpPr>
        <p:spPr>
          <a:xfrm>
            <a:off x="152400" y="5715000"/>
            <a:ext cx="11887200" cy="71327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Whenever possible, root your gospel in the passage</a:t>
            </a:r>
            <a:endParaRPr lang="en-US" sz="4000" dirty="0"/>
          </a:p>
        </p:txBody>
      </p:sp>
      <p:sp>
        <p:nvSpPr>
          <p:cNvPr id="7" name="Rectangle: Rounded Corners 6">
            <a:extLst>
              <a:ext uri="{FF2B5EF4-FFF2-40B4-BE49-F238E27FC236}">
                <a16:creationId xmlns:a16="http://schemas.microsoft.com/office/drawing/2014/main" id="{BC69A095-0858-0A85-F19A-6FF7B4563414}"/>
              </a:ext>
            </a:extLst>
          </p:cNvPr>
          <p:cNvSpPr/>
          <p:nvPr/>
        </p:nvSpPr>
        <p:spPr>
          <a:xfrm>
            <a:off x="152400" y="2266309"/>
            <a:ext cx="8553952"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How would you connect the gospel to:</a:t>
            </a:r>
            <a:endParaRPr lang="en-US" sz="4800" i="1" dirty="0"/>
          </a:p>
        </p:txBody>
      </p:sp>
      <p:sp>
        <p:nvSpPr>
          <p:cNvPr id="4" name="Rectangle: Rounded Corners 3">
            <a:extLst>
              <a:ext uri="{FF2B5EF4-FFF2-40B4-BE49-F238E27FC236}">
                <a16:creationId xmlns:a16="http://schemas.microsoft.com/office/drawing/2014/main" id="{110AB156-3454-E51B-2888-7524B54BABC3}"/>
              </a:ext>
            </a:extLst>
          </p:cNvPr>
          <p:cNvSpPr/>
          <p:nvPr/>
        </p:nvSpPr>
        <p:spPr>
          <a:xfrm>
            <a:off x="833217" y="3692849"/>
            <a:ext cx="10744200"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Psalm 32: Praise God for his creation and plan</a:t>
            </a:r>
            <a:endParaRPr lang="en-US" sz="4800" dirty="0"/>
          </a:p>
        </p:txBody>
      </p:sp>
    </p:spTree>
    <p:extLst>
      <p:ext uri="{BB962C8B-B14F-4D97-AF65-F5344CB8AC3E}">
        <p14:creationId xmlns:p14="http://schemas.microsoft.com/office/powerpoint/2010/main" val="7740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5" name="Rectangle: Rounded Corners 4">
            <a:extLst>
              <a:ext uri="{FF2B5EF4-FFF2-40B4-BE49-F238E27FC236}">
                <a16:creationId xmlns:a16="http://schemas.microsoft.com/office/drawing/2014/main" id="{A844968A-5439-41FE-4533-F38E918F27FF}"/>
              </a:ext>
            </a:extLst>
          </p:cNvPr>
          <p:cNvSpPr/>
          <p:nvPr/>
        </p:nvSpPr>
        <p:spPr>
          <a:xfrm>
            <a:off x="152400" y="5715000"/>
            <a:ext cx="11887200" cy="71327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Whenever possible, root your gospel in the passage</a:t>
            </a:r>
            <a:endParaRPr lang="en-US" sz="4000" dirty="0"/>
          </a:p>
        </p:txBody>
      </p:sp>
      <p:sp>
        <p:nvSpPr>
          <p:cNvPr id="7" name="Rectangle: Rounded Corners 6">
            <a:extLst>
              <a:ext uri="{FF2B5EF4-FFF2-40B4-BE49-F238E27FC236}">
                <a16:creationId xmlns:a16="http://schemas.microsoft.com/office/drawing/2014/main" id="{BC69A095-0858-0A85-F19A-6FF7B4563414}"/>
              </a:ext>
            </a:extLst>
          </p:cNvPr>
          <p:cNvSpPr/>
          <p:nvPr/>
        </p:nvSpPr>
        <p:spPr>
          <a:xfrm>
            <a:off x="152400" y="2266309"/>
            <a:ext cx="8553952"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How would you connect the gospel to:</a:t>
            </a:r>
            <a:endParaRPr lang="en-US" sz="4800" i="1" dirty="0"/>
          </a:p>
        </p:txBody>
      </p:sp>
      <p:sp>
        <p:nvSpPr>
          <p:cNvPr id="4" name="Rectangle: Rounded Corners 3">
            <a:extLst>
              <a:ext uri="{FF2B5EF4-FFF2-40B4-BE49-F238E27FC236}">
                <a16:creationId xmlns:a16="http://schemas.microsoft.com/office/drawing/2014/main" id="{110AB156-3454-E51B-2888-7524B54BABC3}"/>
              </a:ext>
            </a:extLst>
          </p:cNvPr>
          <p:cNvSpPr/>
          <p:nvPr/>
        </p:nvSpPr>
        <p:spPr>
          <a:xfrm>
            <a:off x="833217" y="3692849"/>
            <a:ext cx="10744200"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Psalm 139: God’s transcendence and immanence</a:t>
            </a:r>
            <a:endParaRPr lang="en-US" sz="4800" dirty="0"/>
          </a:p>
        </p:txBody>
      </p:sp>
    </p:spTree>
    <p:extLst>
      <p:ext uri="{BB962C8B-B14F-4D97-AF65-F5344CB8AC3E}">
        <p14:creationId xmlns:p14="http://schemas.microsoft.com/office/powerpoint/2010/main" val="16375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5" name="Rectangle: Rounded Corners 4">
            <a:extLst>
              <a:ext uri="{FF2B5EF4-FFF2-40B4-BE49-F238E27FC236}">
                <a16:creationId xmlns:a16="http://schemas.microsoft.com/office/drawing/2014/main" id="{A844968A-5439-41FE-4533-F38E918F27FF}"/>
              </a:ext>
            </a:extLst>
          </p:cNvPr>
          <p:cNvSpPr/>
          <p:nvPr/>
        </p:nvSpPr>
        <p:spPr>
          <a:xfrm>
            <a:off x="152400" y="5715000"/>
            <a:ext cx="11887200" cy="71327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Whenever possible, root your gospel in the passage</a:t>
            </a:r>
            <a:endParaRPr lang="en-US" sz="4000" dirty="0"/>
          </a:p>
        </p:txBody>
      </p:sp>
      <p:sp>
        <p:nvSpPr>
          <p:cNvPr id="7" name="Rectangle: Rounded Corners 6">
            <a:extLst>
              <a:ext uri="{FF2B5EF4-FFF2-40B4-BE49-F238E27FC236}">
                <a16:creationId xmlns:a16="http://schemas.microsoft.com/office/drawing/2014/main" id="{BC69A095-0858-0A85-F19A-6FF7B4563414}"/>
              </a:ext>
            </a:extLst>
          </p:cNvPr>
          <p:cNvSpPr/>
          <p:nvPr/>
        </p:nvSpPr>
        <p:spPr>
          <a:xfrm>
            <a:off x="152400" y="2266309"/>
            <a:ext cx="8553952"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How would you connect the gospel to:</a:t>
            </a:r>
            <a:endParaRPr lang="en-US" sz="4800" i="1" dirty="0"/>
          </a:p>
        </p:txBody>
      </p:sp>
      <p:sp>
        <p:nvSpPr>
          <p:cNvPr id="4" name="Rectangle: Rounded Corners 3">
            <a:extLst>
              <a:ext uri="{FF2B5EF4-FFF2-40B4-BE49-F238E27FC236}">
                <a16:creationId xmlns:a16="http://schemas.microsoft.com/office/drawing/2014/main" id="{110AB156-3454-E51B-2888-7524B54BABC3}"/>
              </a:ext>
            </a:extLst>
          </p:cNvPr>
          <p:cNvSpPr/>
          <p:nvPr/>
        </p:nvSpPr>
        <p:spPr>
          <a:xfrm>
            <a:off x="833217" y="3692849"/>
            <a:ext cx="9910983"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Psalm 51: David repents of his great sin </a:t>
            </a:r>
            <a:endParaRPr lang="en-US" sz="4800" dirty="0"/>
          </a:p>
        </p:txBody>
      </p:sp>
    </p:spTree>
    <p:extLst>
      <p:ext uri="{BB962C8B-B14F-4D97-AF65-F5344CB8AC3E}">
        <p14:creationId xmlns:p14="http://schemas.microsoft.com/office/powerpoint/2010/main" val="402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5" name="Rectangle: Rounded Corners 4">
            <a:extLst>
              <a:ext uri="{FF2B5EF4-FFF2-40B4-BE49-F238E27FC236}">
                <a16:creationId xmlns:a16="http://schemas.microsoft.com/office/drawing/2014/main" id="{A844968A-5439-41FE-4533-F38E918F27FF}"/>
              </a:ext>
            </a:extLst>
          </p:cNvPr>
          <p:cNvSpPr/>
          <p:nvPr/>
        </p:nvSpPr>
        <p:spPr>
          <a:xfrm>
            <a:off x="152400" y="5715000"/>
            <a:ext cx="11887200" cy="71327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Whenever possible, root your gospel in the passage</a:t>
            </a:r>
            <a:endParaRPr lang="en-US" sz="4000" dirty="0"/>
          </a:p>
        </p:txBody>
      </p:sp>
      <p:sp>
        <p:nvSpPr>
          <p:cNvPr id="7" name="Rectangle: Rounded Corners 6">
            <a:extLst>
              <a:ext uri="{FF2B5EF4-FFF2-40B4-BE49-F238E27FC236}">
                <a16:creationId xmlns:a16="http://schemas.microsoft.com/office/drawing/2014/main" id="{BC69A095-0858-0A85-F19A-6FF7B4563414}"/>
              </a:ext>
            </a:extLst>
          </p:cNvPr>
          <p:cNvSpPr/>
          <p:nvPr/>
        </p:nvSpPr>
        <p:spPr>
          <a:xfrm>
            <a:off x="152400" y="2266309"/>
            <a:ext cx="8553952"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How would you connect the gospel to:</a:t>
            </a:r>
            <a:endParaRPr lang="en-US" sz="4800" i="1" dirty="0"/>
          </a:p>
        </p:txBody>
      </p:sp>
      <p:sp>
        <p:nvSpPr>
          <p:cNvPr id="4" name="Rectangle: Rounded Corners 3">
            <a:extLst>
              <a:ext uri="{FF2B5EF4-FFF2-40B4-BE49-F238E27FC236}">
                <a16:creationId xmlns:a16="http://schemas.microsoft.com/office/drawing/2014/main" id="{110AB156-3454-E51B-2888-7524B54BABC3}"/>
              </a:ext>
            </a:extLst>
          </p:cNvPr>
          <p:cNvSpPr/>
          <p:nvPr/>
        </p:nvSpPr>
        <p:spPr>
          <a:xfrm>
            <a:off x="833217" y="3692848"/>
            <a:ext cx="9910983" cy="1260151"/>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Psalm 42 &amp;43: Lament that it feels like God has abandoned me </a:t>
            </a:r>
            <a:endParaRPr lang="en-US" sz="4800" dirty="0"/>
          </a:p>
        </p:txBody>
      </p:sp>
    </p:spTree>
    <p:extLst>
      <p:ext uri="{BB962C8B-B14F-4D97-AF65-F5344CB8AC3E}">
        <p14:creationId xmlns:p14="http://schemas.microsoft.com/office/powerpoint/2010/main" val="26621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614583" y="1143000"/>
            <a:ext cx="10962834"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 Effective gospel teachers are bold heralds</a:t>
            </a:r>
            <a:endParaRPr lang="en-US" sz="4400" dirty="0"/>
          </a:p>
        </p:txBody>
      </p:sp>
      <p:sp>
        <p:nvSpPr>
          <p:cNvPr id="5" name="Rectangle: Rounded Corners 4">
            <a:extLst>
              <a:ext uri="{FF2B5EF4-FFF2-40B4-BE49-F238E27FC236}">
                <a16:creationId xmlns:a16="http://schemas.microsoft.com/office/drawing/2014/main" id="{A844968A-5439-41FE-4533-F38E918F27FF}"/>
              </a:ext>
            </a:extLst>
          </p:cNvPr>
          <p:cNvSpPr/>
          <p:nvPr/>
        </p:nvSpPr>
        <p:spPr>
          <a:xfrm>
            <a:off x="152400" y="5715000"/>
            <a:ext cx="11887200" cy="71327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Whenever possible, root your gospel in the passage</a:t>
            </a:r>
            <a:endParaRPr lang="en-US" sz="4000" dirty="0"/>
          </a:p>
        </p:txBody>
      </p:sp>
      <p:sp>
        <p:nvSpPr>
          <p:cNvPr id="7" name="Rectangle: Rounded Corners 6">
            <a:extLst>
              <a:ext uri="{FF2B5EF4-FFF2-40B4-BE49-F238E27FC236}">
                <a16:creationId xmlns:a16="http://schemas.microsoft.com/office/drawing/2014/main" id="{BC69A095-0858-0A85-F19A-6FF7B4563414}"/>
              </a:ext>
            </a:extLst>
          </p:cNvPr>
          <p:cNvSpPr/>
          <p:nvPr/>
        </p:nvSpPr>
        <p:spPr>
          <a:xfrm>
            <a:off x="152400" y="2266309"/>
            <a:ext cx="8553952" cy="898842"/>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How would you connect the gospel to:</a:t>
            </a:r>
            <a:endParaRPr lang="en-US" sz="4800" i="1" dirty="0"/>
          </a:p>
        </p:txBody>
      </p:sp>
      <p:sp>
        <p:nvSpPr>
          <p:cNvPr id="4" name="Rectangle: Rounded Corners 3">
            <a:extLst>
              <a:ext uri="{FF2B5EF4-FFF2-40B4-BE49-F238E27FC236}">
                <a16:creationId xmlns:a16="http://schemas.microsoft.com/office/drawing/2014/main" id="{110AB156-3454-E51B-2888-7524B54BABC3}"/>
              </a:ext>
            </a:extLst>
          </p:cNvPr>
          <p:cNvSpPr/>
          <p:nvPr/>
        </p:nvSpPr>
        <p:spPr>
          <a:xfrm>
            <a:off x="1600200" y="3692848"/>
            <a:ext cx="9144000" cy="1260151"/>
          </a:xfrm>
          <a:prstGeom prst="roundRect">
            <a:avLst/>
          </a:prstGeom>
          <a:solidFill>
            <a:schemeClr val="tx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Psalm 23: The Lord is my Shepherd who provides and leads me in a relationship </a:t>
            </a:r>
            <a:endParaRPr lang="en-US" sz="4800" dirty="0"/>
          </a:p>
        </p:txBody>
      </p:sp>
    </p:spTree>
    <p:extLst>
      <p:ext uri="{BB962C8B-B14F-4D97-AF65-F5344CB8AC3E}">
        <p14:creationId xmlns:p14="http://schemas.microsoft.com/office/powerpoint/2010/main" val="141909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152400" y="1143000"/>
            <a:ext cx="11963401"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6) Effective gospel teachers lead inclusive discussions </a:t>
            </a:r>
            <a:endParaRPr lang="en-US" sz="4000" dirty="0"/>
          </a:p>
        </p:txBody>
      </p:sp>
      <p:sp>
        <p:nvSpPr>
          <p:cNvPr id="4" name="Rectangle: Rounded Corners 3">
            <a:extLst>
              <a:ext uri="{FF2B5EF4-FFF2-40B4-BE49-F238E27FC236}">
                <a16:creationId xmlns:a16="http://schemas.microsoft.com/office/drawing/2014/main" id="{429165F3-DAD0-7CBD-F25B-28A374A30BFC}"/>
              </a:ext>
            </a:extLst>
          </p:cNvPr>
          <p:cNvSpPr/>
          <p:nvPr/>
        </p:nvSpPr>
        <p:spPr>
          <a:xfrm>
            <a:off x="152400" y="2362200"/>
            <a:ext cx="11478066"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r>
              <a:rPr lang="en-US" sz="3600" b="1" dirty="0"/>
              <a:t>You want guests to be able to participate and contribute</a:t>
            </a:r>
            <a:endParaRPr lang="en-US" sz="3600" dirty="0"/>
          </a:p>
        </p:txBody>
      </p:sp>
      <p:sp>
        <p:nvSpPr>
          <p:cNvPr id="6" name="Rectangle: Rounded Corners 5">
            <a:extLst>
              <a:ext uri="{FF2B5EF4-FFF2-40B4-BE49-F238E27FC236}">
                <a16:creationId xmlns:a16="http://schemas.microsoft.com/office/drawing/2014/main" id="{DE17BC04-B5E2-6808-F4C9-D6DCA6AF2E30}"/>
              </a:ext>
            </a:extLst>
          </p:cNvPr>
          <p:cNvSpPr/>
          <p:nvPr/>
        </p:nvSpPr>
        <p:spPr>
          <a:xfrm>
            <a:off x="152400" y="5389267"/>
            <a:ext cx="76200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r>
              <a:rPr lang="en-US" sz="3600" b="1" dirty="0"/>
              <a:t>You want it to be a good experience </a:t>
            </a:r>
            <a:endParaRPr lang="en-US" sz="3600" dirty="0"/>
          </a:p>
        </p:txBody>
      </p:sp>
      <p:sp>
        <p:nvSpPr>
          <p:cNvPr id="9" name="Rectangle: Rounded Corners 8">
            <a:extLst>
              <a:ext uri="{FF2B5EF4-FFF2-40B4-BE49-F238E27FC236}">
                <a16:creationId xmlns:a16="http://schemas.microsoft.com/office/drawing/2014/main" id="{459FA764-1730-5FAA-E080-F73F904B3F6E}"/>
              </a:ext>
            </a:extLst>
          </p:cNvPr>
          <p:cNvSpPr/>
          <p:nvPr/>
        </p:nvSpPr>
        <p:spPr>
          <a:xfrm>
            <a:off x="164805" y="3865267"/>
            <a:ext cx="65532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r>
              <a:rPr lang="en-US" sz="3600" b="1" dirty="0"/>
              <a:t>You want to get them thinking</a:t>
            </a:r>
            <a:endParaRPr lang="en-US" sz="3600" dirty="0"/>
          </a:p>
        </p:txBody>
      </p:sp>
      <p:sp>
        <p:nvSpPr>
          <p:cNvPr id="10" name="Rectangle: Rounded Corners 9">
            <a:extLst>
              <a:ext uri="{FF2B5EF4-FFF2-40B4-BE49-F238E27FC236}">
                <a16:creationId xmlns:a16="http://schemas.microsoft.com/office/drawing/2014/main" id="{67FAC2E7-BF38-E200-5CA8-B0C25C1EECD5}"/>
              </a:ext>
            </a:extLst>
          </p:cNvPr>
          <p:cNvSpPr/>
          <p:nvPr/>
        </p:nvSpPr>
        <p:spPr>
          <a:xfrm>
            <a:off x="5562601" y="3124200"/>
            <a:ext cx="6553200" cy="63053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So it can’t be Christian-exclusive </a:t>
            </a:r>
          </a:p>
        </p:txBody>
      </p:sp>
      <p:sp>
        <p:nvSpPr>
          <p:cNvPr id="11" name="Rectangle: Rounded Corners 10">
            <a:extLst>
              <a:ext uri="{FF2B5EF4-FFF2-40B4-BE49-F238E27FC236}">
                <a16:creationId xmlns:a16="http://schemas.microsoft.com/office/drawing/2014/main" id="{34BAAFA2-F689-CEC5-FE86-9FFAE9B78340}"/>
              </a:ext>
            </a:extLst>
          </p:cNvPr>
          <p:cNvSpPr/>
          <p:nvPr/>
        </p:nvSpPr>
        <p:spPr>
          <a:xfrm>
            <a:off x="6717087" y="6109069"/>
            <a:ext cx="5397795" cy="63053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So it has to be “generous”</a:t>
            </a:r>
          </a:p>
        </p:txBody>
      </p:sp>
      <p:sp>
        <p:nvSpPr>
          <p:cNvPr id="12" name="Rectangle: Rounded Corners 11">
            <a:extLst>
              <a:ext uri="{FF2B5EF4-FFF2-40B4-BE49-F238E27FC236}">
                <a16:creationId xmlns:a16="http://schemas.microsoft.com/office/drawing/2014/main" id="{ACD18708-81D5-BDFC-BF77-C8D9CDD8CBE3}"/>
              </a:ext>
            </a:extLst>
          </p:cNvPr>
          <p:cNvSpPr/>
          <p:nvPr/>
        </p:nvSpPr>
        <p:spPr>
          <a:xfrm>
            <a:off x="1614890" y="4627267"/>
            <a:ext cx="10500911" cy="63053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So it has to be open-ended, relevant, and interesting </a:t>
            </a:r>
          </a:p>
        </p:txBody>
      </p:sp>
    </p:spTree>
    <p:extLst>
      <p:ext uri="{BB962C8B-B14F-4D97-AF65-F5344CB8AC3E}">
        <p14:creationId xmlns:p14="http://schemas.microsoft.com/office/powerpoint/2010/main" val="41329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9" grpId="0" animBg="1"/>
      <p:bldP spid="10"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152400" y="1143000"/>
            <a:ext cx="11963401"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6) Effective gospel teachers lead inclusive discussions </a:t>
            </a:r>
            <a:endParaRPr lang="en-US" sz="4000" dirty="0"/>
          </a:p>
        </p:txBody>
      </p:sp>
      <p:sp>
        <p:nvSpPr>
          <p:cNvPr id="5" name="Rectangle: Rounded Corners 4">
            <a:extLst>
              <a:ext uri="{FF2B5EF4-FFF2-40B4-BE49-F238E27FC236}">
                <a16:creationId xmlns:a16="http://schemas.microsoft.com/office/drawing/2014/main" id="{B1FA974F-0E5B-D2BE-E40A-509A001F9D46}"/>
              </a:ext>
            </a:extLst>
          </p:cNvPr>
          <p:cNvSpPr/>
          <p:nvPr/>
        </p:nvSpPr>
        <p:spPr>
          <a:xfrm>
            <a:off x="563522" y="2380809"/>
            <a:ext cx="11084887" cy="990600"/>
          </a:xfrm>
          <a:prstGeom prst="roundRect">
            <a:avLst/>
          </a:prstGeom>
          <a:solidFill>
            <a:schemeClr val="tx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algn="ctr">
              <a:lnSpc>
                <a:spcPct val="107000"/>
              </a:lnSpc>
              <a:spcBef>
                <a:spcPts val="0"/>
              </a:spcBef>
              <a:spcAft>
                <a:spcPts val="0"/>
              </a:spcAft>
            </a:pPr>
            <a:r>
              <a:rPr lang="en-US" sz="4400" b="1" i="1" dirty="0">
                <a:effectLst/>
                <a:latin typeface="Calibri" panose="020F0502020204030204" pitchFamily="34" charset="0"/>
                <a:ea typeface="Calibri" panose="020F0502020204030204" pitchFamily="34" charset="0"/>
                <a:cs typeface="Times New Roman" panose="02020603050405020304" pitchFamily="18" charset="0"/>
              </a:rPr>
              <a:t>“why is it selfish to not give financially?”</a:t>
            </a:r>
          </a:p>
        </p:txBody>
      </p:sp>
      <p:sp>
        <p:nvSpPr>
          <p:cNvPr id="7" name="Rectangle: Rounded Corners 6">
            <a:extLst>
              <a:ext uri="{FF2B5EF4-FFF2-40B4-BE49-F238E27FC236}">
                <a16:creationId xmlns:a16="http://schemas.microsoft.com/office/drawing/2014/main" id="{9DCF8146-B7AB-CCCD-0855-CC807D3F7CCB}"/>
              </a:ext>
            </a:extLst>
          </p:cNvPr>
          <p:cNvSpPr/>
          <p:nvPr/>
        </p:nvSpPr>
        <p:spPr>
          <a:xfrm>
            <a:off x="152400" y="3581400"/>
            <a:ext cx="11963400" cy="2133601"/>
          </a:xfrm>
          <a:prstGeom prst="roundRect">
            <a:avLst/>
          </a:prstGeom>
          <a:solidFill>
            <a:schemeClr val="tx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algn="ctr">
              <a:lnSpc>
                <a:spcPct val="107000"/>
              </a:lnSpc>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When I say “be generous with your money,” we all probably have instinctive objections. What would be some common ones?  Do they hold up? </a:t>
            </a:r>
          </a:p>
        </p:txBody>
      </p:sp>
      <p:sp>
        <p:nvSpPr>
          <p:cNvPr id="6" name="Rectangle: Rounded Corners 5">
            <a:extLst>
              <a:ext uri="{FF2B5EF4-FFF2-40B4-BE49-F238E27FC236}">
                <a16:creationId xmlns:a16="http://schemas.microsoft.com/office/drawing/2014/main" id="{896F585C-A225-284D-AD3B-0CEA00D237D9}"/>
              </a:ext>
            </a:extLst>
          </p:cNvPr>
          <p:cNvSpPr/>
          <p:nvPr/>
        </p:nvSpPr>
        <p:spPr>
          <a:xfrm>
            <a:off x="5410200" y="6075067"/>
            <a:ext cx="6553200" cy="63053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The “hammer” vs the “crowbar”</a:t>
            </a:r>
            <a:endParaRPr lang="en-US" sz="3600" dirty="0"/>
          </a:p>
        </p:txBody>
      </p:sp>
    </p:spTree>
    <p:extLst>
      <p:ext uri="{BB962C8B-B14F-4D97-AF65-F5344CB8AC3E}">
        <p14:creationId xmlns:p14="http://schemas.microsoft.com/office/powerpoint/2010/main" val="171357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152400" y="1143000"/>
            <a:ext cx="11963401"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6) Effective gospel teachers lead inclusive discussions </a:t>
            </a:r>
            <a:endParaRPr lang="en-US" sz="4000" dirty="0"/>
          </a:p>
        </p:txBody>
      </p:sp>
      <p:sp>
        <p:nvSpPr>
          <p:cNvPr id="5" name="Rectangle: Rounded Corners 4">
            <a:extLst>
              <a:ext uri="{FF2B5EF4-FFF2-40B4-BE49-F238E27FC236}">
                <a16:creationId xmlns:a16="http://schemas.microsoft.com/office/drawing/2014/main" id="{B1FA974F-0E5B-D2BE-E40A-509A001F9D46}"/>
              </a:ext>
            </a:extLst>
          </p:cNvPr>
          <p:cNvSpPr/>
          <p:nvPr/>
        </p:nvSpPr>
        <p:spPr>
          <a:xfrm>
            <a:off x="1009650" y="2281071"/>
            <a:ext cx="10248900" cy="878074"/>
          </a:xfrm>
          <a:prstGeom prst="roundRect">
            <a:avLst/>
          </a:prstGeom>
          <a:solidFill>
            <a:schemeClr val="tx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algn="ctr">
              <a:lnSpc>
                <a:spcPct val="107000"/>
              </a:lnSpc>
              <a:spcBef>
                <a:spcPts val="0"/>
              </a:spcBef>
              <a:spcAft>
                <a:spcPts val="0"/>
              </a:spcAft>
            </a:pPr>
            <a:r>
              <a:rPr lang="en-US" sz="4000" b="1" i="1" dirty="0">
                <a:latin typeface="Calibri" panose="020F0502020204030204" pitchFamily="34" charset="0"/>
                <a:ea typeface="Calibri" panose="020F0502020204030204" pitchFamily="34" charset="0"/>
                <a:cs typeface="Times New Roman" panose="02020603050405020304" pitchFamily="18" charset="0"/>
              </a:rPr>
              <a:t>W</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hy is anger such a terrible sin?</a:t>
            </a:r>
          </a:p>
        </p:txBody>
      </p:sp>
      <p:sp>
        <p:nvSpPr>
          <p:cNvPr id="7" name="Rectangle: Rounded Corners 6">
            <a:extLst>
              <a:ext uri="{FF2B5EF4-FFF2-40B4-BE49-F238E27FC236}">
                <a16:creationId xmlns:a16="http://schemas.microsoft.com/office/drawing/2014/main" id="{9DCF8146-B7AB-CCCD-0855-CC807D3F7CCB}"/>
              </a:ext>
            </a:extLst>
          </p:cNvPr>
          <p:cNvSpPr/>
          <p:nvPr/>
        </p:nvSpPr>
        <p:spPr>
          <a:xfrm>
            <a:off x="266700" y="3465326"/>
            <a:ext cx="11658600" cy="1371601"/>
          </a:xfrm>
          <a:prstGeom prst="roundRect">
            <a:avLst/>
          </a:prstGeom>
          <a:solidFill>
            <a:schemeClr val="tx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algn="ctr">
              <a:lnSpc>
                <a:spcPct val="107000"/>
              </a:lnSpc>
              <a:spcBef>
                <a:spcPts val="0"/>
              </a:spcBef>
              <a:spcAft>
                <a:spcPts val="0"/>
              </a:spcAft>
            </a:pPr>
            <a:r>
              <a:rPr lang="en-US" sz="4000" b="1" i="1" dirty="0">
                <a:latin typeface="Calibri" panose="020F0502020204030204" pitchFamily="34" charset="0"/>
                <a:ea typeface="Calibri" panose="020F0502020204030204" pitchFamily="34" charset="0"/>
                <a:cs typeface="Times New Roman" panose="02020603050405020304" pitchFamily="18" charset="0"/>
              </a:rPr>
              <a:t>I</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n the moment anger seems justified, but what are some common unintended consequences of anger? </a:t>
            </a:r>
          </a:p>
        </p:txBody>
      </p:sp>
      <p:sp>
        <p:nvSpPr>
          <p:cNvPr id="4" name="Rectangle: Rounded Corners 3">
            <a:extLst>
              <a:ext uri="{FF2B5EF4-FFF2-40B4-BE49-F238E27FC236}">
                <a16:creationId xmlns:a16="http://schemas.microsoft.com/office/drawing/2014/main" id="{E4B69B43-1BA6-AAFD-83B7-D8017D253460}"/>
              </a:ext>
            </a:extLst>
          </p:cNvPr>
          <p:cNvSpPr/>
          <p:nvPr/>
        </p:nvSpPr>
        <p:spPr>
          <a:xfrm>
            <a:off x="266700" y="5143108"/>
            <a:ext cx="11715750" cy="1371601"/>
          </a:xfrm>
          <a:prstGeom prst="roundRect">
            <a:avLst/>
          </a:prstGeom>
          <a:solidFill>
            <a:schemeClr val="tx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algn="ctr">
              <a:lnSpc>
                <a:spcPct val="107000"/>
              </a:lnSpc>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Why do you think God has such a strong reaction to our anger? </a:t>
            </a:r>
          </a:p>
        </p:txBody>
      </p:sp>
    </p:spTree>
    <p:extLst>
      <p:ext uri="{BB962C8B-B14F-4D97-AF65-F5344CB8AC3E}">
        <p14:creationId xmlns:p14="http://schemas.microsoft.com/office/powerpoint/2010/main" val="17599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762000" y="1174214"/>
            <a:ext cx="10889512" cy="878073"/>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 Effective gospel teachers understand their job</a:t>
            </a:r>
            <a:endParaRPr lang="en-US" sz="4000" dirty="0"/>
          </a:p>
        </p:txBody>
      </p:sp>
      <p:sp>
        <p:nvSpPr>
          <p:cNvPr id="4" name="Rectangle: Rounded Corners 3">
            <a:extLst>
              <a:ext uri="{FF2B5EF4-FFF2-40B4-BE49-F238E27FC236}">
                <a16:creationId xmlns:a16="http://schemas.microsoft.com/office/drawing/2014/main" id="{20648707-F8FE-443B-62F6-FD0895F1F57B}"/>
              </a:ext>
            </a:extLst>
          </p:cNvPr>
          <p:cNvSpPr/>
          <p:nvPr/>
        </p:nvSpPr>
        <p:spPr>
          <a:xfrm>
            <a:off x="762000" y="2438400"/>
            <a:ext cx="10889512"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Connecting </a:t>
            </a:r>
            <a:r>
              <a:rPr lang="en-US" sz="4000" b="1" i="1" dirty="0"/>
              <a:t>this</a:t>
            </a:r>
            <a:r>
              <a:rPr lang="en-US" sz="4000" b="1" dirty="0"/>
              <a:t> audience with </a:t>
            </a:r>
            <a:r>
              <a:rPr lang="en-US" sz="4000" b="1" i="1" dirty="0"/>
              <a:t>this</a:t>
            </a:r>
            <a:r>
              <a:rPr lang="en-US" sz="4000" b="1" dirty="0"/>
              <a:t> passage</a:t>
            </a:r>
            <a:endParaRPr lang="en-US" sz="4000" dirty="0"/>
          </a:p>
        </p:txBody>
      </p:sp>
      <p:sp>
        <p:nvSpPr>
          <p:cNvPr id="6" name="Rectangle: Rounded Corners 5">
            <a:extLst>
              <a:ext uri="{FF2B5EF4-FFF2-40B4-BE49-F238E27FC236}">
                <a16:creationId xmlns:a16="http://schemas.microsoft.com/office/drawing/2014/main" id="{E2BAAB60-85A7-B510-7AE8-2E0017D36DE6}"/>
              </a:ext>
            </a:extLst>
          </p:cNvPr>
          <p:cNvSpPr/>
          <p:nvPr/>
        </p:nvSpPr>
        <p:spPr>
          <a:xfrm>
            <a:off x="651244" y="3702586"/>
            <a:ext cx="10889512"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It’s not about the brilliant thing you have to say, it’s about the brilliant and true thing He has said</a:t>
            </a:r>
            <a:endParaRPr lang="en-US" sz="4000" dirty="0"/>
          </a:p>
        </p:txBody>
      </p:sp>
      <p:sp>
        <p:nvSpPr>
          <p:cNvPr id="7" name="Rectangle: Rounded Corners 6">
            <a:extLst>
              <a:ext uri="{FF2B5EF4-FFF2-40B4-BE49-F238E27FC236}">
                <a16:creationId xmlns:a16="http://schemas.microsoft.com/office/drawing/2014/main" id="{E60759AB-9DFD-4ED9-C5BF-7AD03295CDBD}"/>
              </a:ext>
            </a:extLst>
          </p:cNvPr>
          <p:cNvSpPr/>
          <p:nvPr/>
        </p:nvSpPr>
        <p:spPr>
          <a:xfrm>
            <a:off x="342900" y="5244749"/>
            <a:ext cx="11506200"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And that means anyone can be an </a:t>
            </a:r>
          </a:p>
          <a:p>
            <a:pPr algn="ctr"/>
            <a:r>
              <a:rPr lang="en-US" sz="4000" b="1" dirty="0"/>
              <a:t>effective gospel teacher!</a:t>
            </a:r>
            <a:endParaRPr lang="en-US" sz="4000" dirty="0"/>
          </a:p>
        </p:txBody>
      </p:sp>
    </p:spTree>
    <p:extLst>
      <p:ext uri="{BB962C8B-B14F-4D97-AF65-F5344CB8AC3E}">
        <p14:creationId xmlns:p14="http://schemas.microsoft.com/office/powerpoint/2010/main" val="24197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152400" y="1143000"/>
            <a:ext cx="11963401" cy="878074"/>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6) Effective gospel teachers lead inclusive discussions </a:t>
            </a:r>
            <a:endParaRPr lang="en-US" sz="4000" dirty="0"/>
          </a:p>
        </p:txBody>
      </p:sp>
      <p:sp>
        <p:nvSpPr>
          <p:cNvPr id="5" name="Rectangle: Rounded Corners 4">
            <a:extLst>
              <a:ext uri="{FF2B5EF4-FFF2-40B4-BE49-F238E27FC236}">
                <a16:creationId xmlns:a16="http://schemas.microsoft.com/office/drawing/2014/main" id="{B1FA974F-0E5B-D2BE-E40A-509A001F9D46}"/>
              </a:ext>
            </a:extLst>
          </p:cNvPr>
          <p:cNvSpPr/>
          <p:nvPr/>
        </p:nvSpPr>
        <p:spPr>
          <a:xfrm>
            <a:off x="1009650" y="2281071"/>
            <a:ext cx="10248900" cy="1347730"/>
          </a:xfrm>
          <a:prstGeom prst="roundRect">
            <a:avLst/>
          </a:prstGeom>
          <a:solidFill>
            <a:schemeClr val="tx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000" b="1" i="1" dirty="0"/>
              <a:t>If you are a materialist, what are you not believing about God?</a:t>
            </a:r>
          </a:p>
        </p:txBody>
      </p:sp>
      <p:sp>
        <p:nvSpPr>
          <p:cNvPr id="7" name="Rectangle: Rounded Corners 6">
            <a:extLst>
              <a:ext uri="{FF2B5EF4-FFF2-40B4-BE49-F238E27FC236}">
                <a16:creationId xmlns:a16="http://schemas.microsoft.com/office/drawing/2014/main" id="{9DCF8146-B7AB-CCCD-0855-CC807D3F7CCB}"/>
              </a:ext>
            </a:extLst>
          </p:cNvPr>
          <p:cNvSpPr/>
          <p:nvPr/>
        </p:nvSpPr>
        <p:spPr>
          <a:xfrm>
            <a:off x="152400" y="3888798"/>
            <a:ext cx="11696700" cy="2664401"/>
          </a:xfrm>
          <a:prstGeom prst="roundRect">
            <a:avLst/>
          </a:prstGeom>
          <a:solidFill>
            <a:schemeClr val="tx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000" b="1" i="1" dirty="0"/>
              <a:t>We all know materialism is hollow… but it’s also really tempting. Here’s where I get tempted… What are areas where you feel double minded about materialism? </a:t>
            </a:r>
          </a:p>
        </p:txBody>
      </p:sp>
    </p:spTree>
    <p:extLst>
      <p:ext uri="{BB962C8B-B14F-4D97-AF65-F5344CB8AC3E}">
        <p14:creationId xmlns:p14="http://schemas.microsoft.com/office/powerpoint/2010/main" val="12457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114299" y="2819400"/>
            <a:ext cx="11963401" cy="213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If we’re willing to faithfully exposit the scripture, the Holy Spirit can speak to the hearts of every person present on any given day!</a:t>
            </a:r>
            <a:endParaRPr lang="en-US" sz="4400" dirty="0"/>
          </a:p>
        </p:txBody>
      </p:sp>
    </p:spTree>
    <p:extLst>
      <p:ext uri="{BB962C8B-B14F-4D97-AF65-F5344CB8AC3E}">
        <p14:creationId xmlns:p14="http://schemas.microsoft.com/office/powerpoint/2010/main" val="4145594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r code and a green background&#10;&#10;Description automatically generated">
            <a:extLst>
              <a:ext uri="{FF2B5EF4-FFF2-40B4-BE49-F238E27FC236}">
                <a16:creationId xmlns:a16="http://schemas.microsoft.com/office/drawing/2014/main" id="{CFB00765-26D8-5D68-933A-EAA7F4C4209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82894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762000" y="1174214"/>
            <a:ext cx="10889512" cy="878073"/>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 Effective gospel teachers understand their job</a:t>
            </a:r>
            <a:endParaRPr lang="en-US" sz="4000" dirty="0"/>
          </a:p>
        </p:txBody>
      </p:sp>
      <p:sp>
        <p:nvSpPr>
          <p:cNvPr id="4" name="Rectangle: Rounded Corners 3">
            <a:extLst>
              <a:ext uri="{FF2B5EF4-FFF2-40B4-BE49-F238E27FC236}">
                <a16:creationId xmlns:a16="http://schemas.microsoft.com/office/drawing/2014/main" id="{20648707-F8FE-443B-62F6-FD0895F1F57B}"/>
              </a:ext>
            </a:extLst>
          </p:cNvPr>
          <p:cNvSpPr/>
          <p:nvPr/>
        </p:nvSpPr>
        <p:spPr>
          <a:xfrm>
            <a:off x="762000" y="2438400"/>
            <a:ext cx="10889512"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Connecting </a:t>
            </a:r>
            <a:r>
              <a:rPr lang="en-US" sz="4000" b="1" i="1" dirty="0"/>
              <a:t>this</a:t>
            </a:r>
            <a:r>
              <a:rPr lang="en-US" sz="4000" b="1" dirty="0"/>
              <a:t> audience with </a:t>
            </a:r>
            <a:r>
              <a:rPr lang="en-US" sz="4000" b="1" i="1" dirty="0"/>
              <a:t>this</a:t>
            </a:r>
            <a:r>
              <a:rPr lang="en-US" sz="4000" b="1" dirty="0"/>
              <a:t> passage</a:t>
            </a:r>
            <a:endParaRPr lang="en-US" sz="4000" dirty="0"/>
          </a:p>
        </p:txBody>
      </p:sp>
      <p:sp>
        <p:nvSpPr>
          <p:cNvPr id="6" name="Rectangle: Rounded Corners 5">
            <a:extLst>
              <a:ext uri="{FF2B5EF4-FFF2-40B4-BE49-F238E27FC236}">
                <a16:creationId xmlns:a16="http://schemas.microsoft.com/office/drawing/2014/main" id="{E2BAAB60-85A7-B510-7AE8-2E0017D36DE6}"/>
              </a:ext>
            </a:extLst>
          </p:cNvPr>
          <p:cNvSpPr/>
          <p:nvPr/>
        </p:nvSpPr>
        <p:spPr>
          <a:xfrm>
            <a:off x="1524000" y="3980563"/>
            <a:ext cx="8645156"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r>
              <a:rPr lang="en-US" sz="4000" b="1" dirty="0"/>
              <a:t>Therefore great teachings are always rooted in the passage at hand</a:t>
            </a:r>
            <a:endParaRPr lang="en-US" sz="4000" dirty="0"/>
          </a:p>
        </p:txBody>
      </p:sp>
      <p:sp>
        <p:nvSpPr>
          <p:cNvPr id="7" name="Rectangle: Rounded Corners 6">
            <a:extLst>
              <a:ext uri="{FF2B5EF4-FFF2-40B4-BE49-F238E27FC236}">
                <a16:creationId xmlns:a16="http://schemas.microsoft.com/office/drawing/2014/main" id="{E60759AB-9DFD-4ED9-C5BF-7AD03295CDBD}"/>
              </a:ext>
            </a:extLst>
          </p:cNvPr>
          <p:cNvSpPr/>
          <p:nvPr/>
        </p:nvSpPr>
        <p:spPr>
          <a:xfrm>
            <a:off x="1371600" y="5410200"/>
            <a:ext cx="8991600"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r>
              <a:rPr lang="en-US" sz="4000" b="1" dirty="0"/>
              <a:t>Therefore we always pray through the entire process</a:t>
            </a:r>
            <a:endParaRPr lang="en-US" sz="4000" dirty="0"/>
          </a:p>
        </p:txBody>
      </p:sp>
    </p:spTree>
    <p:extLst>
      <p:ext uri="{BB962C8B-B14F-4D97-AF65-F5344CB8AC3E}">
        <p14:creationId xmlns:p14="http://schemas.microsoft.com/office/powerpoint/2010/main" val="309977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457200" y="1174214"/>
            <a:ext cx="11430000" cy="878073"/>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 Effective gospel teachers speak to both audiences</a:t>
            </a:r>
            <a:endParaRPr lang="en-US" sz="4000" dirty="0"/>
          </a:p>
        </p:txBody>
      </p:sp>
      <p:sp>
        <p:nvSpPr>
          <p:cNvPr id="5" name="Rectangle 4">
            <a:extLst>
              <a:ext uri="{FF2B5EF4-FFF2-40B4-BE49-F238E27FC236}">
                <a16:creationId xmlns:a16="http://schemas.microsoft.com/office/drawing/2014/main" id="{8E5E1FAA-9B9C-9918-6BF0-1F486B612F42}"/>
              </a:ext>
            </a:extLst>
          </p:cNvPr>
          <p:cNvSpPr/>
          <p:nvPr/>
        </p:nvSpPr>
        <p:spPr>
          <a:xfrm>
            <a:off x="0" y="5683786"/>
            <a:ext cx="12192000" cy="11948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17:16 </a:t>
            </a:r>
            <a:r>
              <a:rPr lang="en-US" sz="3200" dirty="0">
                <a:solidFill>
                  <a:schemeClr val="tx1"/>
                </a:solidFill>
              </a:rPr>
              <a:t>Now while Paul was waiting for them at Athens, his spirit was being provoked within him as he was observing the city full of idols. </a:t>
            </a:r>
          </a:p>
          <a:p>
            <a:r>
              <a:rPr lang="en-US" dirty="0"/>
              <a:t> </a:t>
            </a:r>
          </a:p>
          <a:p>
            <a:endParaRPr lang="en-US" sz="2300" dirty="0">
              <a:solidFill>
                <a:schemeClr val="bg1"/>
              </a:solidFill>
            </a:endParaRPr>
          </a:p>
        </p:txBody>
      </p:sp>
      <p:sp>
        <p:nvSpPr>
          <p:cNvPr id="9" name="Rectangle: Rounded Corners 8">
            <a:extLst>
              <a:ext uri="{FF2B5EF4-FFF2-40B4-BE49-F238E27FC236}">
                <a16:creationId xmlns:a16="http://schemas.microsoft.com/office/drawing/2014/main" id="{39EB4BC2-F135-1234-6A10-A12AB339593F}"/>
              </a:ext>
            </a:extLst>
          </p:cNvPr>
          <p:cNvSpPr/>
          <p:nvPr/>
        </p:nvSpPr>
        <p:spPr>
          <a:xfrm>
            <a:off x="152400" y="4636658"/>
            <a:ext cx="12039600"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Paul developed a burden for his audience </a:t>
            </a:r>
            <a:endParaRPr lang="en-US" sz="4800" dirty="0"/>
          </a:p>
        </p:txBody>
      </p:sp>
    </p:spTree>
    <p:extLst>
      <p:ext uri="{BB962C8B-B14F-4D97-AF65-F5344CB8AC3E}">
        <p14:creationId xmlns:p14="http://schemas.microsoft.com/office/powerpoint/2010/main" val="233030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457200" y="1174214"/>
            <a:ext cx="11430000" cy="878073"/>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 Effective gospel teachers speak to both audiences</a:t>
            </a:r>
            <a:endParaRPr lang="en-US" sz="4000" dirty="0"/>
          </a:p>
        </p:txBody>
      </p:sp>
      <p:sp>
        <p:nvSpPr>
          <p:cNvPr id="5" name="Rectangle 4">
            <a:extLst>
              <a:ext uri="{FF2B5EF4-FFF2-40B4-BE49-F238E27FC236}">
                <a16:creationId xmlns:a16="http://schemas.microsoft.com/office/drawing/2014/main" id="{8E5E1FAA-9B9C-9918-6BF0-1F486B612F42}"/>
              </a:ext>
            </a:extLst>
          </p:cNvPr>
          <p:cNvSpPr/>
          <p:nvPr/>
        </p:nvSpPr>
        <p:spPr>
          <a:xfrm>
            <a:off x="0" y="4836927"/>
            <a:ext cx="12192000" cy="2041739"/>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Acts 17:17 </a:t>
            </a:r>
            <a:r>
              <a:rPr lang="en-US" sz="3200" dirty="0">
                <a:solidFill>
                  <a:schemeClr val="tx1"/>
                </a:solidFill>
              </a:rPr>
              <a:t>So he was reasoning in the synagogue with the Jews and the God-fearing Gentiles, and in the market place every day with those who happened to be present. </a:t>
            </a:r>
            <a:r>
              <a:rPr lang="en-US" sz="3200" b="1" baseline="30000" dirty="0">
                <a:solidFill>
                  <a:schemeClr val="tx1"/>
                </a:solidFill>
              </a:rPr>
              <a:t>18 </a:t>
            </a:r>
            <a:r>
              <a:rPr lang="en-US" sz="3200" dirty="0">
                <a:solidFill>
                  <a:schemeClr val="tx1"/>
                </a:solidFill>
              </a:rPr>
              <a:t>And also some of the Epicurean and Stoic philosophers were conversing with him. </a:t>
            </a:r>
          </a:p>
          <a:p>
            <a:r>
              <a:rPr lang="en-US" sz="3200" dirty="0">
                <a:solidFill>
                  <a:schemeClr val="tx1"/>
                </a:solidFill>
              </a:rPr>
              <a:t> </a:t>
            </a:r>
          </a:p>
          <a:p>
            <a:endParaRPr lang="en-US" sz="2300" dirty="0">
              <a:solidFill>
                <a:schemeClr val="bg1"/>
              </a:solidFill>
            </a:endParaRPr>
          </a:p>
        </p:txBody>
      </p:sp>
      <p:sp>
        <p:nvSpPr>
          <p:cNvPr id="9" name="Rectangle: Rounded Corners 8">
            <a:extLst>
              <a:ext uri="{FF2B5EF4-FFF2-40B4-BE49-F238E27FC236}">
                <a16:creationId xmlns:a16="http://schemas.microsoft.com/office/drawing/2014/main" id="{39EB4BC2-F135-1234-6A10-A12AB339593F}"/>
              </a:ext>
            </a:extLst>
          </p:cNvPr>
          <p:cNvSpPr/>
          <p:nvPr/>
        </p:nvSpPr>
        <p:spPr>
          <a:xfrm>
            <a:off x="0" y="3785788"/>
            <a:ext cx="12039600"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Paul was a student of the culture</a:t>
            </a:r>
            <a:endParaRPr lang="en-US" sz="4800" dirty="0"/>
          </a:p>
        </p:txBody>
      </p:sp>
    </p:spTree>
    <p:extLst>
      <p:ext uri="{BB962C8B-B14F-4D97-AF65-F5344CB8AC3E}">
        <p14:creationId xmlns:p14="http://schemas.microsoft.com/office/powerpoint/2010/main" val="2445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0" y="152400"/>
            <a:ext cx="1219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6 Practices of Effective Gospel Teachers</a:t>
            </a:r>
          </a:p>
        </p:txBody>
      </p:sp>
      <p:sp>
        <p:nvSpPr>
          <p:cNvPr id="2" name="Rectangle: Rounded Corners 1">
            <a:extLst>
              <a:ext uri="{FF2B5EF4-FFF2-40B4-BE49-F238E27FC236}">
                <a16:creationId xmlns:a16="http://schemas.microsoft.com/office/drawing/2014/main" id="{B3EEEACC-EF70-7C80-69E5-D6F083B977D4}"/>
              </a:ext>
            </a:extLst>
          </p:cNvPr>
          <p:cNvSpPr/>
          <p:nvPr/>
        </p:nvSpPr>
        <p:spPr>
          <a:xfrm>
            <a:off x="457200" y="1174214"/>
            <a:ext cx="11430000" cy="878073"/>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 Effective gospel teachers speak to both audiences</a:t>
            </a:r>
            <a:endParaRPr lang="en-US" sz="4000" dirty="0"/>
          </a:p>
        </p:txBody>
      </p:sp>
      <p:sp>
        <p:nvSpPr>
          <p:cNvPr id="9" name="Rectangle: Rounded Corners 8">
            <a:extLst>
              <a:ext uri="{FF2B5EF4-FFF2-40B4-BE49-F238E27FC236}">
                <a16:creationId xmlns:a16="http://schemas.microsoft.com/office/drawing/2014/main" id="{39EB4BC2-F135-1234-6A10-A12AB339593F}"/>
              </a:ext>
            </a:extLst>
          </p:cNvPr>
          <p:cNvSpPr/>
          <p:nvPr/>
        </p:nvSpPr>
        <p:spPr>
          <a:xfrm>
            <a:off x="76200" y="4224824"/>
            <a:ext cx="12039600"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We want our teachings to be </a:t>
            </a:r>
            <a:r>
              <a:rPr lang="en-US" sz="4800" b="1" i="1" dirty="0"/>
              <a:t>accessible</a:t>
            </a:r>
            <a:endParaRPr lang="en-US" sz="4800" i="1" dirty="0"/>
          </a:p>
        </p:txBody>
      </p:sp>
      <p:sp>
        <p:nvSpPr>
          <p:cNvPr id="4" name="Rectangle: Rounded Corners 3">
            <a:extLst>
              <a:ext uri="{FF2B5EF4-FFF2-40B4-BE49-F238E27FC236}">
                <a16:creationId xmlns:a16="http://schemas.microsoft.com/office/drawing/2014/main" id="{7DDD2C94-F3C9-8521-AE1B-24E6FFD3C3F0}"/>
              </a:ext>
            </a:extLst>
          </p:cNvPr>
          <p:cNvSpPr/>
          <p:nvPr/>
        </p:nvSpPr>
        <p:spPr>
          <a:xfrm>
            <a:off x="86166" y="5522727"/>
            <a:ext cx="12039600" cy="878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On the other hand, we needn’t be afraid to preach to Christians in front of guests</a:t>
            </a:r>
            <a:endParaRPr lang="en-US" sz="4800" i="1" dirty="0"/>
          </a:p>
        </p:txBody>
      </p:sp>
    </p:spTree>
    <p:extLst>
      <p:ext uri="{BB962C8B-B14F-4D97-AF65-F5344CB8AC3E}">
        <p14:creationId xmlns:p14="http://schemas.microsoft.com/office/powerpoint/2010/main" val="9535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4059</Words>
  <Application>Microsoft Office PowerPoint</Application>
  <PresentationFormat>Widescreen</PresentationFormat>
  <Paragraphs>268</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Aptos</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2024-07-20T21:14:48Z</dcterms:created>
  <dcterms:modified xsi:type="dcterms:W3CDTF">2024-07-20T21:14:53Z</dcterms:modified>
</cp:coreProperties>
</file>