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12674600" cy="7924800"/>
  <p:notesSz cx="12674600" cy="7924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21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0595" y="2456688"/>
            <a:ext cx="10773410" cy="1664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01190" y="4437888"/>
            <a:ext cx="8872220" cy="198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5433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5433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3730" y="1822704"/>
            <a:ext cx="5513451" cy="5230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27419" y="1822704"/>
            <a:ext cx="5513451" cy="5230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5433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5433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5433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"/>
            <a:ext cx="12674600" cy="7913370"/>
          </a:xfrm>
          <a:custGeom>
            <a:avLst/>
            <a:gdLst/>
            <a:ahLst/>
            <a:cxnLst/>
            <a:rect l="l" t="t" r="r" b="b"/>
            <a:pathLst>
              <a:path w="12674600" h="7913370">
                <a:moveTo>
                  <a:pt x="12674599" y="7913292"/>
                </a:moveTo>
                <a:lnTo>
                  <a:pt x="0" y="7913292"/>
                </a:lnTo>
                <a:lnTo>
                  <a:pt x="0" y="0"/>
                </a:lnTo>
                <a:lnTo>
                  <a:pt x="12674599" y="0"/>
                </a:lnTo>
                <a:lnTo>
                  <a:pt x="12674599" y="7913292"/>
                </a:lnTo>
                <a:close/>
              </a:path>
            </a:pathLst>
          </a:custGeom>
          <a:solidFill>
            <a:srgbClr val="F6F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791" y="2027043"/>
            <a:ext cx="11593016" cy="3472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935" y="3282143"/>
            <a:ext cx="11220450" cy="200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333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09364" y="7370064"/>
            <a:ext cx="4055872" cy="39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3730" y="7370064"/>
            <a:ext cx="2915158" cy="39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121831" y="7637049"/>
            <a:ext cx="480059" cy="1746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5433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EBjNv5M78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sN1DORYYV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41750" marR="5080" indent="-3829685">
              <a:lnSpc>
                <a:spcPct val="100099"/>
              </a:lnSpc>
              <a:spcBef>
                <a:spcPts val="90"/>
              </a:spcBef>
            </a:pPr>
            <a:r>
              <a:rPr sz="11300" dirty="0"/>
              <a:t>Listening to </a:t>
            </a:r>
            <a:r>
              <a:rPr sz="11300" spc="-10" dirty="0"/>
              <a:t>Pauline Shame</a:t>
            </a:r>
            <a:endParaRPr sz="11300"/>
          </a:p>
        </p:txBody>
      </p:sp>
      <p:sp>
        <p:nvSpPr>
          <p:cNvPr id="3" name="object 3"/>
          <p:cNvSpPr/>
          <p:nvPr/>
        </p:nvSpPr>
        <p:spPr>
          <a:xfrm>
            <a:off x="12427011" y="7608568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71407" y="228542"/>
                </a:moveTo>
                <a:lnTo>
                  <a:pt x="0" y="228542"/>
                </a:lnTo>
                <a:lnTo>
                  <a:pt x="0" y="0"/>
                </a:lnTo>
                <a:lnTo>
                  <a:pt x="171407" y="0"/>
                </a:lnTo>
                <a:lnTo>
                  <a:pt x="171407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70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587" y="1428392"/>
            <a:ext cx="3790000" cy="57135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7587" y="590403"/>
            <a:ext cx="12189460" cy="4572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375"/>
              </a:lnSpc>
            </a:pPr>
            <a:r>
              <a:rPr sz="3000" dirty="0">
                <a:solidFill>
                  <a:srgbClr val="E3258C"/>
                </a:solidFill>
                <a:latin typeface="Times New Roman"/>
                <a:cs typeface="Times New Roman"/>
              </a:rPr>
              <a:t>I</a:t>
            </a:r>
            <a:r>
              <a:rPr sz="3000" spc="-55" dirty="0">
                <a:solidFill>
                  <a:srgbClr val="E3258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E3258C"/>
                </a:solidFill>
                <a:latin typeface="Times New Roman"/>
                <a:cs typeface="Times New Roman"/>
              </a:rPr>
              <a:t>Thought</a:t>
            </a:r>
            <a:r>
              <a:rPr sz="3000" spc="-5" dirty="0">
                <a:solidFill>
                  <a:srgbClr val="E3258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E3258C"/>
                </a:solidFill>
                <a:latin typeface="Times New Roman"/>
                <a:cs typeface="Times New Roman"/>
              </a:rPr>
              <a:t>It</a:t>
            </a:r>
            <a:r>
              <a:rPr sz="3000" spc="-5" dirty="0">
                <a:solidFill>
                  <a:srgbClr val="E3258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E3258C"/>
                </a:solidFill>
                <a:latin typeface="Times New Roman"/>
                <a:cs typeface="Times New Roman"/>
              </a:rPr>
              <a:t>was</a:t>
            </a:r>
            <a:r>
              <a:rPr sz="3000" spc="-5" dirty="0">
                <a:solidFill>
                  <a:srgbClr val="E3258C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E3258C"/>
                </a:solidFill>
                <a:latin typeface="Times New Roman"/>
                <a:cs typeface="Times New Roman"/>
              </a:rPr>
              <a:t>Just</a:t>
            </a:r>
            <a:r>
              <a:rPr sz="3000" spc="-5" dirty="0">
                <a:solidFill>
                  <a:srgbClr val="E3258C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E3258C"/>
                </a:solidFill>
                <a:latin typeface="Times New Roman"/>
                <a:cs typeface="Times New Roman"/>
              </a:rPr>
              <a:t>Me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732" y="1177627"/>
            <a:ext cx="7261225" cy="349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"It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didn't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take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very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long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reach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conclusion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nothing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positive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about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shame.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form,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context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through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delivery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system,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destructive.</a:t>
            </a:r>
            <a:r>
              <a:rPr sz="30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idea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two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types,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healthy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toxic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did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bear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out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my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research."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12765" y="7608569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2978" y="7386373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95226"/>
            <a:ext cx="12189460" cy="504825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Social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spc="-10" dirty="0">
                <a:solidFill>
                  <a:srgbClr val="E96200"/>
                </a:solidFill>
              </a:rPr>
              <a:t>Media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8216" y="980824"/>
            <a:ext cx="7018166" cy="634206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122287" y="7608568"/>
            <a:ext cx="476250" cy="228600"/>
          </a:xfrm>
          <a:custGeom>
            <a:avLst/>
            <a:gdLst/>
            <a:ahLst/>
            <a:cxnLst/>
            <a:rect l="l" t="t" r="r" b="b"/>
            <a:pathLst>
              <a:path w="476250" h="228600">
                <a:moveTo>
                  <a:pt x="476130" y="228542"/>
                </a:moveTo>
                <a:lnTo>
                  <a:pt x="0" y="228542"/>
                </a:lnTo>
                <a:lnTo>
                  <a:pt x="0" y="0"/>
                </a:lnTo>
                <a:lnTo>
                  <a:pt x="476130" y="0"/>
                </a:lnTo>
                <a:lnTo>
                  <a:pt x="476130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978" y="7386373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28545"/>
            <a:ext cx="12189460" cy="4953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Honor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spc="-10" dirty="0">
                <a:solidFill>
                  <a:srgbClr val="E96200"/>
                </a:solidFill>
              </a:rPr>
              <a:t>killings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2939" y="1104626"/>
            <a:ext cx="6418241" cy="608495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112765" y="7608571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978" y="7386373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674600" cy="7922895"/>
          </a:xfrm>
          <a:custGeom>
            <a:avLst/>
            <a:gdLst/>
            <a:ahLst/>
            <a:cxnLst/>
            <a:rect l="l" t="t" r="r" b="b"/>
            <a:pathLst>
              <a:path w="12674600" h="7922895">
                <a:moveTo>
                  <a:pt x="12674599" y="7922814"/>
                </a:moveTo>
                <a:lnTo>
                  <a:pt x="0" y="7922814"/>
                </a:lnTo>
                <a:lnTo>
                  <a:pt x="0" y="0"/>
                </a:lnTo>
                <a:lnTo>
                  <a:pt x="12674599" y="0"/>
                </a:lnTo>
                <a:lnTo>
                  <a:pt x="12674599" y="7922814"/>
                </a:lnTo>
                <a:close/>
              </a:path>
            </a:pathLst>
          </a:custGeom>
          <a:solidFill>
            <a:srgbClr val="F6F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587" y="533263"/>
            <a:ext cx="4875578" cy="73133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2978" y="7357805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2674600" cy="7903845"/>
          </a:xfrm>
          <a:custGeom>
            <a:avLst/>
            <a:gdLst/>
            <a:ahLst/>
            <a:cxnLst/>
            <a:rect l="l" t="t" r="r" b="b"/>
            <a:pathLst>
              <a:path w="12674600" h="7903845">
                <a:moveTo>
                  <a:pt x="12674599" y="7903769"/>
                </a:moveTo>
                <a:lnTo>
                  <a:pt x="0" y="7903769"/>
                </a:lnTo>
                <a:lnTo>
                  <a:pt x="0" y="0"/>
                </a:lnTo>
                <a:lnTo>
                  <a:pt x="12674599" y="0"/>
                </a:lnTo>
                <a:lnTo>
                  <a:pt x="12674599" y="7903769"/>
                </a:lnTo>
                <a:close/>
              </a:path>
            </a:pathLst>
          </a:custGeom>
          <a:solidFill>
            <a:srgbClr val="F6F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2060" y="380904"/>
            <a:ext cx="6094472" cy="364716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112765" y="7599044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47231" y="7627540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590026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Use</a:t>
            </a:r>
            <a:r>
              <a:rPr sz="3600" spc="-1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of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shaming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112765" y="7608569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13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713826"/>
            <a:ext cx="12189460" cy="4953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Governments</a:t>
            </a:r>
            <a:r>
              <a:rPr sz="3300" spc="-15" dirty="0">
                <a:solidFill>
                  <a:srgbClr val="E96200"/>
                </a:solidFill>
              </a:rPr>
              <a:t> </a:t>
            </a:r>
            <a:r>
              <a:rPr sz="3300" dirty="0">
                <a:solidFill>
                  <a:srgbClr val="E96200"/>
                </a:solidFill>
              </a:rPr>
              <a:t>Use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dirty="0">
                <a:solidFill>
                  <a:srgbClr val="E96200"/>
                </a:solidFill>
              </a:rPr>
              <a:t>Shame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spc="-10" dirty="0">
                <a:solidFill>
                  <a:srgbClr val="E96200"/>
                </a:solidFill>
              </a:rPr>
              <a:t>Punitively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12112765" y="7608575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14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397" y="914161"/>
            <a:ext cx="10665327" cy="59802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112765" y="7608565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15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0778" y="476131"/>
            <a:ext cx="9922563" cy="685628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112765" y="7608568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16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241" y="447567"/>
            <a:ext cx="7418115" cy="69038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112765" y="7608573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17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320" y="1592812"/>
            <a:ext cx="5728335" cy="989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20" dirty="0"/>
              <a:t>Table</a:t>
            </a:r>
            <a:r>
              <a:rPr spc="-170" dirty="0"/>
              <a:t> </a:t>
            </a:r>
            <a:r>
              <a:rPr dirty="0"/>
              <a:t>of</a:t>
            </a:r>
            <a:r>
              <a:rPr spc="-165" dirty="0"/>
              <a:t> </a:t>
            </a:r>
            <a:r>
              <a:rPr spc="-10" dirty="0"/>
              <a:t>Contents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009145"/>
            <a:ext cx="114271" cy="1142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504321"/>
            <a:ext cx="114271" cy="1142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999498"/>
            <a:ext cx="114271" cy="1142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494673"/>
            <a:ext cx="114271" cy="1142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195" y="4989849"/>
            <a:ext cx="114271" cy="1142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195" y="5485025"/>
            <a:ext cx="114271" cy="1142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195" y="5980201"/>
            <a:ext cx="114271" cy="11427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91935" y="2748857"/>
            <a:ext cx="4267835" cy="349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64105">
              <a:lnSpc>
                <a:spcPct val="108300"/>
              </a:lnSpc>
              <a:spcBef>
                <a:spcPts val="100"/>
              </a:spcBef>
            </a:pPr>
            <a:r>
              <a:rPr sz="3000" spc="-10" dirty="0">
                <a:solidFill>
                  <a:srgbClr val="8B733C"/>
                </a:solidFill>
                <a:latin typeface="Times New Roman"/>
                <a:cs typeface="Times New Roman"/>
              </a:rPr>
              <a:t>Introduction Definitions</a:t>
            </a:r>
            <a:endParaRPr sz="3000">
              <a:latin typeface="Times New Roman"/>
              <a:cs typeface="Times New Roman"/>
            </a:endParaRPr>
          </a:p>
          <a:p>
            <a:pPr marL="12700" marR="1789430">
              <a:lnSpc>
                <a:spcPct val="108300"/>
              </a:lnSpc>
            </a:pPr>
            <a:r>
              <a:rPr sz="3000" dirty="0">
                <a:solidFill>
                  <a:srgbClr val="8B733C"/>
                </a:solidFill>
                <a:latin typeface="Times New Roman"/>
                <a:cs typeface="Times New Roman"/>
              </a:rPr>
              <a:t>OT</a:t>
            </a:r>
            <a:r>
              <a:rPr sz="3000" spc="-55" dirty="0">
                <a:solidFill>
                  <a:srgbClr val="8B733C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8B733C"/>
                </a:solidFill>
                <a:latin typeface="Times New Roman"/>
                <a:cs typeface="Times New Roman"/>
              </a:rPr>
              <a:t>Background </a:t>
            </a:r>
            <a:r>
              <a:rPr sz="3000" dirty="0">
                <a:solidFill>
                  <a:srgbClr val="8B733C"/>
                </a:solidFill>
                <a:latin typeface="Times New Roman"/>
                <a:cs typeface="Times New Roman"/>
              </a:rPr>
              <a:t>New</a:t>
            </a:r>
            <a:r>
              <a:rPr sz="3000" spc="-55" dirty="0">
                <a:solidFill>
                  <a:srgbClr val="8B733C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8B733C"/>
                </a:solidFill>
                <a:latin typeface="Times New Roman"/>
                <a:cs typeface="Times New Roman"/>
              </a:rPr>
              <a:t>Testament</a:t>
            </a: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108300"/>
              </a:lnSpc>
            </a:pPr>
            <a:r>
              <a:rPr sz="3000" dirty="0">
                <a:solidFill>
                  <a:srgbClr val="8B733C"/>
                </a:solidFill>
                <a:latin typeface="Times New Roman"/>
                <a:cs typeface="Times New Roman"/>
              </a:rPr>
              <a:t>Contemporary</a:t>
            </a:r>
            <a:r>
              <a:rPr sz="3000" spc="-5" dirty="0">
                <a:solidFill>
                  <a:srgbClr val="8B733C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8B733C"/>
                </a:solidFill>
                <a:latin typeface="Times New Roman"/>
                <a:cs typeface="Times New Roman"/>
              </a:rPr>
              <a:t>Contribution </a:t>
            </a:r>
            <a:r>
              <a:rPr sz="3000" dirty="0">
                <a:solidFill>
                  <a:srgbClr val="8B733C"/>
                </a:solidFill>
                <a:latin typeface="Times New Roman"/>
                <a:cs typeface="Times New Roman"/>
              </a:rPr>
              <a:t>Contemporary</a:t>
            </a:r>
            <a:r>
              <a:rPr sz="3000" spc="-15" dirty="0">
                <a:solidFill>
                  <a:srgbClr val="8B733C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8B733C"/>
                </a:solidFill>
                <a:latin typeface="Times New Roman"/>
                <a:cs typeface="Times New Roman"/>
              </a:rPr>
              <a:t>Challenges Conclusion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27011" y="7608568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71407" y="228542"/>
                </a:moveTo>
                <a:lnTo>
                  <a:pt x="0" y="228542"/>
                </a:lnTo>
                <a:lnTo>
                  <a:pt x="0" y="0"/>
                </a:lnTo>
                <a:lnTo>
                  <a:pt x="171407" y="0"/>
                </a:lnTo>
                <a:lnTo>
                  <a:pt x="171407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2978" y="7386370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201" y="542794"/>
            <a:ext cx="8294197" cy="671344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112765" y="7608575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18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695148"/>
            <a:ext cx="12189460" cy="504825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Churches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dirty="0">
                <a:solidFill>
                  <a:srgbClr val="E96200"/>
                </a:solidFill>
              </a:rPr>
              <a:t>using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spc="-10" dirty="0">
                <a:solidFill>
                  <a:srgbClr val="E96200"/>
                </a:solidFill>
              </a:rPr>
              <a:t>Shaming</a:t>
            </a:r>
            <a:endParaRPr sz="3300"/>
          </a:p>
        </p:txBody>
      </p:sp>
      <p:sp>
        <p:nvSpPr>
          <p:cNvPr id="4" name="object 4"/>
          <p:cNvSpPr/>
          <p:nvPr/>
        </p:nvSpPr>
        <p:spPr>
          <a:xfrm>
            <a:off x="12112765" y="7608566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19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590028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4095"/>
              </a:lnSpc>
            </a:pPr>
            <a:r>
              <a:rPr sz="3600" spc="-10" dirty="0">
                <a:solidFill>
                  <a:srgbClr val="005421"/>
                </a:solidFill>
              </a:rPr>
              <a:t>Summary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112765" y="7608572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20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133071"/>
            <a:ext cx="12189460" cy="4953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spc="-10" dirty="0">
                <a:solidFill>
                  <a:srgbClr val="E96200"/>
                </a:solidFill>
              </a:rPr>
              <a:t>Issues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018674"/>
            <a:ext cx="114271" cy="11425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76005" y="35138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005" y="400902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999378"/>
            <a:ext cx="114271" cy="11427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476005" y="549455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1935" y="2758384"/>
            <a:ext cx="10934065" cy="29965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Attitude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towards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295"/>
              </a:spcBef>
            </a:pPr>
            <a:r>
              <a:rPr sz="3000" spc="-65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deep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aversion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shame.</a:t>
            </a:r>
            <a:endParaRPr sz="3000">
              <a:latin typeface="Times New Roman"/>
              <a:cs typeface="Times New Roman"/>
            </a:endParaRPr>
          </a:p>
          <a:p>
            <a:pPr marL="774065" marR="5080">
              <a:lnSpc>
                <a:spcPct val="108300"/>
              </a:lnSpc>
            </a:pPr>
            <a:r>
              <a:rPr sz="3000" spc="-50" dirty="0">
                <a:solidFill>
                  <a:srgbClr val="333333"/>
                </a:solidFill>
                <a:latin typeface="Times New Roman"/>
                <a:cs typeface="Times New Roman"/>
              </a:rPr>
              <a:t>Yet,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recognize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fundamental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moral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character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Times New Roman"/>
                <a:cs typeface="Times New Roman"/>
              </a:rPr>
              <a:t>…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don't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want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shameless.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What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about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shaming?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appropriate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use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means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reform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behavior?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12765" y="7608574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21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133064"/>
            <a:ext cx="12189460" cy="4953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Brief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dirty="0">
                <a:solidFill>
                  <a:srgbClr val="E96200"/>
                </a:solidFill>
              </a:rPr>
              <a:t>biblical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spc="-20" dirty="0">
                <a:solidFill>
                  <a:srgbClr val="E96200"/>
                </a:solidFill>
              </a:rPr>
              <a:t>data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018686"/>
            <a:ext cx="114271" cy="11425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76005" y="400901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999371"/>
            <a:ext cx="114271" cy="11427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476005" y="54945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6005" y="598972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1935" y="2758378"/>
            <a:ext cx="11309985" cy="349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902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Paul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chastises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those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shameless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indulge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every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sordid impurity</a:t>
            </a:r>
            <a:endParaRPr sz="3000">
              <a:latin typeface="Times New Roman"/>
              <a:cs typeface="Times New Roman"/>
            </a:endParaRPr>
          </a:p>
          <a:p>
            <a:pPr marL="774065" marR="508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Eph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4:19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Having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lost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all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sensitivity,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they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given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themselves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over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sensuality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indulge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every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kind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impurity….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Paul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also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rebukes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readers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295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"I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say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your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shame"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(1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6:5;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15:34)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300"/>
              </a:spcBef>
            </a:pPr>
            <a:r>
              <a:rPr sz="3000" spc="-50" dirty="0">
                <a:solidFill>
                  <a:srgbClr val="333333"/>
                </a:solidFill>
                <a:latin typeface="Times New Roman"/>
                <a:cs typeface="Times New Roman"/>
              </a:rPr>
              <a:t>"You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foolish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Galatians!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…</a:t>
            </a:r>
            <a:r>
              <a:rPr sz="3000" spc="-18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you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foolish?"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(Gal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3:1,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3)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12765" y="7608567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22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628243"/>
            <a:ext cx="12189460" cy="4953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A</a:t>
            </a:r>
            <a:r>
              <a:rPr sz="3300" spc="-254" dirty="0">
                <a:solidFill>
                  <a:srgbClr val="E96200"/>
                </a:solidFill>
              </a:rPr>
              <a:t> </a:t>
            </a:r>
            <a:r>
              <a:rPr sz="3300" spc="-40" dirty="0">
                <a:solidFill>
                  <a:srgbClr val="E96200"/>
                </a:solidFill>
              </a:rPr>
              <a:t>Way</a:t>
            </a:r>
            <a:r>
              <a:rPr sz="3300" spc="-150" dirty="0">
                <a:solidFill>
                  <a:srgbClr val="E96200"/>
                </a:solidFill>
              </a:rPr>
              <a:t> </a:t>
            </a:r>
            <a:r>
              <a:rPr sz="3300" spc="-10" dirty="0">
                <a:solidFill>
                  <a:srgbClr val="E96200"/>
                </a:solidFill>
              </a:rPr>
              <a:t>Forward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513845"/>
            <a:ext cx="114271" cy="11427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76005" y="400902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504197"/>
            <a:ext cx="114271" cy="1142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/>
              <a:t>Impossible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eliminate</a:t>
            </a:r>
            <a:r>
              <a:rPr spc="-5" dirty="0"/>
              <a:t> </a:t>
            </a:r>
            <a:r>
              <a:rPr spc="-10" dirty="0"/>
              <a:t>shame</a:t>
            </a:r>
          </a:p>
          <a:p>
            <a:pPr marL="774065">
              <a:lnSpc>
                <a:spcPct val="100000"/>
              </a:lnSpc>
              <a:spcBef>
                <a:spcPts val="295"/>
              </a:spcBef>
            </a:pPr>
            <a:r>
              <a:rPr dirty="0"/>
              <a:t>Absence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shame</a:t>
            </a:r>
            <a:r>
              <a:rPr spc="-5" dirty="0"/>
              <a:t> </a:t>
            </a:r>
            <a:r>
              <a:rPr dirty="0"/>
              <a:t>!=</a:t>
            </a:r>
            <a:r>
              <a:rPr spc="-5" dirty="0"/>
              <a:t> </a:t>
            </a:r>
            <a:r>
              <a:rPr dirty="0"/>
              <a:t>self-esteem,</a:t>
            </a:r>
            <a:r>
              <a:rPr spc="-5" dirty="0"/>
              <a:t> </a:t>
            </a:r>
            <a:r>
              <a:rPr dirty="0"/>
              <a:t>but</a:t>
            </a:r>
            <a:r>
              <a:rPr spc="-5" dirty="0"/>
              <a:t> </a:t>
            </a:r>
            <a:r>
              <a:rPr spc="-10" dirty="0"/>
              <a:t>shamelessness</a:t>
            </a:r>
          </a:p>
          <a:p>
            <a:pPr marL="12700" marR="5080">
              <a:lnSpc>
                <a:spcPct val="108300"/>
              </a:lnSpc>
            </a:pPr>
            <a:r>
              <a:rPr dirty="0"/>
              <a:t>Better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rehabilitate</a:t>
            </a:r>
            <a:r>
              <a:rPr spc="-5" dirty="0"/>
              <a:t> </a:t>
            </a:r>
            <a:r>
              <a:rPr dirty="0"/>
              <a:t>shame,</a:t>
            </a:r>
            <a:r>
              <a:rPr spc="-5" dirty="0"/>
              <a:t> </a:t>
            </a:r>
            <a:r>
              <a:rPr dirty="0"/>
              <a:t>understanding</a:t>
            </a:r>
            <a:r>
              <a:rPr spc="-5" dirty="0"/>
              <a:t> </a:t>
            </a:r>
            <a:r>
              <a:rPr dirty="0"/>
              <a:t>how</a:t>
            </a:r>
            <a:r>
              <a:rPr spc="-5" dirty="0"/>
              <a:t> </a:t>
            </a:r>
            <a:r>
              <a:rPr dirty="0"/>
              <a:t>shame</a:t>
            </a:r>
            <a:r>
              <a:rPr spc="-5" dirty="0"/>
              <a:t> </a:t>
            </a:r>
            <a:r>
              <a:rPr dirty="0"/>
              <a:t>should</a:t>
            </a:r>
            <a:r>
              <a:rPr spc="-5" dirty="0"/>
              <a:t> </a:t>
            </a:r>
            <a:r>
              <a:rPr spc="-10" dirty="0"/>
              <a:t>function </a:t>
            </a:r>
            <a:r>
              <a:rPr dirty="0"/>
              <a:t>according</a:t>
            </a:r>
            <a:r>
              <a:rPr spc="-1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God's</a:t>
            </a:r>
            <a:r>
              <a:rPr spc="-5" dirty="0"/>
              <a:t> </a:t>
            </a:r>
            <a:r>
              <a:rPr spc="-10" dirty="0"/>
              <a:t>intention.</a:t>
            </a:r>
          </a:p>
        </p:txBody>
      </p:sp>
      <p:sp>
        <p:nvSpPr>
          <p:cNvPr id="7" name="object 7"/>
          <p:cNvSpPr/>
          <p:nvPr/>
        </p:nvSpPr>
        <p:spPr>
          <a:xfrm>
            <a:off x="12112765" y="7608570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23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4762" rIns="0" bIns="0" rtlCol="0">
            <a:spAutoFit/>
          </a:bodyPr>
          <a:lstStyle/>
          <a:p>
            <a:pPr marL="39878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Definitions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2112765" y="7608572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24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075801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Conceptual</a:t>
            </a:r>
            <a:r>
              <a:rPr sz="3900" spc="-1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Clarifications</a:t>
            </a:r>
            <a:endParaRPr sz="3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4056631"/>
            <a:ext cx="114271" cy="1142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551806"/>
            <a:ext cx="114271" cy="1142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1935" y="3796341"/>
            <a:ext cx="443611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spc="-40" dirty="0">
                <a:solidFill>
                  <a:srgbClr val="333333"/>
                </a:solidFill>
                <a:latin typeface="Times New Roman"/>
                <a:cs typeface="Times New Roman"/>
              </a:rPr>
              <a:t>"We</a:t>
            </a:r>
            <a:r>
              <a:rPr sz="30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don't</a:t>
            </a:r>
            <a:r>
              <a:rPr sz="30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need</a:t>
            </a:r>
            <a:r>
              <a:rPr sz="30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more</a:t>
            </a:r>
            <a:r>
              <a:rPr sz="30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shame" </a:t>
            </a:r>
            <a:r>
              <a:rPr sz="3000" spc="-50" dirty="0">
                <a:solidFill>
                  <a:srgbClr val="333333"/>
                </a:solidFill>
                <a:latin typeface="Times New Roman"/>
                <a:cs typeface="Times New Roman"/>
              </a:rPr>
              <a:t>"You</a:t>
            </a:r>
            <a:r>
              <a:rPr sz="30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30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</a:t>
            </a:r>
            <a:r>
              <a:rPr sz="30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shame"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12765" y="7608565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25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094861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2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major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categories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of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shame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4037600"/>
            <a:ext cx="114271" cy="1142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532776"/>
            <a:ext cx="114271" cy="1142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1935" y="3777310"/>
            <a:ext cx="987234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Objective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(e.g.,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am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disgraced)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[Shame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social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value]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Subjective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(e.g.,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am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ashamed)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[Shame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emotion]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12765" y="7608580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26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599675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Cause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of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shame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542414"/>
            <a:ext cx="114271" cy="11425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76005" y="403759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532766"/>
            <a:ext cx="114271" cy="11425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476005" y="502794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1935" y="3282125"/>
            <a:ext cx="6440805" cy="20066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Ascribed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endParaRPr sz="3000">
              <a:latin typeface="Times New Roman"/>
              <a:cs typeface="Times New Roman"/>
            </a:endParaRPr>
          </a:p>
          <a:p>
            <a:pPr marL="12700" marR="5080" indent="761365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 </a:t>
            </a:r>
            <a:r>
              <a:rPr sz="3000" i="1" dirty="0">
                <a:solidFill>
                  <a:srgbClr val="333333"/>
                </a:solidFill>
                <a:latin typeface="Times New Roman"/>
                <a:cs typeface="Times New Roman"/>
              </a:rPr>
              <a:t>not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because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I've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done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Attained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295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because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I've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done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12765" y="7608571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27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4758" rIns="0" bIns="0" rtlCol="0">
            <a:spAutoFit/>
          </a:bodyPr>
          <a:lstStyle/>
          <a:p>
            <a:pPr marL="3809365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188945" y="7608568"/>
            <a:ext cx="409575" cy="228600"/>
          </a:xfrm>
          <a:custGeom>
            <a:avLst/>
            <a:gdLst/>
            <a:ahLst/>
            <a:cxnLst/>
            <a:rect l="l" t="t" r="r" b="b"/>
            <a:pathLst>
              <a:path w="409575" h="228600">
                <a:moveTo>
                  <a:pt x="409472" y="228542"/>
                </a:moveTo>
                <a:lnTo>
                  <a:pt x="0" y="228542"/>
                </a:lnTo>
                <a:lnTo>
                  <a:pt x="0" y="0"/>
                </a:lnTo>
                <a:lnTo>
                  <a:pt x="409472" y="0"/>
                </a:lnTo>
                <a:lnTo>
                  <a:pt x="409472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73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075799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Shame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as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an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emotion</a:t>
            </a:r>
            <a:endParaRPr sz="3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4056629"/>
            <a:ext cx="114271" cy="1142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1935" y="3796339"/>
            <a:ext cx="1098423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painful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emotion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arises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from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awareness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has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fallen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short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some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standard,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ideal,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goal.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12765" y="7608564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28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085462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Shame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and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Humiliation</a:t>
            </a:r>
            <a:endParaRPr sz="3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066291"/>
            <a:ext cx="114271" cy="11427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76005" y="356146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005" y="405664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551819"/>
            <a:ext cx="114271" cy="11425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476005" y="504699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6005" y="554217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1935" y="2806002"/>
            <a:ext cx="7874634" cy="29965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endParaRPr sz="3000">
              <a:latin typeface="Times New Roman"/>
              <a:cs typeface="Times New Roman"/>
            </a:endParaRPr>
          </a:p>
          <a:p>
            <a:pPr marL="774065" marR="3802379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Self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reflecting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self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Self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has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fallen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short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Humiliation</a:t>
            </a:r>
            <a:endParaRPr sz="3000">
              <a:latin typeface="Times New Roman"/>
              <a:cs typeface="Times New Roman"/>
            </a:endParaRPr>
          </a:p>
          <a:p>
            <a:pPr marL="774065" marR="508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Self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reflecting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others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doing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you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Self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blameworthy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112765" y="7608578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29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580628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Shame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and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Guilt</a:t>
            </a:r>
            <a:endParaRPr sz="3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561458"/>
            <a:ext cx="114271" cy="1142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056634"/>
            <a:ext cx="114271" cy="1142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195" y="4551810"/>
            <a:ext cx="114271" cy="1142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195" y="5046986"/>
            <a:ext cx="114271" cy="11427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1935" y="3301169"/>
            <a:ext cx="550545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Distinction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#1: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Self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Behavior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Distinction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#2: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Public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Private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Distinction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#3: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Non-moral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Moral Assessment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12765" y="7608568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30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7587" y="1418863"/>
          <a:ext cx="12179299" cy="5071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4515"/>
                <a:gridCol w="4580254"/>
                <a:gridCol w="4494530"/>
              </a:tblGrid>
              <a:tr h="49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b="1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sz="2250" b="1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="1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Shame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b="1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sz="2250" b="1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="1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Guilt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2250" spc="-4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4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eliciting</a:t>
                      </a:r>
                      <a:r>
                        <a:rPr sz="2250" spc="-4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event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Moral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non-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moral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Moral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Focus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evaluation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Self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Behavior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Locus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evaluation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Public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Private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Degree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distress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Generally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painful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Generally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less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painful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866140">
                <a:tc>
                  <a:txBody>
                    <a:bodyPr/>
                    <a:lstStyle/>
                    <a:p>
                      <a:pPr marL="142240" marR="827405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Phenomenological experience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735330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Shrinking,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feeling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small,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feeling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worthless,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powerless,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anger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Tense,</a:t>
                      </a:r>
                      <a:r>
                        <a:rPr sz="2250" spc="-5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remorse,</a:t>
                      </a:r>
                      <a:r>
                        <a:rPr sz="2250" spc="-5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regret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866140">
                <a:tc>
                  <a:txBody>
                    <a:bodyPr/>
                    <a:lstStyle/>
                    <a:p>
                      <a:pPr marL="142240" marR="509905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Concern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vis-à-vis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"other"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485775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Concern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others'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evaluation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self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(self-oriented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distress)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 marR="303530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Concern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one's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effect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others (other-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oriented</a:t>
                      </a:r>
                      <a:r>
                        <a:rPr sz="2250" spc="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empathy)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866140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Motivational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features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461009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Desire</a:t>
                      </a:r>
                      <a:r>
                        <a:rPr sz="225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hide,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escape,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deny,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strike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back,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blame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others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Desire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confess,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repent,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repair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2112765" y="7608562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47231" y="7637057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1472" y="1011939"/>
            <a:ext cx="5211445" cy="989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OT</a:t>
            </a:r>
            <a:r>
              <a:rPr spc="-110" dirty="0"/>
              <a:t> </a:t>
            </a:r>
            <a:r>
              <a:rPr spc="-10" dirty="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6379" y="2214879"/>
            <a:ext cx="11092815" cy="4455160"/>
          </a:xfrm>
          <a:prstGeom prst="rect">
            <a:avLst/>
          </a:prstGeom>
          <a:solidFill>
            <a:srgbClr val="FFFFFF">
              <a:alpha val="50199"/>
            </a:srgbClr>
          </a:solidFill>
          <a:ln w="27740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05435" marR="7593965" indent="-250190">
              <a:lnSpc>
                <a:spcPct val="110500"/>
              </a:lnSpc>
              <a:spcBef>
                <a:spcPts val="100"/>
              </a:spcBef>
              <a:buAutoNum type="arabicPlain"/>
              <a:tabLst>
                <a:tab pos="305435" algn="l"/>
              </a:tabLst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you,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LORD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God,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trust.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333"/>
              </a:buClr>
              <a:buFont typeface="Times New Roman"/>
              <a:buAutoNum type="arabicPlain"/>
            </a:pPr>
            <a:endParaRPr sz="3200">
              <a:latin typeface="Times New Roman"/>
              <a:cs typeface="Times New Roman"/>
            </a:endParaRPr>
          </a:p>
          <a:p>
            <a:pPr marL="305435" indent="-249554">
              <a:lnSpc>
                <a:spcPct val="100000"/>
              </a:lnSpc>
              <a:buAutoNum type="arabicPlain"/>
              <a:tabLst>
                <a:tab pos="305435" algn="l"/>
              </a:tabLst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trust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you;</a:t>
            </a:r>
            <a:endParaRPr sz="2600">
              <a:latin typeface="Times New Roman"/>
              <a:cs typeface="Times New Roman"/>
            </a:endParaRPr>
          </a:p>
          <a:p>
            <a:pPr marL="305435">
              <a:lnSpc>
                <a:spcPct val="100000"/>
              </a:lnSpc>
              <a:spcBef>
                <a:spcPts val="254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let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shame,</a:t>
            </a:r>
            <a:endParaRPr sz="2600">
              <a:latin typeface="Times New Roman"/>
              <a:cs typeface="Times New Roman"/>
            </a:endParaRPr>
          </a:p>
          <a:p>
            <a:pPr marL="305435">
              <a:lnSpc>
                <a:spcPct val="100000"/>
              </a:lnSpc>
              <a:spcBef>
                <a:spcPts val="330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let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enemies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triumph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over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me.</a:t>
            </a:r>
            <a:endParaRPr sz="2600">
              <a:latin typeface="Times New Roman"/>
              <a:cs typeface="Times New Roman"/>
            </a:endParaRPr>
          </a:p>
          <a:p>
            <a:pPr marL="305435" marR="7335520" indent="-250190">
              <a:lnSpc>
                <a:spcPts val="3450"/>
              </a:lnSpc>
              <a:spcBef>
                <a:spcPts val="90"/>
              </a:spcBef>
              <a:buAutoNum type="arabicPlain" startAt="3"/>
              <a:tabLst>
                <a:tab pos="305435" algn="l"/>
              </a:tabLst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hopes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you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will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ever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shame,</a:t>
            </a:r>
            <a:endParaRPr sz="2600">
              <a:latin typeface="Times New Roman"/>
              <a:cs typeface="Times New Roman"/>
            </a:endParaRPr>
          </a:p>
          <a:p>
            <a:pPr marL="305435">
              <a:lnSpc>
                <a:spcPct val="100000"/>
              </a:lnSpc>
              <a:spcBef>
                <a:spcPts val="85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will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come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those</a:t>
            </a:r>
            <a:endParaRPr sz="2600">
              <a:latin typeface="Times New Roman"/>
              <a:cs typeface="Times New Roman"/>
            </a:endParaRPr>
          </a:p>
          <a:p>
            <a:pPr marL="305435">
              <a:lnSpc>
                <a:spcPct val="100000"/>
              </a:lnSpc>
              <a:spcBef>
                <a:spcPts val="330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treacherous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without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cause.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(Ps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25:1-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3)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12765" y="7608577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47231" y="7637071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570982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Created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for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glory;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mired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in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shame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(Gen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1-</a:t>
            </a:r>
            <a:r>
              <a:rPr sz="3900" spc="-25" dirty="0">
                <a:solidFill>
                  <a:srgbClr val="800000"/>
                </a:solidFill>
              </a:rPr>
              <a:t>3)</a:t>
            </a:r>
            <a:endParaRPr sz="3900"/>
          </a:p>
        </p:txBody>
      </p:sp>
      <p:sp>
        <p:nvSpPr>
          <p:cNvPr id="3" name="object 3"/>
          <p:cNvSpPr/>
          <p:nvPr/>
        </p:nvSpPr>
        <p:spPr>
          <a:xfrm>
            <a:off x="12112765" y="7608570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47231" y="7637064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2923458"/>
            <a:ext cx="114271" cy="1142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3418635"/>
            <a:ext cx="114271" cy="1142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195" y="3913810"/>
            <a:ext cx="114271" cy="1142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195" y="4408986"/>
            <a:ext cx="114271" cy="1142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195" y="4904162"/>
            <a:ext cx="114271" cy="1142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1935" y="2663169"/>
            <a:ext cx="11257915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relational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concept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generated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fractured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relationship.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function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sin.</a:t>
            </a:r>
            <a:endParaRPr sz="3000">
              <a:latin typeface="Times New Roman"/>
              <a:cs typeface="Times New Roman"/>
            </a:endParaRPr>
          </a:p>
          <a:p>
            <a:pPr marL="12700" marR="3201035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necessary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condition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sinful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humanity.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Creation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shares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humanity.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Only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God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adequate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redress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humanity's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12765" y="7608585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2978" y="7386391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47231" y="7637079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1590283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Shame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and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the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Deuteronomic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covenant</a:t>
            </a:r>
            <a:endParaRPr sz="3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2571112"/>
            <a:ext cx="114271" cy="1142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3066307"/>
            <a:ext cx="114271" cy="1142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195" y="3561464"/>
            <a:ext cx="114271" cy="11425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476005" y="405664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6005" y="504699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33052" y="5537406"/>
            <a:ext cx="123794" cy="12379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1935" y="2310822"/>
            <a:ext cx="10977880" cy="398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63895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Blessings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covenant: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Honor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Curses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covenant: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Criteria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covenantal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faithfulness</a:t>
            </a:r>
            <a:endParaRPr sz="3000">
              <a:latin typeface="Times New Roman"/>
              <a:cs typeface="Times New Roman"/>
            </a:endParaRPr>
          </a:p>
          <a:p>
            <a:pPr marL="774065" marR="58039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Failure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revere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glorious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awesome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Lord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//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failure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obey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all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words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covenant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(Deut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28:58).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Lex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talionis:</a:t>
            </a:r>
            <a:endParaRPr sz="3000">
              <a:latin typeface="Times New Roman"/>
              <a:cs typeface="Times New Roman"/>
            </a:endParaRPr>
          </a:p>
          <a:p>
            <a:pPr marL="1536065" marR="508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"Those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honor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me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will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honor,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those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despise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me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shall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treated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contempt."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(1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Sam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2:30)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112765" y="7608575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47231" y="7637069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580628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L="554355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Shame,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judgment,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and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redemption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(Prophetic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literature)</a:t>
            </a:r>
            <a:endParaRPr sz="3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561457"/>
            <a:ext cx="114271" cy="1142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056633"/>
            <a:ext cx="114271" cy="1142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195" y="4551809"/>
            <a:ext cx="114271" cy="11425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476005" y="504698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0489">
              <a:lnSpc>
                <a:spcPct val="108300"/>
              </a:lnSpc>
              <a:spcBef>
                <a:spcPts val="100"/>
              </a:spcBef>
            </a:pPr>
            <a:r>
              <a:rPr dirty="0"/>
              <a:t>Shame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frequently</a:t>
            </a:r>
            <a:r>
              <a:rPr spc="-5" dirty="0"/>
              <a:t> </a:t>
            </a:r>
            <a:r>
              <a:rPr dirty="0"/>
              <a:t>tied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sin,</a:t>
            </a:r>
            <a:r>
              <a:rPr spc="-5" dirty="0"/>
              <a:t> </a:t>
            </a:r>
            <a:r>
              <a:rPr dirty="0"/>
              <a:t>judgment,</a:t>
            </a:r>
            <a:r>
              <a:rPr spc="-5" dirty="0"/>
              <a:t> </a:t>
            </a:r>
            <a:r>
              <a:rPr dirty="0"/>
              <a:t>repentance,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salvation </a:t>
            </a:r>
            <a:r>
              <a:rPr dirty="0"/>
              <a:t>Israel's</a:t>
            </a:r>
            <a:r>
              <a:rPr spc="-5" dirty="0"/>
              <a:t> </a:t>
            </a:r>
            <a:r>
              <a:rPr dirty="0"/>
              <a:t>sin</a:t>
            </a:r>
            <a:r>
              <a:rPr spc="-5" dirty="0"/>
              <a:t> </a:t>
            </a:r>
            <a:r>
              <a:rPr dirty="0"/>
              <a:t>brings</a:t>
            </a:r>
            <a:r>
              <a:rPr spc="-5" dirty="0"/>
              <a:t> </a:t>
            </a:r>
            <a:r>
              <a:rPr dirty="0"/>
              <a:t>shame</a:t>
            </a:r>
            <a:r>
              <a:rPr spc="-5" dirty="0"/>
              <a:t> </a:t>
            </a:r>
            <a:r>
              <a:rPr dirty="0"/>
              <a:t>upon</a:t>
            </a:r>
            <a:r>
              <a:rPr spc="-5" dirty="0"/>
              <a:t> </a:t>
            </a:r>
            <a:r>
              <a:rPr spc="-10" dirty="0"/>
              <a:t>themselves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their</a:t>
            </a:r>
            <a:r>
              <a:rPr spc="-20" dirty="0"/>
              <a:t> </a:t>
            </a:r>
            <a:r>
              <a:rPr spc="-10" dirty="0"/>
              <a:t>idolatry,</a:t>
            </a:r>
            <a:r>
              <a:rPr spc="-20" dirty="0"/>
              <a:t> </a:t>
            </a:r>
            <a:r>
              <a:rPr dirty="0"/>
              <a:t>they</a:t>
            </a:r>
            <a:r>
              <a:rPr spc="-20" dirty="0"/>
              <a:t> </a:t>
            </a:r>
            <a:r>
              <a:rPr dirty="0"/>
              <a:t>become</a:t>
            </a:r>
            <a:r>
              <a:rPr spc="-20" dirty="0"/>
              <a:t> </a:t>
            </a:r>
            <a:r>
              <a:rPr dirty="0"/>
              <a:t>what</a:t>
            </a:r>
            <a:r>
              <a:rPr spc="-20" dirty="0"/>
              <a:t> </a:t>
            </a:r>
            <a:r>
              <a:rPr dirty="0"/>
              <a:t>they</a:t>
            </a:r>
            <a:r>
              <a:rPr spc="-20" dirty="0"/>
              <a:t> </a:t>
            </a:r>
            <a:r>
              <a:rPr spc="-10" dirty="0"/>
              <a:t>worship</a:t>
            </a:r>
          </a:p>
          <a:p>
            <a:pPr marL="774065">
              <a:lnSpc>
                <a:spcPct val="100000"/>
              </a:lnSpc>
              <a:spcBef>
                <a:spcPts val="295"/>
              </a:spcBef>
            </a:pPr>
            <a:r>
              <a:rPr dirty="0"/>
              <a:t>They</a:t>
            </a:r>
            <a:r>
              <a:rPr spc="-5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dirty="0"/>
              <a:t>longer</a:t>
            </a:r>
            <a:r>
              <a:rPr spc="-5" dirty="0"/>
              <a:t> </a:t>
            </a:r>
            <a:r>
              <a:rPr dirty="0"/>
              <a:t>reflect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glory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God,</a:t>
            </a:r>
            <a:r>
              <a:rPr spc="-5" dirty="0"/>
              <a:t> </a:t>
            </a:r>
            <a:r>
              <a:rPr dirty="0"/>
              <a:t>but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shame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idols.</a:t>
            </a:r>
          </a:p>
        </p:txBody>
      </p:sp>
      <p:sp>
        <p:nvSpPr>
          <p:cNvPr id="8" name="object 8"/>
          <p:cNvSpPr/>
          <p:nvPr/>
        </p:nvSpPr>
        <p:spPr>
          <a:xfrm>
            <a:off x="12112765" y="7608568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47231" y="7637063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1933105"/>
            <a:ext cx="114271" cy="1142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76005" y="242828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408985"/>
            <a:ext cx="114271" cy="11425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476005" y="490416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6005" y="539933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6005" y="589451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1935" y="1672815"/>
            <a:ext cx="11009630" cy="448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065" marR="5080" indent="-76200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last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word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objective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internalized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Disobedience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covenantal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obligations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→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Covenantal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curses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before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other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nations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→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Internalized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concerning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one's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sin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→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Repentance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→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Restoration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→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Objective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Honor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Israel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Times New Roman"/>
                <a:cs typeface="Times New Roman"/>
              </a:rPr>
              <a:t>→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Glory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God.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But,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Israel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remains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hardened.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295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Jerusalem's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exile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→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God</a:t>
            </a:r>
            <a:endParaRPr sz="3000">
              <a:latin typeface="Times New Roman"/>
              <a:cs typeface="Times New Roman"/>
            </a:endParaRPr>
          </a:p>
          <a:p>
            <a:pPr marL="774065" marR="3806825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God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feels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sorry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(Ezek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36:21)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He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promises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New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Covenant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12765" y="7608583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978" y="7386391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47231" y="7637078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570980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Fractured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Understanding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of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Shame</a:t>
            </a:r>
            <a:endParaRPr sz="3900"/>
          </a:p>
        </p:txBody>
      </p:sp>
      <p:sp>
        <p:nvSpPr>
          <p:cNvPr id="3" name="object 3"/>
          <p:cNvSpPr/>
          <p:nvPr/>
        </p:nvSpPr>
        <p:spPr>
          <a:xfrm>
            <a:off x="12188945" y="7608568"/>
            <a:ext cx="409575" cy="228600"/>
          </a:xfrm>
          <a:custGeom>
            <a:avLst/>
            <a:gdLst/>
            <a:ahLst/>
            <a:cxnLst/>
            <a:rect l="l" t="t" r="r" b="b"/>
            <a:pathLst>
              <a:path w="409575" h="228600">
                <a:moveTo>
                  <a:pt x="409472" y="228542"/>
                </a:moveTo>
                <a:lnTo>
                  <a:pt x="0" y="228542"/>
                </a:lnTo>
                <a:lnTo>
                  <a:pt x="0" y="0"/>
                </a:lnTo>
                <a:lnTo>
                  <a:pt x="409472" y="0"/>
                </a:lnTo>
                <a:lnTo>
                  <a:pt x="409472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73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4762" rIns="0" bIns="0" rtlCol="0">
            <a:spAutoFit/>
          </a:bodyPr>
          <a:lstStyle/>
          <a:p>
            <a:pPr marL="3298190">
              <a:lnSpc>
                <a:spcPct val="100000"/>
              </a:lnSpc>
              <a:spcBef>
                <a:spcPts val="125"/>
              </a:spcBef>
            </a:pPr>
            <a:r>
              <a:rPr dirty="0"/>
              <a:t>New</a:t>
            </a:r>
            <a:r>
              <a:rPr spc="-110" dirty="0"/>
              <a:t> </a:t>
            </a:r>
            <a:r>
              <a:rPr spc="-30" dirty="0"/>
              <a:t>Testament</a:t>
            </a:r>
          </a:p>
        </p:txBody>
      </p:sp>
      <p:sp>
        <p:nvSpPr>
          <p:cNvPr id="3" name="object 3"/>
          <p:cNvSpPr/>
          <p:nvPr/>
        </p:nvSpPr>
        <p:spPr>
          <a:xfrm>
            <a:off x="12112765" y="7608573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47231" y="7637067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570978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Shame</a:t>
            </a:r>
            <a:r>
              <a:rPr sz="3900" spc="-1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and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the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gospel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in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Romans</a:t>
            </a:r>
            <a:endParaRPr sz="3900"/>
          </a:p>
        </p:txBody>
      </p:sp>
      <p:sp>
        <p:nvSpPr>
          <p:cNvPr id="3" name="object 3"/>
          <p:cNvSpPr/>
          <p:nvPr/>
        </p:nvSpPr>
        <p:spPr>
          <a:xfrm>
            <a:off x="12112765" y="7608567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36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1714083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What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is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20" dirty="0">
                <a:solidFill>
                  <a:srgbClr val="005421"/>
                </a:solidFill>
              </a:rPr>
              <a:t>sin?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83336" y="2429510"/>
            <a:ext cx="11119485" cy="3618229"/>
            <a:chOff x="783336" y="2429510"/>
            <a:chExt cx="11119485" cy="3618229"/>
          </a:xfrm>
        </p:grpSpPr>
        <p:sp>
          <p:nvSpPr>
            <p:cNvPr id="4" name="object 4"/>
            <p:cNvSpPr/>
            <p:nvPr/>
          </p:nvSpPr>
          <p:spPr>
            <a:xfrm>
              <a:off x="783323" y="2429509"/>
              <a:ext cx="11119485" cy="3618229"/>
            </a:xfrm>
            <a:custGeom>
              <a:avLst/>
              <a:gdLst/>
              <a:ahLst/>
              <a:cxnLst/>
              <a:rect l="l" t="t" r="r" b="b"/>
              <a:pathLst>
                <a:path w="11119485" h="3618229">
                  <a:moveTo>
                    <a:pt x="11119104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3589020"/>
                  </a:lnTo>
                  <a:lnTo>
                    <a:pt x="0" y="3618230"/>
                  </a:lnTo>
                  <a:lnTo>
                    <a:pt x="11119104" y="3618230"/>
                  </a:lnTo>
                  <a:lnTo>
                    <a:pt x="11119104" y="3589020"/>
                  </a:lnTo>
                  <a:lnTo>
                    <a:pt x="26098" y="3589020"/>
                  </a:lnTo>
                  <a:lnTo>
                    <a:pt x="26098" y="27940"/>
                  </a:lnTo>
                  <a:lnTo>
                    <a:pt x="11091367" y="27940"/>
                  </a:lnTo>
                  <a:lnTo>
                    <a:pt x="11091367" y="3588791"/>
                  </a:lnTo>
                  <a:lnTo>
                    <a:pt x="11119104" y="3588791"/>
                  </a:lnTo>
                  <a:lnTo>
                    <a:pt x="11119104" y="27940"/>
                  </a:lnTo>
                  <a:lnTo>
                    <a:pt x="11119104" y="27330"/>
                  </a:lnTo>
                  <a:lnTo>
                    <a:pt x="111191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9422" y="2456847"/>
              <a:ext cx="11065510" cy="3561715"/>
            </a:xfrm>
            <a:custGeom>
              <a:avLst/>
              <a:gdLst/>
              <a:ahLst/>
              <a:cxnLst/>
              <a:rect l="l" t="t" r="r" b="b"/>
              <a:pathLst>
                <a:path w="11065510" h="3561715">
                  <a:moveTo>
                    <a:pt x="11065277" y="3561457"/>
                  </a:moveTo>
                  <a:lnTo>
                    <a:pt x="0" y="3561457"/>
                  </a:lnTo>
                  <a:lnTo>
                    <a:pt x="0" y="0"/>
                  </a:lnTo>
                  <a:lnTo>
                    <a:pt x="11065277" y="0"/>
                  </a:lnTo>
                  <a:lnTo>
                    <a:pt x="11065277" y="3561457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8737" y="2847270"/>
              <a:ext cx="4961255" cy="28575"/>
            </a:xfrm>
            <a:custGeom>
              <a:avLst/>
              <a:gdLst/>
              <a:ahLst/>
              <a:cxnLst/>
              <a:rect l="l" t="t" r="r" b="b"/>
              <a:pathLst>
                <a:path w="4961255" h="28575">
                  <a:moveTo>
                    <a:pt x="386921" y="28567"/>
                  </a:moveTo>
                  <a:lnTo>
                    <a:pt x="0" y="28567"/>
                  </a:lnTo>
                  <a:lnTo>
                    <a:pt x="0" y="0"/>
                  </a:lnTo>
                  <a:lnTo>
                    <a:pt x="386921" y="0"/>
                  </a:lnTo>
                  <a:lnTo>
                    <a:pt x="386921" y="28567"/>
                  </a:lnTo>
                  <a:close/>
                </a:path>
                <a:path w="4961255" h="28575">
                  <a:moveTo>
                    <a:pt x="1642404" y="28567"/>
                  </a:moveTo>
                  <a:lnTo>
                    <a:pt x="525878" y="28567"/>
                  </a:lnTo>
                  <a:lnTo>
                    <a:pt x="525878" y="0"/>
                  </a:lnTo>
                  <a:lnTo>
                    <a:pt x="1642404" y="0"/>
                  </a:lnTo>
                  <a:lnTo>
                    <a:pt x="1642404" y="28567"/>
                  </a:lnTo>
                  <a:close/>
                </a:path>
                <a:path w="4961255" h="28575">
                  <a:moveTo>
                    <a:pt x="2457708" y="28567"/>
                  </a:moveTo>
                  <a:lnTo>
                    <a:pt x="1857807" y="28567"/>
                  </a:lnTo>
                  <a:lnTo>
                    <a:pt x="1857807" y="0"/>
                  </a:lnTo>
                  <a:lnTo>
                    <a:pt x="4961133" y="0"/>
                  </a:lnTo>
                  <a:lnTo>
                    <a:pt x="4961133" y="5044"/>
                  </a:lnTo>
                  <a:lnTo>
                    <a:pt x="2457708" y="28567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9573" y="2453667"/>
            <a:ext cx="10799445" cy="34823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60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Rom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1:21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although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knew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God,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neither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glorified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him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God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nor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ave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thanks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him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their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thinking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became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futile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their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foolish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hearts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were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darkened.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22</a:t>
            </a:r>
            <a:r>
              <a:rPr sz="2600" spc="-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Although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claimed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wise,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became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fools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23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exchan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ed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glory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immortal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God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images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made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look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like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mortal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human</a:t>
            </a:r>
            <a:r>
              <a:rPr sz="2600" u="heavy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bein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birds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animals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re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tiles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233045">
              <a:lnSpc>
                <a:spcPct val="108100"/>
              </a:lnSpc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….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25</a:t>
            </a:r>
            <a:r>
              <a:rPr sz="2600" spc="-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2600" u="heavy" spc="34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exchanged</a:t>
            </a:r>
            <a:r>
              <a:rPr sz="2600" u="heavy" spc="-2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u="heavy" spc="-1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truth</a:t>
            </a:r>
            <a:r>
              <a:rPr sz="2600" u="heavy" spc="-2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about</a:t>
            </a:r>
            <a:r>
              <a:rPr sz="2600" u="heavy" spc="-2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God</a:t>
            </a:r>
            <a:r>
              <a:rPr sz="2600" u="heavy" spc="-1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600" u="heavy" spc="-2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600" u="heavy" spc="-2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lie,</a:t>
            </a:r>
            <a:r>
              <a:rPr sz="2600" u="heavy" spc="-1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600" u="heavy" spc="-2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worshiped</a:t>
            </a:r>
            <a:r>
              <a:rPr sz="2600" u="heavy" spc="-2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600" u="heavy" spc="-1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served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created</a:t>
            </a:r>
            <a:r>
              <a:rPr sz="2600" u="heavy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things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rather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than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Creator—who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forever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praised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12765" y="7608582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37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419001"/>
            <a:ext cx="12189460" cy="542925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What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is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the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consequence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of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20" dirty="0">
                <a:solidFill>
                  <a:srgbClr val="005421"/>
                </a:solidFill>
              </a:rPr>
              <a:t>sin?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83336" y="1125219"/>
            <a:ext cx="11119485" cy="6214110"/>
            <a:chOff x="783336" y="1125219"/>
            <a:chExt cx="11119485" cy="6214110"/>
          </a:xfrm>
        </p:grpSpPr>
        <p:sp>
          <p:nvSpPr>
            <p:cNvPr id="4" name="object 4"/>
            <p:cNvSpPr/>
            <p:nvPr/>
          </p:nvSpPr>
          <p:spPr>
            <a:xfrm>
              <a:off x="783323" y="1125219"/>
              <a:ext cx="11119485" cy="6214110"/>
            </a:xfrm>
            <a:custGeom>
              <a:avLst/>
              <a:gdLst/>
              <a:ahLst/>
              <a:cxnLst/>
              <a:rect l="l" t="t" r="r" b="b"/>
              <a:pathLst>
                <a:path w="11119485" h="6214109">
                  <a:moveTo>
                    <a:pt x="11119104" y="27025"/>
                  </a:moveTo>
                  <a:lnTo>
                    <a:pt x="11091367" y="27025"/>
                  </a:lnTo>
                  <a:lnTo>
                    <a:pt x="11091367" y="6188151"/>
                  </a:lnTo>
                  <a:lnTo>
                    <a:pt x="11119104" y="6188151"/>
                  </a:lnTo>
                  <a:lnTo>
                    <a:pt x="11119104" y="27025"/>
                  </a:lnTo>
                  <a:close/>
                </a:path>
                <a:path w="11119485" h="6214109">
                  <a:moveTo>
                    <a:pt x="11119104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6188710"/>
                  </a:lnTo>
                  <a:lnTo>
                    <a:pt x="0" y="6214110"/>
                  </a:lnTo>
                  <a:lnTo>
                    <a:pt x="11119104" y="6214110"/>
                  </a:lnTo>
                  <a:lnTo>
                    <a:pt x="11119104" y="6188710"/>
                  </a:lnTo>
                  <a:lnTo>
                    <a:pt x="26098" y="6188710"/>
                  </a:lnTo>
                  <a:lnTo>
                    <a:pt x="26098" y="26670"/>
                  </a:lnTo>
                  <a:lnTo>
                    <a:pt x="11119104" y="26670"/>
                  </a:lnTo>
                  <a:lnTo>
                    <a:pt x="111191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9422" y="1152242"/>
              <a:ext cx="11065510" cy="6161405"/>
            </a:xfrm>
            <a:custGeom>
              <a:avLst/>
              <a:gdLst/>
              <a:ahLst/>
              <a:cxnLst/>
              <a:rect l="l" t="t" r="r" b="b"/>
              <a:pathLst>
                <a:path w="11065510" h="6161405">
                  <a:moveTo>
                    <a:pt x="11065277" y="6161131"/>
                  </a:moveTo>
                  <a:lnTo>
                    <a:pt x="0" y="6161131"/>
                  </a:lnTo>
                  <a:lnTo>
                    <a:pt x="0" y="0"/>
                  </a:lnTo>
                  <a:lnTo>
                    <a:pt x="11065277" y="0"/>
                  </a:lnTo>
                  <a:lnTo>
                    <a:pt x="11065277" y="6161131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9573" y="1139540"/>
            <a:ext cx="10982325" cy="61010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151765">
              <a:lnSpc>
                <a:spcPct val="109700"/>
              </a:lnSpc>
              <a:spcBef>
                <a:spcPts val="120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1:24</a:t>
            </a:r>
            <a:r>
              <a:rPr sz="2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Therefore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God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ave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them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over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sinful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desires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their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hearts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sexual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impurity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rading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(ἀτιμάζω)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their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bodies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another.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25</a:t>
            </a:r>
            <a:r>
              <a:rPr sz="2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They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exchanged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truth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about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God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lie,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worshiped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served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created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things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rather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than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Creator—who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forever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praised.</a:t>
            </a:r>
            <a:r>
              <a:rPr sz="2600" spc="-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Amen.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5080">
              <a:lnSpc>
                <a:spcPct val="109300"/>
              </a:lnSpc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26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Because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this,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God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ave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them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over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shameful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(ἀτιμία)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lusts.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Even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their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women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exchanged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natural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sexual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relations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unnatural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ones.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27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same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way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men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also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abandoned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natural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relations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women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were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inflamed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2600" spc="65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lust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another.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Men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committed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shameful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(ἀσχημοσύνη)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acts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other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men,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received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themselves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due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penalty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their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error.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334645">
              <a:lnSpc>
                <a:spcPct val="109300"/>
              </a:lnSpc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28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Furthermore,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just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did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think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worthwhile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retain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knowledge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God,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God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ave</a:t>
            </a:r>
            <a:r>
              <a:rPr sz="2600" u="heavy" spc="-1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them</a:t>
            </a:r>
            <a:r>
              <a:rPr sz="2600" u="heavy" spc="-2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over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raved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(ἀδόκιμος)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mind,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2600" u="heavy" spc="35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2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do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ou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ht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be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done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12765" y="7608575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38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1933087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What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is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the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nature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of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faith?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83336" y="2649220"/>
            <a:ext cx="11119485" cy="3614420"/>
            <a:chOff x="783336" y="2649220"/>
            <a:chExt cx="11119485" cy="3614420"/>
          </a:xfrm>
        </p:grpSpPr>
        <p:sp>
          <p:nvSpPr>
            <p:cNvPr id="4" name="object 4"/>
            <p:cNvSpPr/>
            <p:nvPr/>
          </p:nvSpPr>
          <p:spPr>
            <a:xfrm>
              <a:off x="783323" y="2649219"/>
              <a:ext cx="11119485" cy="3614420"/>
            </a:xfrm>
            <a:custGeom>
              <a:avLst/>
              <a:gdLst/>
              <a:ahLst/>
              <a:cxnLst/>
              <a:rect l="l" t="t" r="r" b="b"/>
              <a:pathLst>
                <a:path w="11119485" h="3614420">
                  <a:moveTo>
                    <a:pt x="11119104" y="0"/>
                  </a:moveTo>
                  <a:lnTo>
                    <a:pt x="11091367" y="0"/>
                  </a:lnTo>
                  <a:lnTo>
                    <a:pt x="11091367" y="26670"/>
                  </a:lnTo>
                  <a:lnTo>
                    <a:pt x="11091367" y="3587750"/>
                  </a:lnTo>
                  <a:lnTo>
                    <a:pt x="26098" y="3587750"/>
                  </a:lnTo>
                  <a:lnTo>
                    <a:pt x="26098" y="26670"/>
                  </a:lnTo>
                  <a:lnTo>
                    <a:pt x="11091367" y="26670"/>
                  </a:lnTo>
                  <a:lnTo>
                    <a:pt x="11091367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3587750"/>
                  </a:lnTo>
                  <a:lnTo>
                    <a:pt x="0" y="3614420"/>
                  </a:lnTo>
                  <a:lnTo>
                    <a:pt x="11119104" y="3614420"/>
                  </a:lnTo>
                  <a:lnTo>
                    <a:pt x="11119104" y="3588093"/>
                  </a:lnTo>
                  <a:lnTo>
                    <a:pt x="11119104" y="3587750"/>
                  </a:lnTo>
                  <a:lnTo>
                    <a:pt x="11119104" y="26670"/>
                  </a:lnTo>
                  <a:lnTo>
                    <a:pt x="111191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9422" y="2675851"/>
              <a:ext cx="11065510" cy="3561715"/>
            </a:xfrm>
            <a:custGeom>
              <a:avLst/>
              <a:gdLst/>
              <a:ahLst/>
              <a:cxnLst/>
              <a:rect l="l" t="t" r="r" b="b"/>
              <a:pathLst>
                <a:path w="11065510" h="3561715">
                  <a:moveTo>
                    <a:pt x="11065277" y="3561457"/>
                  </a:moveTo>
                  <a:lnTo>
                    <a:pt x="0" y="3561457"/>
                  </a:lnTo>
                  <a:lnTo>
                    <a:pt x="0" y="0"/>
                  </a:lnTo>
                  <a:lnTo>
                    <a:pt x="11065277" y="0"/>
                  </a:lnTo>
                  <a:lnTo>
                    <a:pt x="11065277" y="3561457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9573" y="2672671"/>
            <a:ext cx="10956925" cy="3482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62940">
              <a:lnSpc>
                <a:spcPct val="108100"/>
              </a:lnSpc>
              <a:spcBef>
                <a:spcPts val="95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4:18</a:t>
            </a:r>
            <a:r>
              <a:rPr sz="2600" spc="-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Against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all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hope,</a:t>
            </a:r>
            <a:r>
              <a:rPr sz="2600" spc="-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Abraham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hope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believed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became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father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of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many nations, just as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it had been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said to him, "So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shall your offspring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be."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9100"/>
              </a:lnSpc>
              <a:spcBef>
                <a:spcPts val="45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19</a:t>
            </a:r>
            <a:r>
              <a:rPr sz="2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Without weakening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 his faith,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he faced the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fact that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his body was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as good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as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dead—since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was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about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hundred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years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old—and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Sarah's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womb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was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also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dead.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20</a:t>
            </a:r>
            <a:r>
              <a:rPr sz="2600" spc="-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333333"/>
                </a:solidFill>
                <a:latin typeface="Times New Roman"/>
                <a:cs typeface="Times New Roman"/>
              </a:rPr>
              <a:t>Yet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he</a:t>
            </a:r>
            <a:r>
              <a:rPr sz="2600" u="heavy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did</a:t>
            </a:r>
            <a:r>
              <a:rPr sz="2600" u="heavy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not waver</a:t>
            </a:r>
            <a:r>
              <a:rPr sz="2600" u="heavy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through</a:t>
            </a:r>
            <a:r>
              <a:rPr sz="2600" u="heavy" spc="-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unbelief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 regarding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promise of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God,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but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was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stren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thened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his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faith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ave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glory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God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21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being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fully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persuaded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that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God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had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power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what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had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promised.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22</a:t>
            </a:r>
            <a:r>
              <a:rPr sz="2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"it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was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credited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to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him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righteousness."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12765" y="7608565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39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1504584"/>
            <a:ext cx="12189460" cy="542925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What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is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the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consequence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of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faith?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83336" y="2209800"/>
            <a:ext cx="11119485" cy="4922520"/>
            <a:chOff x="783336" y="2209800"/>
            <a:chExt cx="11119485" cy="4922520"/>
          </a:xfrm>
        </p:grpSpPr>
        <p:sp>
          <p:nvSpPr>
            <p:cNvPr id="4" name="object 4"/>
            <p:cNvSpPr/>
            <p:nvPr/>
          </p:nvSpPr>
          <p:spPr>
            <a:xfrm>
              <a:off x="783323" y="2209799"/>
              <a:ext cx="11119485" cy="4922520"/>
            </a:xfrm>
            <a:custGeom>
              <a:avLst/>
              <a:gdLst/>
              <a:ahLst/>
              <a:cxnLst/>
              <a:rect l="l" t="t" r="r" b="b"/>
              <a:pathLst>
                <a:path w="11119485" h="4922520">
                  <a:moveTo>
                    <a:pt x="11119104" y="28028"/>
                  </a:moveTo>
                  <a:lnTo>
                    <a:pt x="11091367" y="28028"/>
                  </a:lnTo>
                  <a:lnTo>
                    <a:pt x="11091367" y="4894097"/>
                  </a:lnTo>
                  <a:lnTo>
                    <a:pt x="11119104" y="4894097"/>
                  </a:lnTo>
                  <a:lnTo>
                    <a:pt x="11119104" y="28028"/>
                  </a:lnTo>
                  <a:close/>
                </a:path>
                <a:path w="11119485" h="4922520">
                  <a:moveTo>
                    <a:pt x="11119104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4894580"/>
                  </a:lnTo>
                  <a:lnTo>
                    <a:pt x="0" y="4922520"/>
                  </a:lnTo>
                  <a:lnTo>
                    <a:pt x="11119104" y="4922520"/>
                  </a:lnTo>
                  <a:lnTo>
                    <a:pt x="11119104" y="4894580"/>
                  </a:lnTo>
                  <a:lnTo>
                    <a:pt x="26098" y="4894580"/>
                  </a:lnTo>
                  <a:lnTo>
                    <a:pt x="26098" y="27940"/>
                  </a:lnTo>
                  <a:lnTo>
                    <a:pt x="11119104" y="27940"/>
                  </a:lnTo>
                  <a:lnTo>
                    <a:pt x="111191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9422" y="2237825"/>
              <a:ext cx="11065510" cy="4866640"/>
            </a:xfrm>
            <a:custGeom>
              <a:avLst/>
              <a:gdLst/>
              <a:ahLst/>
              <a:cxnLst/>
              <a:rect l="l" t="t" r="r" b="b"/>
              <a:pathLst>
                <a:path w="11065510" h="4866640">
                  <a:moveTo>
                    <a:pt x="11065277" y="4866055"/>
                  </a:moveTo>
                  <a:lnTo>
                    <a:pt x="0" y="4866055"/>
                  </a:lnTo>
                  <a:lnTo>
                    <a:pt x="0" y="0"/>
                  </a:lnTo>
                  <a:lnTo>
                    <a:pt x="11065277" y="0"/>
                  </a:lnTo>
                  <a:lnTo>
                    <a:pt x="11065277" y="4866055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92378" y="4799404"/>
              <a:ext cx="10795" cy="28575"/>
            </a:xfrm>
            <a:custGeom>
              <a:avLst/>
              <a:gdLst/>
              <a:ahLst/>
              <a:cxnLst/>
              <a:rect l="l" t="t" r="r" b="b"/>
              <a:pathLst>
                <a:path w="10795" h="28575">
                  <a:moveTo>
                    <a:pt x="10446" y="28447"/>
                  </a:moveTo>
                  <a:lnTo>
                    <a:pt x="0" y="28447"/>
                  </a:lnTo>
                  <a:lnTo>
                    <a:pt x="0" y="0"/>
                  </a:lnTo>
                  <a:lnTo>
                    <a:pt x="10446" y="0"/>
                  </a:lnTo>
                  <a:lnTo>
                    <a:pt x="10446" y="28447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9573" y="2225123"/>
            <a:ext cx="10948035" cy="4796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35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5:1</a:t>
            </a:r>
            <a:r>
              <a:rPr sz="2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Therefore,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since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we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have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been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ustified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through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faith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peace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2600" spc="6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God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through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our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Lord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Jesus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Christ,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2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through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whom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gained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access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by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faith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grace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now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stand.</a:t>
            </a:r>
            <a:r>
              <a:rPr sz="2600" spc="-1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we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boast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hope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lory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of God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. 3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Not only so,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but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we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also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 g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lory in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our sufferings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, because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we know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that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suffering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produces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perseverance;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4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perseverance,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character;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character,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hope.</a:t>
            </a:r>
            <a:endParaRPr sz="2600">
              <a:latin typeface="Times New Roman"/>
              <a:cs typeface="Times New Roman"/>
            </a:endParaRPr>
          </a:p>
          <a:p>
            <a:pPr marL="12700" marR="208279">
              <a:lnSpc>
                <a:spcPct val="109300"/>
              </a:lnSpc>
              <a:spcBef>
                <a:spcPts val="35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5</a:t>
            </a:r>
            <a:r>
              <a:rPr sz="2600" spc="-1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hope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does not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put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us to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shame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(ἡ δὲ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ἐλπὶς</a:t>
            </a:r>
            <a:r>
              <a:rPr sz="2600" u="heavy" spc="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οὐ καταισχύνει)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because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God's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love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has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been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poured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our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hearts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through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Holy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Spirit,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has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been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given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us.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700" marR="1336675">
              <a:lnSpc>
                <a:spcPct val="108100"/>
              </a:lnSpc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10:11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"Everyone who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trusts in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him will not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 put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 shame"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at the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final judgment.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12765" y="7608579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40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1342693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Shame</a:t>
            </a:r>
            <a:r>
              <a:rPr sz="3900" spc="-1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and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the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Church</a:t>
            </a:r>
            <a:endParaRPr sz="3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2323522"/>
            <a:ext cx="114271" cy="1142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2818698"/>
            <a:ext cx="114271" cy="11423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476005" y="331387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6005" y="38090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6005" y="430422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6005" y="479940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6005" y="529457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3052" y="5784992"/>
            <a:ext cx="123794" cy="12379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33052" y="6280168"/>
            <a:ext cx="123794" cy="12379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91935" y="2063232"/>
            <a:ext cx="10974705" cy="44824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Honor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now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determined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cross</a:t>
            </a:r>
            <a:endParaRPr sz="3000">
              <a:latin typeface="Times New Roman"/>
              <a:cs typeface="Times New Roman"/>
            </a:endParaRPr>
          </a:p>
          <a:p>
            <a:pPr marL="774065" marR="431800" indent="-76200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Church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live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according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new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value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system.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Specifically, </a:t>
            </a:r>
            <a:r>
              <a:rPr sz="3000" spc="-50" dirty="0">
                <a:solidFill>
                  <a:srgbClr val="333333"/>
                </a:solidFill>
                <a:latin typeface="Times New Roman"/>
                <a:cs typeface="Times New Roman"/>
              </a:rPr>
              <a:t>…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ashamed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crucified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Messiah</a:t>
            </a:r>
            <a:endParaRPr sz="3000">
              <a:latin typeface="Times New Roman"/>
              <a:cs typeface="Times New Roman"/>
            </a:endParaRPr>
          </a:p>
          <a:p>
            <a:pPr marL="774065" marR="255524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ashamed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Gospel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crucified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Messiah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Only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basis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honor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Christ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295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Live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manner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worthy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Gospel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(Phil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1:27)</a:t>
            </a:r>
            <a:endParaRPr sz="3000">
              <a:latin typeface="Times New Roman"/>
              <a:cs typeface="Times New Roman"/>
            </a:endParaRPr>
          </a:p>
          <a:p>
            <a:pPr marL="1536065" marR="2105025" indent="-76200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shrink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back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conform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society's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pressure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suffering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precedes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glory</a:t>
            </a:r>
            <a:endParaRPr sz="3000">
              <a:latin typeface="Times New Roman"/>
              <a:cs typeface="Times New Roman"/>
            </a:endParaRPr>
          </a:p>
          <a:p>
            <a:pPr marL="1536065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retaliate,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but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good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(heap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burning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coals;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Rom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12:20)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12765" y="7608573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41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590020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Shaming</a:t>
            </a:r>
            <a:r>
              <a:rPr sz="3600" spc="-1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Discipline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112765" y="7608563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42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1961668"/>
            <a:ext cx="12189460" cy="4953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1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dirty="0">
                <a:solidFill>
                  <a:srgbClr val="E96200"/>
                </a:solidFill>
              </a:rPr>
              <a:t>Cor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spc="-20" dirty="0">
                <a:solidFill>
                  <a:srgbClr val="E96200"/>
                </a:solidFill>
              </a:rPr>
              <a:t>4:14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783336" y="2621279"/>
            <a:ext cx="11119485" cy="3185160"/>
            <a:chOff x="783336" y="2621279"/>
            <a:chExt cx="11119485" cy="3185160"/>
          </a:xfrm>
        </p:grpSpPr>
        <p:sp>
          <p:nvSpPr>
            <p:cNvPr id="4" name="object 4"/>
            <p:cNvSpPr/>
            <p:nvPr/>
          </p:nvSpPr>
          <p:spPr>
            <a:xfrm>
              <a:off x="783323" y="2621279"/>
              <a:ext cx="11119485" cy="3185160"/>
            </a:xfrm>
            <a:custGeom>
              <a:avLst/>
              <a:gdLst/>
              <a:ahLst/>
              <a:cxnLst/>
              <a:rect l="l" t="t" r="r" b="b"/>
              <a:pathLst>
                <a:path w="11119485" h="3185160">
                  <a:moveTo>
                    <a:pt x="1111910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3158490"/>
                  </a:lnTo>
                  <a:lnTo>
                    <a:pt x="0" y="3185160"/>
                  </a:lnTo>
                  <a:lnTo>
                    <a:pt x="11119104" y="3185160"/>
                  </a:lnTo>
                  <a:lnTo>
                    <a:pt x="11119104" y="3158947"/>
                  </a:lnTo>
                  <a:lnTo>
                    <a:pt x="11119104" y="3158490"/>
                  </a:lnTo>
                  <a:lnTo>
                    <a:pt x="11119104" y="26009"/>
                  </a:lnTo>
                  <a:lnTo>
                    <a:pt x="11091367" y="26009"/>
                  </a:lnTo>
                  <a:lnTo>
                    <a:pt x="11091367" y="3158490"/>
                  </a:lnTo>
                  <a:lnTo>
                    <a:pt x="26098" y="3158490"/>
                  </a:lnTo>
                  <a:lnTo>
                    <a:pt x="26098" y="25400"/>
                  </a:lnTo>
                  <a:lnTo>
                    <a:pt x="11119104" y="25400"/>
                  </a:lnTo>
                  <a:lnTo>
                    <a:pt x="111191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9422" y="2647296"/>
              <a:ext cx="11065510" cy="3133090"/>
            </a:xfrm>
            <a:custGeom>
              <a:avLst/>
              <a:gdLst/>
              <a:ahLst/>
              <a:cxnLst/>
              <a:rect l="l" t="t" r="r" b="b"/>
              <a:pathLst>
                <a:path w="11065510" h="3133090">
                  <a:moveTo>
                    <a:pt x="11065277" y="3132940"/>
                  </a:moveTo>
                  <a:lnTo>
                    <a:pt x="0" y="3132940"/>
                  </a:lnTo>
                  <a:lnTo>
                    <a:pt x="0" y="0"/>
                  </a:lnTo>
                  <a:lnTo>
                    <a:pt x="11065277" y="0"/>
                  </a:lnTo>
                  <a:lnTo>
                    <a:pt x="11065277" y="3132940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9573" y="2672683"/>
            <a:ext cx="10897235" cy="30251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4:14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"I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am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writing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you,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admonish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you"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5080">
              <a:lnSpc>
                <a:spcPct val="109300"/>
              </a:lnSpc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4:8-13</a:t>
            </a:r>
            <a:r>
              <a:rPr sz="2600" spc="-1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Already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you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have all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you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want!</a:t>
            </a:r>
            <a:r>
              <a:rPr sz="2600" spc="-1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Already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you have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become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rich!</a:t>
            </a:r>
            <a:r>
              <a:rPr sz="2600" spc="-10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333333"/>
                </a:solidFill>
                <a:latin typeface="Times New Roman"/>
                <a:cs typeface="Times New Roman"/>
              </a:rPr>
              <a:t>You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have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begun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reign—and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without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us!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How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wish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you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really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had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begun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to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reign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so that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we also might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reign with you!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… 10</a:t>
            </a:r>
            <a:r>
              <a:rPr sz="2600" spc="-50" dirty="0">
                <a:solidFill>
                  <a:srgbClr val="333333"/>
                </a:solidFill>
                <a:latin typeface="Times New Roman"/>
                <a:cs typeface="Times New Roman"/>
              </a:rPr>
              <a:t> We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are fools for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Christ, but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you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so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wise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Christ!</a:t>
            </a:r>
            <a:r>
              <a:rPr sz="2600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weak,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but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you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strong!</a:t>
            </a:r>
            <a:r>
              <a:rPr sz="2600" spc="-1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333333"/>
                </a:solidFill>
                <a:latin typeface="Times New Roman"/>
                <a:cs typeface="Times New Roman"/>
              </a:rPr>
              <a:t>You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honored,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we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are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dishonored!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12765" y="7608578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43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3336" y="1724660"/>
            <a:ext cx="11119485" cy="4484370"/>
            <a:chOff x="783336" y="1724660"/>
            <a:chExt cx="11119485" cy="4484370"/>
          </a:xfrm>
        </p:grpSpPr>
        <p:sp>
          <p:nvSpPr>
            <p:cNvPr id="3" name="object 3"/>
            <p:cNvSpPr/>
            <p:nvPr/>
          </p:nvSpPr>
          <p:spPr>
            <a:xfrm>
              <a:off x="783323" y="1724659"/>
              <a:ext cx="11119485" cy="4484370"/>
            </a:xfrm>
            <a:custGeom>
              <a:avLst/>
              <a:gdLst/>
              <a:ahLst/>
              <a:cxnLst/>
              <a:rect l="l" t="t" r="r" b="b"/>
              <a:pathLst>
                <a:path w="11119485" h="4484370">
                  <a:moveTo>
                    <a:pt x="11119104" y="0"/>
                  </a:moveTo>
                  <a:lnTo>
                    <a:pt x="11091367" y="0"/>
                  </a:lnTo>
                  <a:lnTo>
                    <a:pt x="11091367" y="27940"/>
                  </a:lnTo>
                  <a:lnTo>
                    <a:pt x="11091367" y="4455160"/>
                  </a:lnTo>
                  <a:lnTo>
                    <a:pt x="26098" y="4455160"/>
                  </a:lnTo>
                  <a:lnTo>
                    <a:pt x="26098" y="27940"/>
                  </a:lnTo>
                  <a:lnTo>
                    <a:pt x="11091367" y="27940"/>
                  </a:lnTo>
                  <a:lnTo>
                    <a:pt x="11091367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4455160"/>
                  </a:lnTo>
                  <a:lnTo>
                    <a:pt x="0" y="4484370"/>
                  </a:lnTo>
                  <a:lnTo>
                    <a:pt x="11119104" y="4484370"/>
                  </a:lnTo>
                  <a:lnTo>
                    <a:pt x="11119104" y="4455528"/>
                  </a:lnTo>
                  <a:lnTo>
                    <a:pt x="11119104" y="4455160"/>
                  </a:lnTo>
                  <a:lnTo>
                    <a:pt x="11119104" y="27940"/>
                  </a:lnTo>
                  <a:lnTo>
                    <a:pt x="11119104" y="27495"/>
                  </a:lnTo>
                  <a:lnTo>
                    <a:pt x="1111910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9422" y="1752164"/>
              <a:ext cx="11065510" cy="4428490"/>
            </a:xfrm>
            <a:custGeom>
              <a:avLst/>
              <a:gdLst/>
              <a:ahLst/>
              <a:cxnLst/>
              <a:rect l="l" t="t" r="r" b="b"/>
              <a:pathLst>
                <a:path w="11065510" h="4428490">
                  <a:moveTo>
                    <a:pt x="11065277" y="4428015"/>
                  </a:moveTo>
                  <a:lnTo>
                    <a:pt x="0" y="4428015"/>
                  </a:lnTo>
                  <a:lnTo>
                    <a:pt x="0" y="0"/>
                  </a:lnTo>
                  <a:lnTo>
                    <a:pt x="11065277" y="0"/>
                  </a:lnTo>
                  <a:lnTo>
                    <a:pt x="11065277" y="4428015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39573" y="1748983"/>
            <a:ext cx="10871835" cy="434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5260">
              <a:lnSpc>
                <a:spcPct val="108100"/>
              </a:lnSpc>
              <a:spcBef>
                <a:spcPts val="95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am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writing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(οὐ)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you,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but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(ἀλλά)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admonish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(νουθετέω)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you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beloved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children.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10500"/>
              </a:lnSpc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Mark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9:37</a:t>
            </a:r>
            <a:r>
              <a:rPr sz="2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Whoever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welcomes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does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(οὐ)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welcome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me,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but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(ἀλλά)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one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sent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me.</a:t>
            </a:r>
            <a:endParaRPr sz="2600">
              <a:latin typeface="Times New Roman"/>
              <a:cs typeface="Times New Roman"/>
            </a:endParaRPr>
          </a:p>
          <a:p>
            <a:pPr marL="12700" marR="124460">
              <a:lnSpc>
                <a:spcPts val="3450"/>
              </a:lnSpc>
              <a:spcBef>
                <a:spcPts val="95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John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12:44</a:t>
            </a:r>
            <a:r>
              <a:rPr sz="26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Whoever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believes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does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(οὐ)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believe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333333"/>
                </a:solidFill>
                <a:latin typeface="Times New Roman"/>
                <a:cs typeface="Times New Roman"/>
              </a:rPr>
              <a:t>only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but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(ἀλλά)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sent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me.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Acts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5:4 </a:t>
            </a:r>
            <a:r>
              <a:rPr sz="2600" spc="-40" dirty="0">
                <a:solidFill>
                  <a:srgbClr val="333333"/>
                </a:solidFill>
                <a:latin typeface="Times New Roman"/>
                <a:cs typeface="Times New Roman"/>
              </a:rPr>
              <a:t>"You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have not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(οὐκ) lied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333333"/>
                </a:solidFill>
                <a:latin typeface="Times New Roman"/>
                <a:cs typeface="Times New Roman"/>
              </a:rPr>
              <a:t>just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human beings,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but (ἀλλά)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to </a:t>
            </a:r>
            <a:r>
              <a:rPr sz="2600" spc="-20" dirty="0">
                <a:solidFill>
                  <a:srgbClr val="333333"/>
                </a:solidFill>
                <a:latin typeface="Times New Roman"/>
                <a:cs typeface="Times New Roman"/>
              </a:rPr>
              <a:t>God"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(οὐ)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X,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but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(ἀλλά)</a:t>
            </a:r>
            <a:r>
              <a:rPr sz="260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260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Cambria Math"/>
                <a:cs typeface="Cambria Math"/>
              </a:rPr>
              <a:t>⇒</a:t>
            </a:r>
            <a:r>
              <a:rPr sz="2600" spc="80" dirty="0">
                <a:solidFill>
                  <a:srgbClr val="333333"/>
                </a:solidFill>
                <a:latin typeface="Cambria Math"/>
                <a:cs typeface="Cambria Math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primarily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X,</a:t>
            </a:r>
            <a:r>
              <a:rPr sz="26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but</a:t>
            </a:r>
            <a:r>
              <a:rPr sz="2600" spc="-9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12765" y="7608571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43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590024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Negative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stance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towards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shame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188945" y="7608568"/>
            <a:ext cx="409575" cy="228600"/>
          </a:xfrm>
          <a:custGeom>
            <a:avLst/>
            <a:gdLst/>
            <a:ahLst/>
            <a:cxnLst/>
            <a:rect l="l" t="t" r="r" b="b"/>
            <a:pathLst>
              <a:path w="409575" h="228600">
                <a:moveTo>
                  <a:pt x="409472" y="228542"/>
                </a:moveTo>
                <a:lnTo>
                  <a:pt x="0" y="228542"/>
                </a:lnTo>
                <a:lnTo>
                  <a:pt x="0" y="0"/>
                </a:lnTo>
                <a:lnTo>
                  <a:pt x="409472" y="0"/>
                </a:lnTo>
                <a:lnTo>
                  <a:pt x="409472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73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1495068"/>
            <a:ext cx="114271" cy="11427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76005" y="199024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005" y="298059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3475771"/>
            <a:ext cx="114271" cy="11423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476005" y="39709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6005" y="446612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6005" y="496129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195" y="6142103"/>
            <a:ext cx="114271" cy="11423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91935" y="1234777"/>
            <a:ext cx="11403965" cy="51676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goal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admonition?</a:t>
            </a:r>
            <a:endParaRPr sz="3000">
              <a:latin typeface="Times New Roman"/>
              <a:cs typeface="Times New Roman"/>
            </a:endParaRPr>
          </a:p>
          <a:p>
            <a:pPr marL="774065" marR="714375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νουθετέω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("to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admonish")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derives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from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νοῦν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τίθημι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("to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impart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Times New Roman"/>
                <a:cs typeface="Times New Roman"/>
              </a:rPr>
              <a:t>a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mind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understanding"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put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right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mind."</a:t>
            </a:r>
            <a:endParaRPr sz="3000">
              <a:latin typeface="Times New Roman"/>
              <a:cs typeface="Times New Roman"/>
            </a:endParaRPr>
          </a:p>
          <a:p>
            <a:pPr marL="12700" marR="5673090" indent="761365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does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"mind"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(νοῦς)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mean?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Earlier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occurrences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"mind"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(νοῦς)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295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1:10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"you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might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united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mind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(νοῦς)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2:16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Believers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"mind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Christ"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(νοῦς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Χριστοῦ)</a:t>
            </a:r>
            <a:endParaRPr sz="3000">
              <a:latin typeface="Times New Roman"/>
              <a:cs typeface="Times New Roman"/>
            </a:endParaRPr>
          </a:p>
          <a:p>
            <a:pPr marL="774065" marR="508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4:14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"I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am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writing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you,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but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admonish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(νουθετέω)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you.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Summary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12765" y="7608585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43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828224"/>
            <a:ext cx="12189460" cy="4953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2</a:t>
            </a:r>
            <a:r>
              <a:rPr sz="3300" spc="-60" dirty="0">
                <a:solidFill>
                  <a:srgbClr val="E96200"/>
                </a:solidFill>
              </a:rPr>
              <a:t> </a:t>
            </a:r>
            <a:r>
              <a:rPr sz="3300" dirty="0">
                <a:solidFill>
                  <a:srgbClr val="E96200"/>
                </a:solidFill>
              </a:rPr>
              <a:t>Thess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spc="-50" dirty="0">
                <a:solidFill>
                  <a:srgbClr val="E96200"/>
                </a:solidFill>
              </a:rPr>
              <a:t>3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96379" y="3500754"/>
            <a:ext cx="11092815" cy="1426210"/>
          </a:xfrm>
          <a:prstGeom prst="rect">
            <a:avLst/>
          </a:prstGeom>
          <a:solidFill>
            <a:srgbClr val="FFFFFF">
              <a:alpha val="50199"/>
            </a:srgbClr>
          </a:solidFill>
          <a:ln w="27740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55880" marR="513080" algn="just">
              <a:lnSpc>
                <a:spcPct val="109300"/>
              </a:lnSpc>
              <a:spcBef>
                <a:spcPts val="135"/>
              </a:spcBef>
            </a:pP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14</a:t>
            </a:r>
            <a:r>
              <a:rPr sz="2600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Take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special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note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anyone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does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obey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our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instruction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letter.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Do</a:t>
            </a:r>
            <a:r>
              <a:rPr sz="26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associate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them,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600" u="heavy" spc="-2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order</a:t>
            </a:r>
            <a:r>
              <a:rPr sz="2600" u="heavy" spc="-3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that</a:t>
            </a:r>
            <a:r>
              <a:rPr sz="2600" u="heavy" spc="-2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2600" u="heavy" spc="32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may</a:t>
            </a:r>
            <a:r>
              <a:rPr sz="2600" u="heavy" spc="-2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feel</a:t>
            </a:r>
            <a:r>
              <a:rPr sz="2600" u="heavy" spc="-3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ashamed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15</a:t>
            </a:r>
            <a:r>
              <a:rPr sz="2600" spc="-1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333333"/>
                </a:solidFill>
                <a:latin typeface="Times New Roman"/>
                <a:cs typeface="Times New Roman"/>
              </a:rPr>
              <a:t>Yet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do</a:t>
            </a:r>
            <a:r>
              <a:rPr sz="2600" spc="-25" dirty="0">
                <a:solidFill>
                  <a:srgbClr val="333333"/>
                </a:solidFill>
                <a:latin typeface="Times New Roman"/>
                <a:cs typeface="Times New Roman"/>
              </a:rPr>
              <a:t> not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regard</a:t>
            </a:r>
            <a:r>
              <a:rPr sz="26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them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an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enemy,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 but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warn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them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as you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would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26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fellow 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believer.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12765" y="7608576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44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590051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Developing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a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sense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of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shame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112765" y="7608594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45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761549"/>
            <a:ext cx="12189460" cy="504825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Phil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spc="-20" dirty="0">
                <a:solidFill>
                  <a:srgbClr val="E96200"/>
                </a:solidFill>
              </a:rPr>
              <a:t>1:27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4370871"/>
            <a:ext cx="114271" cy="11423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76005" y="48660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1935" y="4110580"/>
            <a:ext cx="391922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065" marR="5080" indent="-76200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2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main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courts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opinions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human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|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divine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09422" y="3456700"/>
            <a:ext cx="11065510" cy="523875"/>
            <a:chOff x="809422" y="3456700"/>
            <a:chExt cx="11065510" cy="523875"/>
          </a:xfrm>
        </p:grpSpPr>
        <p:sp>
          <p:nvSpPr>
            <p:cNvPr id="7" name="object 7"/>
            <p:cNvSpPr/>
            <p:nvPr/>
          </p:nvSpPr>
          <p:spPr>
            <a:xfrm>
              <a:off x="809422" y="3456700"/>
              <a:ext cx="11065510" cy="523875"/>
            </a:xfrm>
            <a:custGeom>
              <a:avLst/>
              <a:gdLst/>
              <a:ahLst/>
              <a:cxnLst/>
              <a:rect l="l" t="t" r="r" b="b"/>
              <a:pathLst>
                <a:path w="11065510" h="523875">
                  <a:moveTo>
                    <a:pt x="11065277" y="523743"/>
                  </a:moveTo>
                  <a:lnTo>
                    <a:pt x="0" y="523743"/>
                  </a:lnTo>
                  <a:lnTo>
                    <a:pt x="0" y="0"/>
                  </a:lnTo>
                  <a:lnTo>
                    <a:pt x="11065277" y="0"/>
                  </a:lnTo>
                  <a:lnTo>
                    <a:pt x="11065277" y="523743"/>
                  </a:lnTo>
                  <a:close/>
                </a:path>
              </a:pathLst>
            </a:custGeom>
            <a:solidFill>
              <a:srgbClr val="FFFF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0124" y="384712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57" y="28567"/>
                  </a:moveTo>
                  <a:lnTo>
                    <a:pt x="0" y="28567"/>
                  </a:lnTo>
                  <a:lnTo>
                    <a:pt x="0" y="0"/>
                  </a:lnTo>
                  <a:lnTo>
                    <a:pt x="27157" y="0"/>
                  </a:lnTo>
                  <a:lnTo>
                    <a:pt x="27157" y="28567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96379" y="3442970"/>
            <a:ext cx="11092815" cy="551180"/>
          </a:xfrm>
          <a:prstGeom prst="rect">
            <a:avLst/>
          </a:prstGeom>
          <a:ln w="2774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430"/>
              </a:spcBef>
            </a:pP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Onl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y,</a:t>
            </a:r>
            <a:r>
              <a:rPr sz="26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live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your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life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33333"/>
                </a:solidFill>
                <a:latin typeface="Times New Roman"/>
                <a:cs typeface="Times New Roman"/>
              </a:rPr>
              <a:t>manner</a:t>
            </a:r>
            <a:r>
              <a:rPr sz="26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worth</a:t>
            </a:r>
            <a:r>
              <a:rPr sz="2600" spc="-1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2600" u="heavy" spc="32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600" u="heavy" spc="-3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600" u="heavy" spc="-3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gospel</a:t>
            </a:r>
            <a:r>
              <a:rPr sz="2600" u="heavy" spc="-3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600" u="heavy" spc="-3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/>
                <a:cs typeface="Times New Roman"/>
              </a:rPr>
              <a:t>Christ.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112765" y="7608560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46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380662"/>
            <a:ext cx="12189460" cy="4953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Constructing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dirty="0">
                <a:solidFill>
                  <a:srgbClr val="E96200"/>
                </a:solidFill>
              </a:rPr>
              <a:t>an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dirty="0">
                <a:solidFill>
                  <a:srgbClr val="E96200"/>
                </a:solidFill>
              </a:rPr>
              <a:t>alternate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dirty="0">
                <a:solidFill>
                  <a:srgbClr val="E96200"/>
                </a:solidFill>
              </a:rPr>
              <a:t>court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dirty="0">
                <a:solidFill>
                  <a:srgbClr val="E96200"/>
                </a:solidFill>
              </a:rPr>
              <a:t>of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spc="-10" dirty="0">
                <a:solidFill>
                  <a:srgbClr val="E96200"/>
                </a:solidFill>
              </a:rPr>
              <a:t>opinion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266265"/>
            <a:ext cx="114271" cy="1142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3761480"/>
            <a:ext cx="114271" cy="1142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195" y="4256655"/>
            <a:ext cx="114271" cy="1142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195" y="4751793"/>
            <a:ext cx="114271" cy="1142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195" y="5246969"/>
            <a:ext cx="114271" cy="11423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91935" y="3005974"/>
            <a:ext cx="7558405" cy="2501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Caesar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|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Divine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Judge</a:t>
            </a: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Community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faith—the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visible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court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opinion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Path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honor</a:t>
            </a:r>
            <a:endParaRPr sz="3000">
              <a:latin typeface="Times New Roman"/>
              <a:cs typeface="Times New Roman"/>
            </a:endParaRPr>
          </a:p>
          <a:p>
            <a:pPr marL="12700" marR="1952625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Reinterpretation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honor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Promise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greater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honor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12765" y="7608578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47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4780" rIns="0" bIns="0" rtlCol="0">
            <a:spAutoFit/>
          </a:bodyPr>
          <a:lstStyle/>
          <a:p>
            <a:pPr marL="1320165">
              <a:lnSpc>
                <a:spcPct val="100000"/>
              </a:lnSpc>
              <a:spcBef>
                <a:spcPts val="125"/>
              </a:spcBef>
            </a:pPr>
            <a:r>
              <a:rPr dirty="0"/>
              <a:t>Contemporary</a:t>
            </a:r>
            <a:r>
              <a:rPr spc="5" dirty="0"/>
              <a:t> </a:t>
            </a:r>
            <a:r>
              <a:rPr spc="-10" dirty="0"/>
              <a:t>Contribution</a:t>
            </a:r>
          </a:p>
        </p:txBody>
      </p:sp>
      <p:sp>
        <p:nvSpPr>
          <p:cNvPr id="3" name="object 3"/>
          <p:cNvSpPr/>
          <p:nvPr/>
        </p:nvSpPr>
        <p:spPr>
          <a:xfrm>
            <a:off x="12112765" y="7608592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48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570970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Braithwaite,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Reintegrative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Shaming</a:t>
            </a:r>
            <a:r>
              <a:rPr sz="3900" spc="-7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Theory</a:t>
            </a:r>
            <a:endParaRPr sz="3900"/>
          </a:p>
        </p:txBody>
      </p:sp>
      <p:sp>
        <p:nvSpPr>
          <p:cNvPr id="3" name="object 3"/>
          <p:cNvSpPr/>
          <p:nvPr/>
        </p:nvSpPr>
        <p:spPr>
          <a:xfrm>
            <a:off x="12112765" y="7608558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49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587" y="1475993"/>
            <a:ext cx="3647161" cy="57135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587" y="542796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Reintegrative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Shaming</a:t>
            </a:r>
            <a:r>
              <a:rPr sz="3600" spc="-70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Theory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454001" y="1225244"/>
            <a:ext cx="7385684" cy="547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theory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book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suggests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key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to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crime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control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cultural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commitments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to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ways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call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reintegrative.</a:t>
            </a:r>
            <a:endParaRPr sz="3000">
              <a:latin typeface="Times New Roman"/>
              <a:cs typeface="Times New Roman"/>
            </a:endParaRPr>
          </a:p>
          <a:p>
            <a:pPr marL="12700" marR="5588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Societies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low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crime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rates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those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that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potently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judiciously;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individuals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resort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crime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those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insulated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from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over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their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wrongdoing.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However,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applied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injudiciously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counterproductively;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theory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seeks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specify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types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cause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rather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than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prevent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crime."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12765" y="7608575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50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599695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Disintegrative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and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Reintegrative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Shaming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542434"/>
            <a:ext cx="114271" cy="11423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76005" y="403761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005" y="453278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6005" y="502796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065" marR="7656195" indent="-762000">
              <a:lnSpc>
                <a:spcPct val="108300"/>
              </a:lnSpc>
              <a:spcBef>
                <a:spcPts val="100"/>
              </a:spcBef>
            </a:pPr>
            <a:r>
              <a:rPr dirty="0"/>
              <a:t>Disintegrative</a:t>
            </a:r>
            <a:r>
              <a:rPr spc="-5" dirty="0"/>
              <a:t> </a:t>
            </a:r>
            <a:r>
              <a:rPr spc="-10" dirty="0"/>
              <a:t>shaming Harmful Stigmatizing</a:t>
            </a:r>
          </a:p>
          <a:p>
            <a:pPr marL="774065">
              <a:lnSpc>
                <a:spcPct val="100000"/>
              </a:lnSpc>
              <a:spcBef>
                <a:spcPts val="300"/>
              </a:spcBef>
            </a:pPr>
            <a:r>
              <a:rPr dirty="0"/>
              <a:t>Deviant</a:t>
            </a:r>
            <a:r>
              <a:rPr spc="-15" dirty="0"/>
              <a:t> </a:t>
            </a:r>
            <a:r>
              <a:rPr dirty="0"/>
              <a:t>label</a:t>
            </a:r>
            <a:r>
              <a:rPr spc="-10" dirty="0"/>
              <a:t> </a:t>
            </a:r>
            <a:r>
              <a:rPr dirty="0"/>
              <a:t>applied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offender</a:t>
            </a:r>
            <a:r>
              <a:rPr spc="-10" dirty="0"/>
              <a:t> </a:t>
            </a:r>
            <a:r>
              <a:rPr dirty="0"/>
              <a:t>without</a:t>
            </a:r>
            <a:r>
              <a:rPr spc="-10" dirty="0"/>
              <a:t> </a:t>
            </a:r>
            <a:r>
              <a:rPr dirty="0"/>
              <a:t>thought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de-</a:t>
            </a:r>
            <a:r>
              <a:rPr spc="-10" dirty="0"/>
              <a:t>labelling</a:t>
            </a:r>
          </a:p>
        </p:txBody>
      </p:sp>
      <p:sp>
        <p:nvSpPr>
          <p:cNvPr id="8" name="object 8"/>
          <p:cNvSpPr/>
          <p:nvPr/>
        </p:nvSpPr>
        <p:spPr>
          <a:xfrm>
            <a:off x="12112765" y="7608590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51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2428257"/>
            <a:ext cx="114271" cy="11423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76005" y="292343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005" y="341860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3052" y="3909024"/>
            <a:ext cx="123794" cy="12379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476005" y="490413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6005" y="539931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1935" y="2167966"/>
            <a:ext cx="10748010" cy="349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065" marR="7289800" indent="-76200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Reintegrative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shaming Helpful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Expression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disapproval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limited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time</a:t>
            </a:r>
            <a:endParaRPr sz="3000">
              <a:latin typeface="Times New Roman"/>
              <a:cs typeface="Times New Roman"/>
            </a:endParaRPr>
          </a:p>
          <a:p>
            <a:pPr marL="1536065" marR="508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Act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shaming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followed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efforts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reintegrate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 offender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back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community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295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Deviant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label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applied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act,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not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person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Person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seen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good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person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who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has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done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bad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act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12765" y="7608559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47231" y="7637053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51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95226"/>
            <a:ext cx="12189460" cy="504825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Anti-Shame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spc="-10" dirty="0">
                <a:solidFill>
                  <a:srgbClr val="E96200"/>
                </a:solidFill>
              </a:rPr>
              <a:t>Zeitgeist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7161" y="980827"/>
            <a:ext cx="5389799" cy="634206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188945" y="7608568"/>
            <a:ext cx="409575" cy="228600"/>
          </a:xfrm>
          <a:custGeom>
            <a:avLst/>
            <a:gdLst/>
            <a:ahLst/>
            <a:cxnLst/>
            <a:rect l="l" t="t" r="r" b="b"/>
            <a:pathLst>
              <a:path w="409575" h="228600">
                <a:moveTo>
                  <a:pt x="409472" y="228542"/>
                </a:moveTo>
                <a:lnTo>
                  <a:pt x="0" y="228542"/>
                </a:lnTo>
                <a:lnTo>
                  <a:pt x="0" y="0"/>
                </a:lnTo>
                <a:lnTo>
                  <a:pt x="409472" y="0"/>
                </a:lnTo>
                <a:lnTo>
                  <a:pt x="409472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978" y="7386373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094855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Social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Conditions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Conducive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to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25" dirty="0">
                <a:solidFill>
                  <a:srgbClr val="005421"/>
                </a:solidFill>
              </a:rPr>
              <a:t>RS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4037594"/>
            <a:ext cx="114271" cy="1142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532770"/>
            <a:ext cx="114271" cy="1142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1935" y="3777302"/>
            <a:ext cx="296672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Communitarianism Interdependency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12765" y="7608574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47231" y="7637067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571000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Shame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in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the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Chinese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Culture</a:t>
            </a:r>
            <a:endParaRPr sz="3900"/>
          </a:p>
        </p:txBody>
      </p:sp>
      <p:sp>
        <p:nvSpPr>
          <p:cNvPr id="3" name="object 3"/>
          <p:cNvSpPr/>
          <p:nvPr/>
        </p:nvSpPr>
        <p:spPr>
          <a:xfrm>
            <a:off x="12112765" y="7608589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53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587" y="199964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Gate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to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Chinatown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in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Chicago/Boston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4096" y="1142741"/>
            <a:ext cx="114271" cy="1142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4096" y="2133055"/>
            <a:ext cx="114271" cy="11423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4096" y="2628231"/>
            <a:ext cx="114271" cy="1142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94096" y="3123406"/>
            <a:ext cx="114271" cy="11427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371835" y="882411"/>
            <a:ext cx="2406015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Shame/sense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of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endParaRPr sz="3000">
              <a:latin typeface="Times New Roman"/>
              <a:cs typeface="Times New Roman"/>
            </a:endParaRPr>
          </a:p>
          <a:p>
            <a:pPr marL="12700" marR="967105">
              <a:lnSpc>
                <a:spcPct val="108300"/>
              </a:lnSpc>
            </a:pP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Integrity Justice Propriety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12765" y="7608558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54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4096" y="799903"/>
            <a:ext cx="114271" cy="1142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4096" y="1790255"/>
            <a:ext cx="114271" cy="1142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4096" y="2285431"/>
            <a:ext cx="114271" cy="1142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94096" y="2780607"/>
            <a:ext cx="114271" cy="11423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371835" y="539612"/>
            <a:ext cx="2406015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Shame/sense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of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endParaRPr sz="3000">
              <a:latin typeface="Times New Roman"/>
              <a:cs typeface="Times New Roman"/>
            </a:endParaRPr>
          </a:p>
          <a:p>
            <a:pPr marL="12700" marR="967105">
              <a:lnSpc>
                <a:spcPct val="108300"/>
              </a:lnSpc>
            </a:pP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Integrity Justice Propriety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12765" y="7608572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47231" y="7637065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54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587" y="323787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Amy</a:t>
            </a:r>
            <a:r>
              <a:rPr sz="3600" spc="-3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Chua,</a:t>
            </a:r>
            <a:r>
              <a:rPr sz="3600" spc="-30" dirty="0">
                <a:solidFill>
                  <a:srgbClr val="005421"/>
                </a:solidFill>
              </a:rPr>
              <a:t> </a:t>
            </a:r>
            <a:r>
              <a:rPr sz="3600" i="1" dirty="0">
                <a:solidFill>
                  <a:srgbClr val="005421"/>
                </a:solidFill>
                <a:latin typeface="Times New Roman"/>
                <a:cs typeface="Times New Roman"/>
              </a:rPr>
              <a:t>Battle</a:t>
            </a:r>
            <a:r>
              <a:rPr sz="3600" i="1" spc="-35" dirty="0">
                <a:solidFill>
                  <a:srgbClr val="005421"/>
                </a:solidFill>
                <a:latin typeface="Times New Roman"/>
                <a:cs typeface="Times New Roman"/>
              </a:rPr>
              <a:t> </a:t>
            </a:r>
            <a:r>
              <a:rPr sz="3600" i="1" dirty="0">
                <a:solidFill>
                  <a:srgbClr val="005421"/>
                </a:solidFill>
                <a:latin typeface="Times New Roman"/>
                <a:cs typeface="Times New Roman"/>
              </a:rPr>
              <a:t>Hymn</a:t>
            </a:r>
            <a:r>
              <a:rPr sz="3600" i="1" spc="-30" dirty="0">
                <a:solidFill>
                  <a:srgbClr val="005421"/>
                </a:solidFill>
                <a:latin typeface="Times New Roman"/>
                <a:cs typeface="Times New Roman"/>
              </a:rPr>
              <a:t> </a:t>
            </a:r>
            <a:r>
              <a:rPr sz="3600" i="1" dirty="0">
                <a:solidFill>
                  <a:srgbClr val="005421"/>
                </a:solidFill>
                <a:latin typeface="Times New Roman"/>
                <a:cs typeface="Times New Roman"/>
              </a:rPr>
              <a:t>of</a:t>
            </a:r>
            <a:r>
              <a:rPr sz="3600" i="1" spc="-35" dirty="0">
                <a:solidFill>
                  <a:srgbClr val="005421"/>
                </a:solidFill>
                <a:latin typeface="Times New Roman"/>
                <a:cs typeface="Times New Roman"/>
              </a:rPr>
              <a:t> </a:t>
            </a:r>
            <a:r>
              <a:rPr sz="3600" i="1" dirty="0">
                <a:solidFill>
                  <a:srgbClr val="005421"/>
                </a:solidFill>
                <a:latin typeface="Times New Roman"/>
                <a:cs typeface="Times New Roman"/>
              </a:rPr>
              <a:t>the</a:t>
            </a:r>
            <a:r>
              <a:rPr sz="3600" i="1" spc="-35" dirty="0">
                <a:solidFill>
                  <a:srgbClr val="005421"/>
                </a:solidFill>
                <a:latin typeface="Times New Roman"/>
                <a:cs typeface="Times New Roman"/>
              </a:rPr>
              <a:t> </a:t>
            </a:r>
            <a:r>
              <a:rPr sz="3600" i="1" dirty="0">
                <a:solidFill>
                  <a:srgbClr val="005421"/>
                </a:solidFill>
                <a:latin typeface="Times New Roman"/>
                <a:cs typeface="Times New Roman"/>
              </a:rPr>
              <a:t>Tiger</a:t>
            </a:r>
            <a:r>
              <a:rPr sz="3600" i="1" spc="-30" dirty="0">
                <a:solidFill>
                  <a:srgbClr val="005421"/>
                </a:solidFill>
                <a:latin typeface="Times New Roman"/>
                <a:cs typeface="Times New Roman"/>
              </a:rPr>
              <a:t> </a:t>
            </a:r>
            <a:r>
              <a:rPr sz="3600" i="1" spc="-10" dirty="0">
                <a:solidFill>
                  <a:srgbClr val="005421"/>
                </a:solidFill>
                <a:latin typeface="Times New Roman"/>
                <a:cs typeface="Times New Roman"/>
              </a:rPr>
              <a:t>Mother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0391" y="1006234"/>
            <a:ext cx="6771640" cy="250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solution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substandard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performance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always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excoriate,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punish,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child.</a:t>
            </a:r>
            <a:r>
              <a:rPr sz="30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Chinese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parent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believes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their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child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will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strong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enough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take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improve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from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it."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12765" y="7608587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47231" y="7637080"/>
            <a:ext cx="416559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55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5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76143"/>
            <a:ext cx="12189460" cy="542925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Heidi</a:t>
            </a:r>
            <a:r>
              <a:rPr sz="3600" spc="-15" dirty="0">
                <a:solidFill>
                  <a:srgbClr val="005421"/>
                </a:solidFill>
              </a:rPr>
              <a:t> </a:t>
            </a:r>
            <a:r>
              <a:rPr sz="3600" spc="-20" dirty="0">
                <a:solidFill>
                  <a:srgbClr val="005421"/>
                </a:solidFill>
              </a:rPr>
              <a:t>Fung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1557" y="1199816"/>
            <a:ext cx="7161005" cy="594211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112765" y="7608556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56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1361742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Hypercognition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of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shame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in</a:t>
            </a:r>
            <a:r>
              <a:rPr sz="3600" spc="-200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Asian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families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2304481"/>
            <a:ext cx="114271" cy="1142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2799657"/>
            <a:ext cx="114271" cy="11423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476005" y="329483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6005" y="428518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195" y="5275536"/>
            <a:ext cx="114271" cy="11423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476005" y="6265888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271" y="114271"/>
                </a:moveTo>
                <a:lnTo>
                  <a:pt x="0" y="114271"/>
                </a:lnTo>
                <a:lnTo>
                  <a:pt x="0" y="0"/>
                </a:lnTo>
                <a:lnTo>
                  <a:pt x="114271" y="0"/>
                </a:lnTo>
                <a:lnTo>
                  <a:pt x="114271" y="11427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1935" y="2044189"/>
            <a:ext cx="10994390" cy="448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10765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Use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moral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formation,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beginning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age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2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½.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Comparison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Euro-American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mothers</a:t>
            </a:r>
            <a:endParaRPr sz="3000">
              <a:latin typeface="Times New Roman"/>
              <a:cs typeface="Times New Roman"/>
            </a:endParaRPr>
          </a:p>
          <a:p>
            <a:pPr marL="774065" marR="1524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10%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Euro-American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mothers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believe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their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children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(2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½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50" dirty="0">
                <a:solidFill>
                  <a:srgbClr val="333333"/>
                </a:solidFill>
                <a:latin typeface="Times New Roman"/>
                <a:cs typeface="Times New Roman"/>
              </a:rPr>
              <a:t>3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yrs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old)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understood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"ashamed"</a:t>
            </a:r>
            <a:endParaRPr sz="3000">
              <a:latin typeface="Times New Roman"/>
              <a:cs typeface="Times New Roman"/>
            </a:endParaRPr>
          </a:p>
          <a:p>
            <a:pPr marL="774065" marR="508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95%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Chinese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mothers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believe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their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children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age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group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understand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"shame/shyness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(</a:t>
            </a:r>
            <a:r>
              <a:rPr sz="3000" dirty="0">
                <a:solidFill>
                  <a:srgbClr val="333333"/>
                </a:solidFill>
                <a:latin typeface="Microsoft YaHei"/>
                <a:cs typeface="Microsoft YaHei"/>
              </a:rPr>
              <a:t>羞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)"</a:t>
            </a:r>
            <a:endParaRPr sz="3000">
              <a:latin typeface="Times New Roman"/>
              <a:cs typeface="Times New Roman"/>
            </a:endParaRPr>
          </a:p>
          <a:p>
            <a:pPr marL="12700" marR="215900">
              <a:lnSpc>
                <a:spcPct val="108300"/>
              </a:lnSpc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Probably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more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words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Chinese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language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than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any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other language</a:t>
            </a:r>
            <a:endParaRPr sz="3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113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prototypical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terms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divided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into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6</a:t>
            </a:r>
            <a:r>
              <a:rPr sz="30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different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clusters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112765" y="7608577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57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4760" rIns="0" bIns="0" rtlCol="0">
            <a:spAutoFit/>
          </a:bodyPr>
          <a:lstStyle/>
          <a:p>
            <a:pPr marL="1588770">
              <a:lnSpc>
                <a:spcPct val="100000"/>
              </a:lnSpc>
              <a:spcBef>
                <a:spcPts val="125"/>
              </a:spcBef>
            </a:pPr>
            <a:r>
              <a:rPr dirty="0"/>
              <a:t>Contemporary</a:t>
            </a:r>
            <a:r>
              <a:rPr spc="5" dirty="0"/>
              <a:t> </a:t>
            </a:r>
            <a:r>
              <a:rPr spc="-10" dirty="0"/>
              <a:t>Challenges</a:t>
            </a:r>
          </a:p>
        </p:txBody>
      </p:sp>
      <p:sp>
        <p:nvSpPr>
          <p:cNvPr id="3" name="object 3"/>
          <p:cNvSpPr/>
          <p:nvPr/>
        </p:nvSpPr>
        <p:spPr>
          <a:xfrm>
            <a:off x="12112765" y="7608573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58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570951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L="1310640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Guilt,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not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shame,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is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the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preferred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moral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emotion</a:t>
            </a:r>
            <a:endParaRPr sz="3900"/>
          </a:p>
        </p:txBody>
      </p:sp>
      <p:sp>
        <p:nvSpPr>
          <p:cNvPr id="3" name="object 3"/>
          <p:cNvSpPr/>
          <p:nvPr/>
        </p:nvSpPr>
        <p:spPr>
          <a:xfrm>
            <a:off x="12112765" y="7608539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59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1047485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Complexity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of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Pauline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shame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7587" y="1790249"/>
          <a:ext cx="12179299" cy="5071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4515"/>
                <a:gridCol w="4580254"/>
                <a:gridCol w="4494530"/>
              </a:tblGrid>
              <a:tr h="49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b="1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sz="2250" b="1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="1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Shame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b="1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sz="2250" b="1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="1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Guilt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2250" spc="-4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4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eliciting</a:t>
                      </a:r>
                      <a:r>
                        <a:rPr sz="2250" spc="-4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event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Moral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non-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moral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Moral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Focus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evaluation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Self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Behavior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Locus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evaluation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Public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Private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Degree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distress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Generally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painful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Generally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less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painful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866140">
                <a:tc>
                  <a:txBody>
                    <a:bodyPr/>
                    <a:lstStyle/>
                    <a:p>
                      <a:pPr marL="142240" marR="827405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Phenomenological experience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735330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Shrinking,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feeling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small,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feeling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worthless,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powerless,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anger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Tense,</a:t>
                      </a:r>
                      <a:r>
                        <a:rPr sz="2250" spc="-5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remorse,</a:t>
                      </a:r>
                      <a:r>
                        <a:rPr sz="2250" spc="-5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regret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866140">
                <a:tc>
                  <a:txBody>
                    <a:bodyPr/>
                    <a:lstStyle/>
                    <a:p>
                      <a:pPr marL="142240" marR="509905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Concern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vis-à-vis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"other"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485775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Concern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others'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evaluation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self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(self-oriented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distress)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 marR="303530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Concern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one's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effect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others (other-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oriented</a:t>
                      </a:r>
                      <a:r>
                        <a:rPr sz="2250" spc="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empathy)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866140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Motivational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features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 marR="461009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Desire</a:t>
                      </a:r>
                      <a:r>
                        <a:rPr sz="225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hide,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escape,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deny,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strike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back,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blame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others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Desire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confess,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repent,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repair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2112765" y="7608566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2978" y="7386366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60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618593"/>
            <a:ext cx="12189460" cy="4953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660"/>
              </a:lnSpc>
            </a:pPr>
            <a:r>
              <a:rPr sz="3300" dirty="0">
                <a:solidFill>
                  <a:srgbClr val="E96200"/>
                </a:solidFill>
              </a:rPr>
              <a:t>Brené</a:t>
            </a:r>
            <a:r>
              <a:rPr sz="3300" spc="-5" dirty="0">
                <a:solidFill>
                  <a:srgbClr val="E96200"/>
                </a:solidFill>
              </a:rPr>
              <a:t> </a:t>
            </a:r>
            <a:r>
              <a:rPr sz="3300" spc="-10" dirty="0">
                <a:solidFill>
                  <a:srgbClr val="E96200"/>
                </a:solidFill>
              </a:rPr>
              <a:t>Brown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12188945" y="7608568"/>
            <a:ext cx="409575" cy="228600"/>
          </a:xfrm>
          <a:custGeom>
            <a:avLst/>
            <a:gdLst/>
            <a:ahLst/>
            <a:cxnLst/>
            <a:rect l="l" t="t" r="r" b="b"/>
            <a:pathLst>
              <a:path w="409575" h="228600">
                <a:moveTo>
                  <a:pt x="409472" y="228542"/>
                </a:moveTo>
                <a:lnTo>
                  <a:pt x="0" y="228542"/>
                </a:lnTo>
                <a:lnTo>
                  <a:pt x="0" y="0"/>
                </a:lnTo>
                <a:lnTo>
                  <a:pt x="409472" y="0"/>
                </a:lnTo>
                <a:lnTo>
                  <a:pt x="409472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978" y="7386373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12765" y="7608592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63858" y="7624457"/>
            <a:ext cx="996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7587" y="304748"/>
          <a:ext cx="12179934" cy="7600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2090"/>
                <a:gridCol w="3018790"/>
                <a:gridCol w="2923539"/>
                <a:gridCol w="3485515"/>
              </a:tblGrid>
              <a:tr h="494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896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b="1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sz="2250" b="1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="1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Shame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b="1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sz="2250" b="1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="1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Guilt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b="1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Pauline</a:t>
                      </a:r>
                      <a:r>
                        <a:rPr sz="2250" b="1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="1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Shame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866140">
                <a:tc>
                  <a:txBody>
                    <a:bodyPr/>
                    <a:lstStyle/>
                    <a:p>
                      <a:pPr marL="142240" marR="717550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2250" spc="-6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6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eliciting event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Moral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non-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moral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Moral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Contrary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gospel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866140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Focus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evaluation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Self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Behavior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marR="623570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Global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self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specific behavior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Locus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evaluation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Public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Private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Before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God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Degree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distress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Generally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painful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Generally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less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painful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Varied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1609090">
                <a:tc>
                  <a:txBody>
                    <a:bodyPr/>
                    <a:lstStyle/>
                    <a:p>
                      <a:pPr marL="142240" marR="474980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Phenomenological experience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 marR="409575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Shrinking,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feeling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small,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feeling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worthless,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powerless, anger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Tense,</a:t>
                      </a:r>
                      <a:r>
                        <a:rPr sz="2250" spc="-5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remorse,</a:t>
                      </a:r>
                      <a:r>
                        <a:rPr sz="2250" spc="-5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regret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Contrition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1609090">
                <a:tc>
                  <a:txBody>
                    <a:bodyPr/>
                    <a:lstStyle/>
                    <a:p>
                      <a:pPr marL="142240" marR="157480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Concern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vis-à-vis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"other"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 marR="203835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Concern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others'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evaluation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self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(self-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oriented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distress)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155575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Concern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one's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effect</a:t>
                      </a:r>
                      <a:r>
                        <a:rPr sz="2250" spc="-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250" spc="-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others</a:t>
                      </a:r>
                      <a:r>
                        <a:rPr sz="2250" spc="-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(other-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oriented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empathy)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marR="282575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Concern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God's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evaluation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self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one's</a:t>
                      </a:r>
                      <a:r>
                        <a:rPr sz="2250" spc="-2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effect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God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others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  <a:lnB w="9525">
                      <a:solidFill>
                        <a:srgbClr val="333333"/>
                      </a:solidFill>
                      <a:prstDash val="solid"/>
                    </a:lnB>
                  </a:tcPr>
                </a:tc>
              </a:tr>
              <a:tr h="1165860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Motivational</a:t>
                      </a:r>
                      <a:r>
                        <a:rPr sz="2250" spc="-1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features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1800" dirty="0">
                          <a:solidFill>
                            <a:srgbClr val="8B733C"/>
                          </a:solidFill>
                          <a:latin typeface="Arial"/>
                          <a:cs typeface="Arial"/>
                        </a:rPr>
                        <a:t>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9225" marR="283210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Desire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hide,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escape, deny,</a:t>
                      </a:r>
                      <a:r>
                        <a:rPr sz="2250" spc="-4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strike</a:t>
                      </a:r>
                      <a:r>
                        <a:rPr sz="2250" spc="-4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back,</a:t>
                      </a:r>
                      <a:r>
                        <a:rPr sz="2250" spc="-3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5415" marR="730885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Desire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confess,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repent,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repair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8590" marR="433070">
                        <a:lnSpc>
                          <a:spcPct val="108300"/>
                        </a:lnSpc>
                        <a:spcBef>
                          <a:spcPts val="260"/>
                        </a:spcBef>
                      </a:pP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Desire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confess,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repent,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walk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250" spc="-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10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Spirit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R="1270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050" spc="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333333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847282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L="1271270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Pauline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shame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is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not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heteronomous,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but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theonomous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790021"/>
            <a:ext cx="114271" cy="1142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285197"/>
            <a:ext cx="114271" cy="1142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195" y="4780373"/>
            <a:ext cx="114271" cy="1142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91935" y="3529729"/>
            <a:ext cx="1093216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Guilt: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autonomous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(dependent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moral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judgment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self)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Shame: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heteronomous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(dependent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moral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judgment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others)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Pauline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shame: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theonomous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(dependent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moral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judgment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33333"/>
                </a:solidFill>
                <a:latin typeface="Times New Roman"/>
                <a:cs typeface="Times New Roman"/>
              </a:rPr>
              <a:t>God)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12765" y="7608589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2978" y="7386415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61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2847248"/>
            <a:ext cx="12189460" cy="5524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095"/>
              </a:lnSpc>
            </a:pPr>
            <a:r>
              <a:rPr sz="3600" dirty="0">
                <a:solidFill>
                  <a:srgbClr val="005421"/>
                </a:solidFill>
              </a:rPr>
              <a:t>Guilt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dirty="0">
                <a:solidFill>
                  <a:srgbClr val="005421"/>
                </a:solidFill>
              </a:rPr>
              <a:t>is</a:t>
            </a:r>
            <a:r>
              <a:rPr sz="3600" spc="-5" dirty="0">
                <a:solidFill>
                  <a:srgbClr val="005421"/>
                </a:solidFill>
              </a:rPr>
              <a:t> </a:t>
            </a:r>
            <a:r>
              <a:rPr sz="3600" spc="-10" dirty="0">
                <a:solidFill>
                  <a:srgbClr val="005421"/>
                </a:solidFill>
              </a:rPr>
              <a:t>inadequate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3789987"/>
            <a:ext cx="114271" cy="1142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285163"/>
            <a:ext cx="114271" cy="1142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195" y="4780339"/>
            <a:ext cx="114271" cy="1142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91935" y="3529695"/>
            <a:ext cx="561086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Fails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underscore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gravity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333333"/>
                </a:solidFill>
                <a:latin typeface="Times New Roman"/>
                <a:cs typeface="Times New Roman"/>
              </a:rPr>
              <a:t>sin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Guilt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cannot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understand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itself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Guilt</a:t>
            </a:r>
            <a:r>
              <a:rPr sz="30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treats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only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symptoms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12765" y="7608555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2978" y="7386415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62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3075818"/>
            <a:ext cx="12189460" cy="59055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4380"/>
              </a:lnSpc>
            </a:pPr>
            <a:r>
              <a:rPr sz="3900" dirty="0">
                <a:solidFill>
                  <a:srgbClr val="800000"/>
                </a:solidFill>
              </a:rPr>
              <a:t>Shame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is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toxic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dirty="0">
                <a:solidFill>
                  <a:srgbClr val="800000"/>
                </a:solidFill>
              </a:rPr>
              <a:t>and</a:t>
            </a:r>
            <a:r>
              <a:rPr sz="3900" spc="-5" dirty="0">
                <a:solidFill>
                  <a:srgbClr val="800000"/>
                </a:solidFill>
              </a:rPr>
              <a:t> </a:t>
            </a:r>
            <a:r>
              <a:rPr sz="3900" spc="-10" dirty="0">
                <a:solidFill>
                  <a:srgbClr val="800000"/>
                </a:solidFill>
              </a:rPr>
              <a:t>destructive</a:t>
            </a:r>
            <a:endParaRPr sz="3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4056647"/>
            <a:ext cx="114271" cy="1142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551823"/>
            <a:ext cx="114271" cy="1142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1935" y="3796355"/>
            <a:ext cx="742505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Perception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#1: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destroys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one's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self-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esteem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Perception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#2:</a:t>
            </a:r>
            <a:r>
              <a:rPr sz="3000" spc="-1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Acts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shaming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30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33333"/>
                </a:solidFill>
                <a:latin typeface="Times New Roman"/>
                <a:cs typeface="Times New Roman"/>
              </a:rPr>
              <a:t>destructive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12765" y="7608582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2978" y="7386415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63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95" y="4247126"/>
            <a:ext cx="114271" cy="1142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195" y="4742302"/>
            <a:ext cx="114271" cy="1142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1935" y="2346152"/>
            <a:ext cx="7188834" cy="2656840"/>
          </a:xfrm>
          <a:prstGeom prst="rect">
            <a:avLst/>
          </a:prstGeom>
        </p:spPr>
        <p:txBody>
          <a:bodyPr vert="horz" wrap="square" lIns="0" tIns="501014" rIns="0" bIns="0" rtlCol="0">
            <a:spAutoFit/>
          </a:bodyPr>
          <a:lstStyle/>
          <a:p>
            <a:pPr marL="3514090">
              <a:lnSpc>
                <a:spcPct val="100000"/>
              </a:lnSpc>
              <a:spcBef>
                <a:spcPts val="3944"/>
              </a:spcBef>
            </a:pPr>
            <a:r>
              <a:rPr spc="-10" dirty="0"/>
              <a:t>Conclusion</a:t>
            </a:r>
          </a:p>
          <a:p>
            <a:pPr marL="12700" marR="2207260">
              <a:lnSpc>
                <a:spcPct val="108300"/>
              </a:lnSpc>
              <a:spcBef>
                <a:spcPts val="1515"/>
              </a:spcBef>
            </a:pPr>
            <a:r>
              <a:rPr sz="3000" dirty="0"/>
              <a:t>Impossible</a:t>
            </a:r>
            <a:r>
              <a:rPr sz="3000" spc="-5" dirty="0"/>
              <a:t> </a:t>
            </a:r>
            <a:r>
              <a:rPr sz="3000" dirty="0"/>
              <a:t>to</a:t>
            </a:r>
            <a:r>
              <a:rPr sz="3000" spc="-5" dirty="0"/>
              <a:t> </a:t>
            </a:r>
            <a:r>
              <a:rPr sz="3000" dirty="0"/>
              <a:t>expunge</a:t>
            </a:r>
            <a:r>
              <a:rPr sz="3000" spc="-5" dirty="0"/>
              <a:t> </a:t>
            </a:r>
            <a:r>
              <a:rPr sz="3000" spc="-10" dirty="0"/>
              <a:t>shame </a:t>
            </a:r>
            <a:r>
              <a:rPr sz="3000" dirty="0"/>
              <a:t>Instead,</a:t>
            </a:r>
            <a:r>
              <a:rPr sz="3000" spc="-5" dirty="0"/>
              <a:t> </a:t>
            </a:r>
            <a:r>
              <a:rPr sz="3000" dirty="0"/>
              <a:t>we</a:t>
            </a:r>
            <a:r>
              <a:rPr sz="3000" spc="-5" dirty="0"/>
              <a:t> </a:t>
            </a:r>
            <a:r>
              <a:rPr sz="3000" dirty="0"/>
              <a:t>should</a:t>
            </a:r>
            <a:r>
              <a:rPr sz="3000" spc="-5" dirty="0"/>
              <a:t> </a:t>
            </a:r>
            <a:r>
              <a:rPr sz="3000" dirty="0"/>
              <a:t>rehabilitate</a:t>
            </a:r>
            <a:r>
              <a:rPr sz="3000" spc="-5" dirty="0"/>
              <a:t> </a:t>
            </a:r>
            <a:r>
              <a:rPr sz="3000" spc="-25" dirty="0"/>
              <a:t>it</a:t>
            </a:r>
            <a:endParaRPr sz="3000"/>
          </a:p>
        </p:txBody>
      </p:sp>
      <p:sp>
        <p:nvSpPr>
          <p:cNvPr id="5" name="object 5"/>
          <p:cNvSpPr/>
          <p:nvPr/>
        </p:nvSpPr>
        <p:spPr>
          <a:xfrm>
            <a:off x="12112765" y="7608609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485653" y="228542"/>
                </a:moveTo>
                <a:lnTo>
                  <a:pt x="0" y="228542"/>
                </a:lnTo>
                <a:lnTo>
                  <a:pt x="0" y="0"/>
                </a:lnTo>
                <a:lnTo>
                  <a:pt x="485653" y="0"/>
                </a:lnTo>
                <a:lnTo>
                  <a:pt x="485653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2978" y="7386415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109" y="7386407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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5239" y="7386407"/>
            <a:ext cx="254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600" dirty="0">
                <a:solidFill>
                  <a:srgbClr val="8B733C"/>
                </a:solidFill>
                <a:latin typeface="Arial"/>
                <a:cs typeface="Arial"/>
              </a:rPr>
              <a:t>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64</a:t>
            </a:r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580881"/>
            <a:ext cx="12189460" cy="4572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375"/>
              </a:lnSpc>
            </a:pPr>
            <a:r>
              <a:rPr sz="3000" spc="-10" dirty="0">
                <a:solidFill>
                  <a:srgbClr val="E3258C"/>
                </a:solidFill>
              </a:rPr>
              <a:t>Oprah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1009397" y="1228415"/>
            <a:ext cx="10665460" cy="5999480"/>
            <a:chOff x="1009397" y="1228415"/>
            <a:chExt cx="10665460" cy="5999480"/>
          </a:xfrm>
        </p:grpSpPr>
        <p:sp>
          <p:nvSpPr>
            <p:cNvPr id="4" name="object 4"/>
            <p:cNvSpPr/>
            <p:nvPr/>
          </p:nvSpPr>
          <p:spPr>
            <a:xfrm>
              <a:off x="1009397" y="1228415"/>
              <a:ext cx="10665460" cy="5999480"/>
            </a:xfrm>
            <a:custGeom>
              <a:avLst/>
              <a:gdLst/>
              <a:ahLst/>
              <a:cxnLst/>
              <a:rect l="l" t="t" r="r" b="b"/>
              <a:pathLst>
                <a:path w="10665460" h="5999480">
                  <a:moveTo>
                    <a:pt x="10665327" y="5999246"/>
                  </a:moveTo>
                  <a:lnTo>
                    <a:pt x="0" y="5999246"/>
                  </a:lnTo>
                  <a:lnTo>
                    <a:pt x="0" y="0"/>
                  </a:lnTo>
                  <a:lnTo>
                    <a:pt x="10665327" y="0"/>
                  </a:lnTo>
                  <a:lnTo>
                    <a:pt x="10665327" y="59992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158" y="1233176"/>
              <a:ext cx="10655935" cy="5989955"/>
            </a:xfrm>
            <a:custGeom>
              <a:avLst/>
              <a:gdLst/>
              <a:ahLst/>
              <a:cxnLst/>
              <a:rect l="l" t="t" r="r" b="b"/>
              <a:pathLst>
                <a:path w="10655935" h="5989955">
                  <a:moveTo>
                    <a:pt x="0" y="0"/>
                  </a:moveTo>
                  <a:lnTo>
                    <a:pt x="10655805" y="0"/>
                  </a:lnTo>
                  <a:lnTo>
                    <a:pt x="10655805" y="5989724"/>
                  </a:lnTo>
                  <a:lnTo>
                    <a:pt x="0" y="5989724"/>
                  </a:lnTo>
                  <a:lnTo>
                    <a:pt x="0" y="0"/>
                  </a:lnTo>
                  <a:close/>
                </a:path>
              </a:pathLst>
            </a:custGeom>
            <a:ln w="9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8291" y="3999496"/>
              <a:ext cx="647700" cy="457200"/>
            </a:xfrm>
            <a:custGeom>
              <a:avLst/>
              <a:gdLst/>
              <a:ahLst/>
              <a:cxnLst/>
              <a:rect l="l" t="t" r="r" b="b"/>
              <a:pathLst>
                <a:path w="647700" h="457200">
                  <a:moveTo>
                    <a:pt x="323768" y="457085"/>
                  </a:moveTo>
                  <a:lnTo>
                    <a:pt x="213699" y="454776"/>
                  </a:lnTo>
                  <a:lnTo>
                    <a:pt x="127360" y="450336"/>
                  </a:lnTo>
                  <a:lnTo>
                    <a:pt x="65706" y="442325"/>
                  </a:lnTo>
                  <a:lnTo>
                    <a:pt x="32222" y="420530"/>
                  </a:lnTo>
                  <a:lnTo>
                    <a:pt x="14093" y="383380"/>
                  </a:lnTo>
                  <a:lnTo>
                    <a:pt x="6186" y="337854"/>
                  </a:lnTo>
                  <a:lnTo>
                    <a:pt x="1975" y="286999"/>
                  </a:lnTo>
                  <a:lnTo>
                    <a:pt x="300" y="245625"/>
                  </a:lnTo>
                  <a:lnTo>
                    <a:pt x="0" y="228542"/>
                  </a:lnTo>
                  <a:lnTo>
                    <a:pt x="300" y="211460"/>
                  </a:lnTo>
                  <a:lnTo>
                    <a:pt x="1975" y="170085"/>
                  </a:lnTo>
                  <a:lnTo>
                    <a:pt x="6186" y="119230"/>
                  </a:lnTo>
                  <a:lnTo>
                    <a:pt x="14093" y="73705"/>
                  </a:lnTo>
                  <a:lnTo>
                    <a:pt x="32257" y="36554"/>
                  </a:lnTo>
                  <a:lnTo>
                    <a:pt x="65706" y="14760"/>
                  </a:lnTo>
                  <a:lnTo>
                    <a:pt x="127360" y="6749"/>
                  </a:lnTo>
                  <a:lnTo>
                    <a:pt x="213699" y="2309"/>
                  </a:lnTo>
                  <a:lnTo>
                    <a:pt x="290557" y="404"/>
                  </a:lnTo>
                  <a:lnTo>
                    <a:pt x="323768" y="0"/>
                  </a:lnTo>
                  <a:lnTo>
                    <a:pt x="356980" y="404"/>
                  </a:lnTo>
                  <a:lnTo>
                    <a:pt x="433838" y="2309"/>
                  </a:lnTo>
                  <a:lnTo>
                    <a:pt x="520177" y="6749"/>
                  </a:lnTo>
                  <a:lnTo>
                    <a:pt x="581831" y="14760"/>
                  </a:lnTo>
                  <a:lnTo>
                    <a:pt x="615315" y="36554"/>
                  </a:lnTo>
                  <a:lnTo>
                    <a:pt x="633444" y="73705"/>
                  </a:lnTo>
                  <a:lnTo>
                    <a:pt x="641351" y="119230"/>
                  </a:lnTo>
                  <a:lnTo>
                    <a:pt x="645561" y="170085"/>
                  </a:lnTo>
                  <a:lnTo>
                    <a:pt x="647237" y="211460"/>
                  </a:lnTo>
                  <a:lnTo>
                    <a:pt x="647537" y="228542"/>
                  </a:lnTo>
                  <a:lnTo>
                    <a:pt x="647237" y="245625"/>
                  </a:lnTo>
                  <a:lnTo>
                    <a:pt x="645561" y="286999"/>
                  </a:lnTo>
                  <a:lnTo>
                    <a:pt x="641351" y="337854"/>
                  </a:lnTo>
                  <a:lnTo>
                    <a:pt x="633444" y="383380"/>
                  </a:lnTo>
                  <a:lnTo>
                    <a:pt x="615315" y="420530"/>
                  </a:lnTo>
                  <a:lnTo>
                    <a:pt x="581831" y="442325"/>
                  </a:lnTo>
                  <a:lnTo>
                    <a:pt x="520177" y="450336"/>
                  </a:lnTo>
                  <a:lnTo>
                    <a:pt x="433838" y="454776"/>
                  </a:lnTo>
                  <a:lnTo>
                    <a:pt x="356980" y="456680"/>
                  </a:lnTo>
                  <a:lnTo>
                    <a:pt x="323768" y="4570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75402" y="4132812"/>
              <a:ext cx="171450" cy="190500"/>
            </a:xfrm>
            <a:custGeom>
              <a:avLst/>
              <a:gdLst/>
              <a:ahLst/>
              <a:cxnLst/>
              <a:rect l="l" t="t" r="r" b="b"/>
              <a:pathLst>
                <a:path w="171450" h="190500">
                  <a:moveTo>
                    <a:pt x="0" y="190452"/>
                  </a:moveTo>
                  <a:lnTo>
                    <a:pt x="0" y="0"/>
                  </a:lnTo>
                  <a:lnTo>
                    <a:pt x="171407" y="95226"/>
                  </a:lnTo>
                  <a:lnTo>
                    <a:pt x="0" y="190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09321" y="1441704"/>
            <a:ext cx="6041390" cy="215265"/>
          </a:xfrm>
          <a:prstGeom prst="rect">
            <a:avLst/>
          </a:prstGeom>
          <a:solidFill>
            <a:srgbClr val="000000">
              <a:alpha val="501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350" spc="-90" dirty="0">
                <a:latin typeface="Trebuchet MS"/>
                <a:cs typeface="Trebuchet MS"/>
                <a:hlinkClick r:id="rId2"/>
              </a:rPr>
              <a:t>Dr.</a:t>
            </a:r>
            <a:r>
              <a:rPr sz="1350" spc="-30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10" dirty="0">
                <a:latin typeface="Trebuchet MS"/>
                <a:cs typeface="Trebuchet MS"/>
                <a:hlinkClick r:id="rId2"/>
              </a:rPr>
              <a:t>Brené</a:t>
            </a:r>
            <a:r>
              <a:rPr sz="1350" spc="-30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25" dirty="0">
                <a:latin typeface="Trebuchet MS"/>
                <a:cs typeface="Trebuchet MS"/>
                <a:hlinkClick r:id="rId2"/>
              </a:rPr>
              <a:t>Brown: </a:t>
            </a:r>
            <a:r>
              <a:rPr sz="1350" dirty="0">
                <a:latin typeface="Trebuchet MS"/>
                <a:cs typeface="Trebuchet MS"/>
                <a:hlinkClick r:id="rId2"/>
              </a:rPr>
              <a:t>"Shame</a:t>
            </a:r>
            <a:r>
              <a:rPr sz="1350" spc="-30" dirty="0">
                <a:latin typeface="Trebuchet MS"/>
                <a:cs typeface="Trebuchet MS"/>
                <a:hlinkClick r:id="rId2"/>
              </a:rPr>
              <a:t> </a:t>
            </a:r>
            <a:r>
              <a:rPr sz="1350" spc="65" dirty="0">
                <a:latin typeface="Trebuchet MS"/>
                <a:cs typeface="Trebuchet MS"/>
                <a:hlinkClick r:id="rId2"/>
              </a:rPr>
              <a:t>Is</a:t>
            </a:r>
            <a:r>
              <a:rPr sz="1350" spc="-25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20" dirty="0">
                <a:latin typeface="Trebuchet MS"/>
                <a:cs typeface="Trebuchet MS"/>
                <a:hlinkClick r:id="rId2"/>
              </a:rPr>
              <a:t>Lethal"</a:t>
            </a:r>
            <a:r>
              <a:rPr sz="1350" spc="-30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385" dirty="0">
                <a:latin typeface="Trebuchet MS"/>
                <a:cs typeface="Trebuchet MS"/>
                <a:hlinkClick r:id="rId2"/>
              </a:rPr>
              <a:t>|</a:t>
            </a:r>
            <a:r>
              <a:rPr sz="1350" spc="-25" dirty="0">
                <a:latin typeface="Trebuchet MS"/>
                <a:cs typeface="Trebuchet MS"/>
                <a:hlinkClick r:id="rId2"/>
              </a:rPr>
              <a:t> </a:t>
            </a:r>
            <a:r>
              <a:rPr sz="1350" dirty="0">
                <a:latin typeface="Trebuchet MS"/>
                <a:cs typeface="Trebuchet MS"/>
                <a:hlinkClick r:id="rId2"/>
              </a:rPr>
              <a:t>SuperSoul</a:t>
            </a:r>
            <a:r>
              <a:rPr sz="1350" spc="-30" dirty="0">
                <a:latin typeface="Trebuchet MS"/>
                <a:cs typeface="Trebuchet MS"/>
                <a:hlinkClick r:id="rId2"/>
              </a:rPr>
              <a:t> </a:t>
            </a:r>
            <a:r>
              <a:rPr sz="1350" dirty="0">
                <a:latin typeface="Trebuchet MS"/>
                <a:cs typeface="Trebuchet MS"/>
                <a:hlinkClick r:id="rId2"/>
              </a:rPr>
              <a:t>Sunday</a:t>
            </a:r>
            <a:r>
              <a:rPr sz="1350" spc="-25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385" dirty="0">
                <a:latin typeface="Trebuchet MS"/>
                <a:cs typeface="Trebuchet MS"/>
                <a:hlinkClick r:id="rId2"/>
              </a:rPr>
              <a:t>|</a:t>
            </a:r>
            <a:r>
              <a:rPr sz="1350" spc="-30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10" dirty="0">
                <a:latin typeface="Trebuchet MS"/>
                <a:cs typeface="Trebuchet MS"/>
                <a:hlinkClick r:id="rId2"/>
              </a:rPr>
              <a:t>Oprah</a:t>
            </a:r>
            <a:r>
              <a:rPr sz="1350" spc="-30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35" dirty="0">
                <a:latin typeface="Trebuchet MS"/>
                <a:cs typeface="Trebuchet MS"/>
                <a:hlinkClick r:id="rId2"/>
              </a:rPr>
              <a:t>Winfrey</a:t>
            </a:r>
            <a:r>
              <a:rPr sz="1350" spc="-25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10" dirty="0">
                <a:latin typeface="Trebuchet MS"/>
                <a:cs typeface="Trebuchet MS"/>
                <a:hlinkClick r:id="rId2"/>
              </a:rPr>
              <a:t>Network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88945" y="7608570"/>
            <a:ext cx="409575" cy="228600"/>
          </a:xfrm>
          <a:custGeom>
            <a:avLst/>
            <a:gdLst/>
            <a:ahLst/>
            <a:cxnLst/>
            <a:rect l="l" t="t" r="r" b="b"/>
            <a:pathLst>
              <a:path w="409575" h="228600">
                <a:moveTo>
                  <a:pt x="409472" y="228542"/>
                </a:moveTo>
                <a:lnTo>
                  <a:pt x="0" y="228542"/>
                </a:lnTo>
                <a:lnTo>
                  <a:pt x="0" y="0"/>
                </a:lnTo>
                <a:lnTo>
                  <a:pt x="409472" y="0"/>
                </a:lnTo>
                <a:lnTo>
                  <a:pt x="409472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978" y="7386373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87" y="580877"/>
            <a:ext cx="12189460" cy="457200"/>
          </a:xfrm>
          <a:prstGeom prst="rect">
            <a:avLst/>
          </a:prstGeom>
          <a:solidFill>
            <a:srgbClr val="D3D3D3"/>
          </a:solidFill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ts val="3375"/>
              </a:lnSpc>
            </a:pPr>
            <a:r>
              <a:rPr sz="3000" dirty="0">
                <a:solidFill>
                  <a:srgbClr val="E3258C"/>
                </a:solidFill>
              </a:rPr>
              <a:t>TED</a:t>
            </a:r>
            <a:r>
              <a:rPr sz="3000" spc="-95" dirty="0">
                <a:solidFill>
                  <a:srgbClr val="E3258C"/>
                </a:solidFill>
              </a:rPr>
              <a:t> </a:t>
            </a:r>
            <a:r>
              <a:rPr sz="3000" spc="-10" dirty="0">
                <a:solidFill>
                  <a:srgbClr val="E3258C"/>
                </a:solidFill>
              </a:rPr>
              <a:t>Talk:</a:t>
            </a:r>
            <a:r>
              <a:rPr sz="3000" spc="-45" dirty="0">
                <a:solidFill>
                  <a:srgbClr val="E3258C"/>
                </a:solidFill>
              </a:rPr>
              <a:t> </a:t>
            </a:r>
            <a:r>
              <a:rPr sz="3000" dirty="0">
                <a:solidFill>
                  <a:srgbClr val="E3258C"/>
                </a:solidFill>
              </a:rPr>
              <a:t>Listening</a:t>
            </a:r>
            <a:r>
              <a:rPr sz="3000" spc="-45" dirty="0">
                <a:solidFill>
                  <a:srgbClr val="E3258C"/>
                </a:solidFill>
              </a:rPr>
              <a:t> </a:t>
            </a:r>
            <a:r>
              <a:rPr sz="3000" dirty="0">
                <a:solidFill>
                  <a:srgbClr val="E3258C"/>
                </a:solidFill>
              </a:rPr>
              <a:t>to</a:t>
            </a:r>
            <a:r>
              <a:rPr sz="3000" spc="-45" dirty="0">
                <a:solidFill>
                  <a:srgbClr val="E3258C"/>
                </a:solidFill>
              </a:rPr>
              <a:t> </a:t>
            </a:r>
            <a:r>
              <a:rPr sz="3000" spc="-10" dirty="0">
                <a:solidFill>
                  <a:srgbClr val="E3258C"/>
                </a:solidFill>
              </a:rPr>
              <a:t>Shame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1009397" y="1228415"/>
            <a:ext cx="10665460" cy="5999480"/>
            <a:chOff x="1009397" y="1228415"/>
            <a:chExt cx="10665460" cy="5999480"/>
          </a:xfrm>
        </p:grpSpPr>
        <p:sp>
          <p:nvSpPr>
            <p:cNvPr id="4" name="object 4"/>
            <p:cNvSpPr/>
            <p:nvPr/>
          </p:nvSpPr>
          <p:spPr>
            <a:xfrm>
              <a:off x="1009397" y="1228415"/>
              <a:ext cx="10665460" cy="5999480"/>
            </a:xfrm>
            <a:custGeom>
              <a:avLst/>
              <a:gdLst/>
              <a:ahLst/>
              <a:cxnLst/>
              <a:rect l="l" t="t" r="r" b="b"/>
              <a:pathLst>
                <a:path w="10665460" h="5999480">
                  <a:moveTo>
                    <a:pt x="10665327" y="5999246"/>
                  </a:moveTo>
                  <a:lnTo>
                    <a:pt x="0" y="5999246"/>
                  </a:lnTo>
                  <a:lnTo>
                    <a:pt x="0" y="0"/>
                  </a:lnTo>
                  <a:lnTo>
                    <a:pt x="10665327" y="0"/>
                  </a:lnTo>
                  <a:lnTo>
                    <a:pt x="10665327" y="59992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158" y="1233176"/>
              <a:ext cx="10655935" cy="5989955"/>
            </a:xfrm>
            <a:custGeom>
              <a:avLst/>
              <a:gdLst/>
              <a:ahLst/>
              <a:cxnLst/>
              <a:rect l="l" t="t" r="r" b="b"/>
              <a:pathLst>
                <a:path w="10655935" h="5989955">
                  <a:moveTo>
                    <a:pt x="0" y="0"/>
                  </a:moveTo>
                  <a:lnTo>
                    <a:pt x="10655805" y="0"/>
                  </a:lnTo>
                  <a:lnTo>
                    <a:pt x="10655805" y="5989724"/>
                  </a:lnTo>
                  <a:lnTo>
                    <a:pt x="0" y="5989724"/>
                  </a:lnTo>
                  <a:lnTo>
                    <a:pt x="0" y="0"/>
                  </a:lnTo>
                  <a:close/>
                </a:path>
              </a:pathLst>
            </a:custGeom>
            <a:ln w="9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8291" y="3999496"/>
              <a:ext cx="647700" cy="457200"/>
            </a:xfrm>
            <a:custGeom>
              <a:avLst/>
              <a:gdLst/>
              <a:ahLst/>
              <a:cxnLst/>
              <a:rect l="l" t="t" r="r" b="b"/>
              <a:pathLst>
                <a:path w="647700" h="457200">
                  <a:moveTo>
                    <a:pt x="323768" y="457085"/>
                  </a:moveTo>
                  <a:lnTo>
                    <a:pt x="213699" y="454776"/>
                  </a:lnTo>
                  <a:lnTo>
                    <a:pt x="127360" y="450336"/>
                  </a:lnTo>
                  <a:lnTo>
                    <a:pt x="65706" y="442325"/>
                  </a:lnTo>
                  <a:lnTo>
                    <a:pt x="32222" y="420530"/>
                  </a:lnTo>
                  <a:lnTo>
                    <a:pt x="14093" y="383380"/>
                  </a:lnTo>
                  <a:lnTo>
                    <a:pt x="6186" y="337854"/>
                  </a:lnTo>
                  <a:lnTo>
                    <a:pt x="1975" y="286999"/>
                  </a:lnTo>
                  <a:lnTo>
                    <a:pt x="300" y="245625"/>
                  </a:lnTo>
                  <a:lnTo>
                    <a:pt x="0" y="228542"/>
                  </a:lnTo>
                  <a:lnTo>
                    <a:pt x="300" y="211460"/>
                  </a:lnTo>
                  <a:lnTo>
                    <a:pt x="1975" y="170085"/>
                  </a:lnTo>
                  <a:lnTo>
                    <a:pt x="6186" y="119230"/>
                  </a:lnTo>
                  <a:lnTo>
                    <a:pt x="14093" y="73705"/>
                  </a:lnTo>
                  <a:lnTo>
                    <a:pt x="32257" y="36554"/>
                  </a:lnTo>
                  <a:lnTo>
                    <a:pt x="65706" y="14760"/>
                  </a:lnTo>
                  <a:lnTo>
                    <a:pt x="127360" y="6749"/>
                  </a:lnTo>
                  <a:lnTo>
                    <a:pt x="213699" y="2309"/>
                  </a:lnTo>
                  <a:lnTo>
                    <a:pt x="290557" y="404"/>
                  </a:lnTo>
                  <a:lnTo>
                    <a:pt x="323768" y="0"/>
                  </a:lnTo>
                  <a:lnTo>
                    <a:pt x="356980" y="404"/>
                  </a:lnTo>
                  <a:lnTo>
                    <a:pt x="433838" y="2309"/>
                  </a:lnTo>
                  <a:lnTo>
                    <a:pt x="520177" y="6749"/>
                  </a:lnTo>
                  <a:lnTo>
                    <a:pt x="581831" y="14760"/>
                  </a:lnTo>
                  <a:lnTo>
                    <a:pt x="615315" y="36554"/>
                  </a:lnTo>
                  <a:lnTo>
                    <a:pt x="633444" y="73705"/>
                  </a:lnTo>
                  <a:lnTo>
                    <a:pt x="641351" y="119230"/>
                  </a:lnTo>
                  <a:lnTo>
                    <a:pt x="645561" y="170085"/>
                  </a:lnTo>
                  <a:lnTo>
                    <a:pt x="647237" y="211460"/>
                  </a:lnTo>
                  <a:lnTo>
                    <a:pt x="647537" y="228542"/>
                  </a:lnTo>
                  <a:lnTo>
                    <a:pt x="647237" y="245625"/>
                  </a:lnTo>
                  <a:lnTo>
                    <a:pt x="645561" y="286999"/>
                  </a:lnTo>
                  <a:lnTo>
                    <a:pt x="641351" y="337854"/>
                  </a:lnTo>
                  <a:lnTo>
                    <a:pt x="633444" y="383380"/>
                  </a:lnTo>
                  <a:lnTo>
                    <a:pt x="615315" y="420530"/>
                  </a:lnTo>
                  <a:lnTo>
                    <a:pt x="581831" y="442325"/>
                  </a:lnTo>
                  <a:lnTo>
                    <a:pt x="520177" y="450336"/>
                  </a:lnTo>
                  <a:lnTo>
                    <a:pt x="433838" y="454776"/>
                  </a:lnTo>
                  <a:lnTo>
                    <a:pt x="356980" y="456680"/>
                  </a:lnTo>
                  <a:lnTo>
                    <a:pt x="323768" y="4570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75402" y="4132812"/>
              <a:ext cx="171450" cy="190500"/>
            </a:xfrm>
            <a:custGeom>
              <a:avLst/>
              <a:gdLst/>
              <a:ahLst/>
              <a:cxnLst/>
              <a:rect l="l" t="t" r="r" b="b"/>
              <a:pathLst>
                <a:path w="171450" h="190500">
                  <a:moveTo>
                    <a:pt x="0" y="190452"/>
                  </a:moveTo>
                  <a:lnTo>
                    <a:pt x="0" y="0"/>
                  </a:lnTo>
                  <a:lnTo>
                    <a:pt x="171407" y="95226"/>
                  </a:lnTo>
                  <a:lnTo>
                    <a:pt x="0" y="190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09321" y="1444752"/>
            <a:ext cx="2557780" cy="212725"/>
          </a:xfrm>
          <a:prstGeom prst="rect">
            <a:avLst/>
          </a:prstGeom>
          <a:solidFill>
            <a:srgbClr val="000000">
              <a:alpha val="501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0"/>
              </a:lnSpc>
            </a:pPr>
            <a:r>
              <a:rPr sz="1350" dirty="0">
                <a:latin typeface="Trebuchet MS"/>
                <a:cs typeface="Trebuchet MS"/>
                <a:hlinkClick r:id="rId2"/>
              </a:rPr>
              <a:t>Listening</a:t>
            </a:r>
            <a:r>
              <a:rPr sz="1350" spc="-25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40" dirty="0">
                <a:latin typeface="Trebuchet MS"/>
                <a:cs typeface="Trebuchet MS"/>
                <a:hlinkClick r:id="rId2"/>
              </a:rPr>
              <a:t>to</a:t>
            </a:r>
            <a:r>
              <a:rPr sz="1350" spc="-25" dirty="0">
                <a:latin typeface="Trebuchet MS"/>
                <a:cs typeface="Trebuchet MS"/>
                <a:hlinkClick r:id="rId2"/>
              </a:rPr>
              <a:t> </a:t>
            </a:r>
            <a:r>
              <a:rPr sz="1350" dirty="0">
                <a:latin typeface="Trebuchet MS"/>
                <a:cs typeface="Trebuchet MS"/>
                <a:hlinkClick r:id="rId2"/>
              </a:rPr>
              <a:t>shame</a:t>
            </a:r>
            <a:r>
              <a:rPr sz="1350" spc="-25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385" dirty="0">
                <a:latin typeface="Trebuchet MS"/>
                <a:cs typeface="Trebuchet MS"/>
                <a:hlinkClick r:id="rId2"/>
              </a:rPr>
              <a:t>|</a:t>
            </a:r>
            <a:r>
              <a:rPr sz="1350" spc="-25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10" dirty="0">
                <a:latin typeface="Trebuchet MS"/>
                <a:cs typeface="Trebuchet MS"/>
                <a:hlinkClick r:id="rId2"/>
              </a:rPr>
              <a:t>Brené</a:t>
            </a:r>
            <a:r>
              <a:rPr sz="1350" spc="-25" dirty="0">
                <a:latin typeface="Trebuchet MS"/>
                <a:cs typeface="Trebuchet MS"/>
                <a:hlinkClick r:id="rId2"/>
              </a:rPr>
              <a:t> </a:t>
            </a:r>
            <a:r>
              <a:rPr sz="1350" spc="-20" dirty="0">
                <a:latin typeface="Trebuchet MS"/>
                <a:cs typeface="Trebuchet MS"/>
                <a:hlinkClick r:id="rId2"/>
              </a:rPr>
              <a:t>Brown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88945" y="7608567"/>
            <a:ext cx="409575" cy="228600"/>
          </a:xfrm>
          <a:custGeom>
            <a:avLst/>
            <a:gdLst/>
            <a:ahLst/>
            <a:cxnLst/>
            <a:rect l="l" t="t" r="r" b="b"/>
            <a:pathLst>
              <a:path w="409575" h="228600">
                <a:moveTo>
                  <a:pt x="409472" y="228542"/>
                </a:moveTo>
                <a:lnTo>
                  <a:pt x="0" y="228542"/>
                </a:lnTo>
                <a:lnTo>
                  <a:pt x="0" y="0"/>
                </a:lnTo>
                <a:lnTo>
                  <a:pt x="409472" y="0"/>
                </a:lnTo>
                <a:lnTo>
                  <a:pt x="409472" y="228542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2978" y="7386373"/>
            <a:ext cx="22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z="1800" spc="300" dirty="0">
                <a:solidFill>
                  <a:srgbClr val="8B733C"/>
                </a:solidFill>
                <a:latin typeface="Arial"/>
                <a:cs typeface="Arial"/>
              </a:rPr>
              <a:t>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r>
              <a:rPr spc="220" dirty="0"/>
              <a:t> </a:t>
            </a:r>
            <a:r>
              <a:rPr dirty="0"/>
              <a:t>.</a:t>
            </a:r>
            <a:r>
              <a:rPr spc="220" dirty="0"/>
              <a:t> </a:t>
            </a:r>
            <a:r>
              <a:rPr spc="-50" dirty="0"/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2901</Words>
  <Application>Microsoft Office PowerPoint</Application>
  <PresentationFormat>Custom</PresentationFormat>
  <Paragraphs>407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Microsoft YaHei</vt:lpstr>
      <vt:lpstr>Arial</vt:lpstr>
      <vt:lpstr>Cambria Math</vt:lpstr>
      <vt:lpstr>Times New Roman</vt:lpstr>
      <vt:lpstr>Trebuchet MS</vt:lpstr>
      <vt:lpstr>Office Theme</vt:lpstr>
      <vt:lpstr>Listening to Pauline Shame</vt:lpstr>
      <vt:lpstr>Table of Contents</vt:lpstr>
      <vt:lpstr>Introduction</vt:lpstr>
      <vt:lpstr>Fractured Understanding of Shame</vt:lpstr>
      <vt:lpstr>Negative stance towards shame</vt:lpstr>
      <vt:lpstr>Anti-Shame Zeitgeist</vt:lpstr>
      <vt:lpstr>Brené Brown</vt:lpstr>
      <vt:lpstr>Oprah</vt:lpstr>
      <vt:lpstr>TED Talk: Listening to Shame</vt:lpstr>
      <vt:lpstr>PowerPoint Presentation</vt:lpstr>
      <vt:lpstr>Social Media</vt:lpstr>
      <vt:lpstr>Honor killings</vt:lpstr>
      <vt:lpstr>PowerPoint Presentation</vt:lpstr>
      <vt:lpstr>PowerPoint Presentation</vt:lpstr>
      <vt:lpstr>Use of shaming</vt:lpstr>
      <vt:lpstr>Governments Use Shame Punitively</vt:lpstr>
      <vt:lpstr>PowerPoint Presentation</vt:lpstr>
      <vt:lpstr>PowerPoint Presentation</vt:lpstr>
      <vt:lpstr>PowerPoint Presentation</vt:lpstr>
      <vt:lpstr>PowerPoint Presentation</vt:lpstr>
      <vt:lpstr>Churches using Shaming</vt:lpstr>
      <vt:lpstr>Summary</vt:lpstr>
      <vt:lpstr>Issues</vt:lpstr>
      <vt:lpstr>Brief biblical data</vt:lpstr>
      <vt:lpstr>A Way Forward</vt:lpstr>
      <vt:lpstr>Definitions</vt:lpstr>
      <vt:lpstr>Conceptual Clarifications</vt:lpstr>
      <vt:lpstr>2 major categories of shame</vt:lpstr>
      <vt:lpstr>Cause of shame</vt:lpstr>
      <vt:lpstr>Shame as an emotion</vt:lpstr>
      <vt:lpstr>Shame and Humiliation</vt:lpstr>
      <vt:lpstr>Shame and Guilt</vt:lpstr>
      <vt:lpstr>PowerPoint Presentation</vt:lpstr>
      <vt:lpstr>OT Background</vt:lpstr>
      <vt:lpstr>Created for glory; mired in shame (Gen 1-3)</vt:lpstr>
      <vt:lpstr>PowerPoint Presentation</vt:lpstr>
      <vt:lpstr>Shame and the Deuteronomic covenant</vt:lpstr>
      <vt:lpstr>Shame, judgment, and redemption (Prophetic literature)</vt:lpstr>
      <vt:lpstr>PowerPoint Presentation</vt:lpstr>
      <vt:lpstr>New Testament</vt:lpstr>
      <vt:lpstr>Shame and the gospel in Romans</vt:lpstr>
      <vt:lpstr>What is sin?</vt:lpstr>
      <vt:lpstr>What is the consequence of sin?</vt:lpstr>
      <vt:lpstr>What is the nature of faith?</vt:lpstr>
      <vt:lpstr>What is the consequence of faith?</vt:lpstr>
      <vt:lpstr>Shame and the Church</vt:lpstr>
      <vt:lpstr>Shaming Discipline</vt:lpstr>
      <vt:lpstr>1 Cor 4:14</vt:lpstr>
      <vt:lpstr>PowerPoint Presentation</vt:lpstr>
      <vt:lpstr>PowerPoint Presentation</vt:lpstr>
      <vt:lpstr>2 Thess 3</vt:lpstr>
      <vt:lpstr>Developing a sense of shame</vt:lpstr>
      <vt:lpstr>Phil 1:27</vt:lpstr>
      <vt:lpstr>Constructing an alternate court of opinion</vt:lpstr>
      <vt:lpstr>Contemporary Contribution</vt:lpstr>
      <vt:lpstr>Braithwaite, Reintegrative Shaming Theory</vt:lpstr>
      <vt:lpstr>Reintegrative Shaming Theory</vt:lpstr>
      <vt:lpstr>Disintegrative and Reintegrative Shaming</vt:lpstr>
      <vt:lpstr>PowerPoint Presentation</vt:lpstr>
      <vt:lpstr>Social Conditions Conducive to RS</vt:lpstr>
      <vt:lpstr>Shame in the Chinese Culture</vt:lpstr>
      <vt:lpstr>Gate to Chinatown in Chicago/Boston</vt:lpstr>
      <vt:lpstr>PowerPoint Presentation</vt:lpstr>
      <vt:lpstr>Amy Chua, Battle Hymn of the Tiger Mother</vt:lpstr>
      <vt:lpstr>Heidi Fung</vt:lpstr>
      <vt:lpstr>Hypercognition of shame in Asian families</vt:lpstr>
      <vt:lpstr>Contemporary Challenges</vt:lpstr>
      <vt:lpstr>Guilt, not shame, is the preferred moral emotion</vt:lpstr>
      <vt:lpstr>Complexity of Pauline shame</vt:lpstr>
      <vt:lpstr>PowerPoint Presentation</vt:lpstr>
      <vt:lpstr>Pauline shame is not heteronomous, but theonomous</vt:lpstr>
      <vt:lpstr>Guilt is inadequate</vt:lpstr>
      <vt:lpstr>Shame is toxic and destructive</vt:lpstr>
      <vt:lpstr>Conclusion Impossible to expunge shame Instead, we should rehabilitate 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to Pauline Shame</dc:title>
  <cp:lastModifiedBy>DoddH</cp:lastModifiedBy>
  <cp:revision>1</cp:revision>
  <dcterms:created xsi:type="dcterms:W3CDTF">2023-07-16T19:22:48Z</dcterms:created>
  <dcterms:modified xsi:type="dcterms:W3CDTF">2023-07-18T20:08:06Z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2023-07-04T00:00:00Z</vt:filetime>
  </property>
  <property fmtid="{D5CDD505-2E9C-101B-9397-08002B2CF9AE}" pid="3" name="Creator">
    <vt:lpwstr>Mozilla/5.0 (Windows NT 10.0; Win64; x64) AppleWebKit/537.36 (KHTML, like Gecko) Chrome/114.0.0.0 Safari/537.36</vt:lpwstr>
  </property>
  <property fmtid="{D5CDD505-2E9C-101B-9397-08002B2CF9AE}" pid="4" name="LastSaved">
    <vt:filetime>2023-07-16T00:00:00Z</vt:filetime>
  </property>
  <property fmtid="{D5CDD505-2E9C-101B-9397-08002B2CF9AE}" pid="5" name="Producer">
    <vt:lpwstr>Skia/PDF m114</vt:lpwstr>
  </property>
</Properties>
</file>