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sldIdLst>
    <p:sldId id="1273" r:id="rId2"/>
    <p:sldId id="7322" r:id="rId3"/>
    <p:sldId id="7458" r:id="rId4"/>
    <p:sldId id="7429" r:id="rId5"/>
    <p:sldId id="7430" r:id="rId6"/>
    <p:sldId id="7431" r:id="rId7"/>
    <p:sldId id="7432" r:id="rId8"/>
    <p:sldId id="7459" r:id="rId9"/>
    <p:sldId id="7433" r:id="rId10"/>
    <p:sldId id="7460" r:id="rId11"/>
    <p:sldId id="7434" r:id="rId12"/>
    <p:sldId id="7461" r:id="rId13"/>
    <p:sldId id="7462" r:id="rId14"/>
    <p:sldId id="7435" r:id="rId15"/>
    <p:sldId id="7465" r:id="rId16"/>
    <p:sldId id="7464" r:id="rId17"/>
    <p:sldId id="7482" r:id="rId18"/>
    <p:sldId id="7463" r:id="rId19"/>
    <p:sldId id="7480" r:id="rId20"/>
    <p:sldId id="7436" r:id="rId21"/>
    <p:sldId id="7466" r:id="rId22"/>
    <p:sldId id="7437" r:id="rId23"/>
    <p:sldId id="7469" r:id="rId24"/>
    <p:sldId id="7438" r:id="rId25"/>
    <p:sldId id="7470" r:id="rId26"/>
    <p:sldId id="7439" r:id="rId27"/>
    <p:sldId id="7440" r:id="rId28"/>
    <p:sldId id="7481" r:id="rId29"/>
    <p:sldId id="7441" r:id="rId30"/>
    <p:sldId id="7471" r:id="rId31"/>
    <p:sldId id="7474" r:id="rId32"/>
    <p:sldId id="7472" r:id="rId33"/>
    <p:sldId id="7473" r:id="rId34"/>
    <p:sldId id="7442" r:id="rId35"/>
    <p:sldId id="7443" r:id="rId36"/>
    <p:sldId id="7453" r:id="rId37"/>
    <p:sldId id="7475" r:id="rId38"/>
    <p:sldId id="7444" r:id="rId39"/>
    <p:sldId id="7445" r:id="rId40"/>
    <p:sldId id="7477" r:id="rId41"/>
    <p:sldId id="7446" r:id="rId42"/>
    <p:sldId id="7478" r:id="rId43"/>
    <p:sldId id="7398" r:id="rId44"/>
    <p:sldId id="7479" r:id="rId45"/>
    <p:sldId id="6665" r:id="rId46"/>
  </p:sldIdLst>
  <p:sldSz cx="9144000" cy="5715000" type="screen16x1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63968-7B39-4060-8539-5CC516269BE8}" v="4" dt="2024-09-19T21:01:03.776"/>
    <p1510:client id="{C1E8024F-FBC2-41EF-8114-83AD49E3C43F}" v="291" dt="2024-09-19T15:56:12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82883" autoAdjust="0"/>
  </p:normalViewPr>
  <p:slideViewPr>
    <p:cSldViewPr>
      <p:cViewPr varScale="1">
        <p:scale>
          <a:sx n="75" d="100"/>
          <a:sy n="75" d="100"/>
        </p:scale>
        <p:origin x="316" y="4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696913"/>
            <a:ext cx="55784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buFontTx/>
              <a:buNone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5963" y="696913"/>
            <a:ext cx="5578475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5"/>
            <a:ext cx="7618911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3238500"/>
            <a:ext cx="7467600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4921250"/>
            <a:ext cx="8991600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868" y="190500"/>
            <a:ext cx="89154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127000"/>
            <a:ext cx="8991600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868" y="952500"/>
            <a:ext cx="89154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89000"/>
            <a:ext cx="4038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889000"/>
            <a:ext cx="4038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1" y="1143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541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5541" y="1812396"/>
            <a:ext cx="4040188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336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3368" y="1812396"/>
            <a:ext cx="4041775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219200" y="4953000"/>
            <a:ext cx="7772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6600" y="5077869"/>
            <a:ext cx="1905000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14300"/>
            <a:ext cx="8839200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127000"/>
            <a:ext cx="1885950" cy="539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7000"/>
            <a:ext cx="5505450" cy="539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219200" y="4953000"/>
            <a:ext cx="7772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6600" y="5067300"/>
            <a:ext cx="1905000" cy="556987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14300"/>
            <a:ext cx="8839200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1" y="5067300"/>
            <a:ext cx="6857999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450" y="99218"/>
            <a:ext cx="6991350" cy="624682"/>
          </a:xfrm>
        </p:spPr>
        <p:txBody>
          <a:bodyPr anchor="t"/>
          <a:lstStyle>
            <a:lvl1pPr algn="ctr">
              <a:defRPr sz="4000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15200" y="79375"/>
            <a:ext cx="1695450" cy="1939925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2400" y="2095500"/>
            <a:ext cx="8839200" cy="3505200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52400" y="1143001"/>
            <a:ext cx="7012928" cy="876299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52400" y="745067"/>
            <a:ext cx="7012928" cy="43603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000"/>
            <a:ext cx="8839200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9000"/>
            <a:ext cx="88392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219200" y="4953000"/>
            <a:ext cx="7772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000"/>
            <a:ext cx="8839200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9000"/>
            <a:ext cx="8839200" cy="4064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5048250"/>
            <a:ext cx="8839200" cy="508000"/>
          </a:xfrm>
        </p:spPr>
        <p:txBody>
          <a:bodyPr anchor="b" anchorCtr="0"/>
          <a:lstStyle>
            <a:lvl1pPr algn="r">
              <a:defRPr sz="4000"/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4921250"/>
            <a:ext cx="8991600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63500"/>
            <a:ext cx="8991600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7000"/>
            <a:ext cx="8839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89000"/>
            <a:ext cx="88392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50" r:id="rId5"/>
    <p:sldLayoutId id="2147484860" r:id="rId6"/>
    <p:sldLayoutId id="2147484862" r:id="rId7"/>
    <p:sldLayoutId id="2147484863" r:id="rId8"/>
    <p:sldLayoutId id="2147484865" r:id="rId9"/>
    <p:sldLayoutId id="2147484864" r:id="rId10"/>
    <p:sldLayoutId id="2147484866" r:id="rId11"/>
    <p:sldLayoutId id="2147484851" r:id="rId12"/>
    <p:sldLayoutId id="2147484852" r:id="rId13"/>
    <p:sldLayoutId id="2147484853" r:id="rId14"/>
    <p:sldLayoutId id="2147484854" r:id="rId15"/>
    <p:sldLayoutId id="2147484855" r:id="rId16"/>
    <p:sldLayoutId id="2147484856" r:id="rId17"/>
    <p:sldLayoutId id="2147484857" r:id="rId18"/>
    <p:sldLayoutId id="2147484858" r:id="rId19"/>
    <p:sldLayoutId id="2147484859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Lost and Found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i="1" dirty="0">
                <a:ea typeface="ＭＳ Ｐゴシック" pitchFamily="34" charset="-128"/>
              </a:rPr>
              <a:t>Luke 15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In the same way, </a:t>
            </a:r>
            <a:br>
              <a:rPr lang="en-US" dirty="0"/>
            </a:br>
            <a:r>
              <a:rPr lang="en-US" dirty="0"/>
              <a:t>there is joy in the presence of God’s angels when even one sinner repents.”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Coin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7714" y="1820093"/>
            <a:ext cx="8763000" cy="3083921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pattern: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Something valuable gets lost.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owner searches everywhere.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finder finally finds what was lost.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finder calls out: “Rejoice with me!” and throws a huge party.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To illustrate the point further, </a:t>
            </a:r>
            <a:br>
              <a:rPr lang="en-US" dirty="0"/>
            </a:br>
            <a:r>
              <a:rPr lang="en-US" dirty="0"/>
              <a:t>Jesus told them this story:</a:t>
            </a:r>
          </a:p>
          <a:p>
            <a:r>
              <a:rPr lang="en-US" dirty="0"/>
              <a:t>“A man had two sons.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The younger son told his father, ‘I want my share of your estate now before you die.’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Son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The younger son told his father, ‘I want my share of your estate now before you die.’</a:t>
            </a:r>
          </a:p>
          <a:p>
            <a:r>
              <a:rPr lang="en-US" dirty="0"/>
              <a:t>So his father agreed </a:t>
            </a:r>
            <a:br>
              <a:rPr lang="en-US" dirty="0"/>
            </a:br>
            <a:r>
              <a:rPr lang="en-US" dirty="0"/>
              <a:t>to divide his wealth between his sons.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0" y="3390900"/>
            <a:ext cx="5257800" cy="1089529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Offensive and shocking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 more shocking!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A few days later this younger son </a:t>
            </a:r>
            <a:br>
              <a:rPr lang="en-US" dirty="0"/>
            </a:br>
            <a:r>
              <a:rPr lang="en-US" dirty="0"/>
              <a:t>packed all his belongings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Son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few days later this younger son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u="sng" dirty="0"/>
              <a:t>packed all his belongings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9BE8F19C-764B-4673-AE04-57A4B3506634}"/>
              </a:ext>
            </a:extLst>
          </p:cNvPr>
          <p:cNvSpPr/>
          <p:nvPr/>
        </p:nvSpPr>
        <p:spPr bwMode="auto">
          <a:xfrm>
            <a:off x="2971800" y="3238500"/>
            <a:ext cx="4953000" cy="590931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“Converted it to cash”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few days later this younger son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packed all his belongings </a:t>
            </a:r>
          </a:p>
          <a:p>
            <a:r>
              <a:rPr lang="en-US" dirty="0"/>
              <a:t>and moved to a </a:t>
            </a:r>
            <a:r>
              <a:rPr lang="en-US" u="sng" dirty="0"/>
              <a:t>distant land</a:t>
            </a:r>
            <a:r>
              <a:rPr lang="en-US" dirty="0"/>
              <a:t>, and </a:t>
            </a:r>
            <a:br>
              <a:rPr lang="en-US" dirty="0"/>
            </a:br>
            <a:r>
              <a:rPr lang="en-US" dirty="0"/>
              <a:t>there he wasted all his money in </a:t>
            </a:r>
            <a:r>
              <a:rPr lang="en-US" u="sng" dirty="0"/>
              <a:t>wild living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Son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few days later this younger son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packed all his belongings </a:t>
            </a:r>
          </a:p>
          <a:p>
            <a:r>
              <a:rPr lang="en-US" dirty="0"/>
              <a:t>and moved to a </a:t>
            </a:r>
            <a:r>
              <a:rPr lang="en-US" u="sng" dirty="0"/>
              <a:t>distant land</a:t>
            </a:r>
            <a:r>
              <a:rPr lang="en-US" dirty="0"/>
              <a:t>, and </a:t>
            </a:r>
            <a:br>
              <a:rPr lang="en-US" dirty="0"/>
            </a:br>
            <a:r>
              <a:rPr lang="en-US" dirty="0"/>
              <a:t>there he wasted all his money in </a:t>
            </a:r>
            <a:r>
              <a:rPr lang="en-US" u="sng" dirty="0"/>
              <a:t>wild living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2400300"/>
            <a:ext cx="6400800" cy="2585323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Goal: “wild living”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Destination: “a distant land”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Trying to get away from Dad?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might try to do this too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he ran into 2 problems…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About the time he had </a:t>
            </a:r>
            <a:r>
              <a:rPr lang="en-US" u="sng" dirty="0"/>
              <a:t>spent everything</a:t>
            </a:r>
            <a:r>
              <a:rPr lang="en-US" dirty="0"/>
              <a:t>, </a:t>
            </a:r>
            <a:br>
              <a:rPr lang="en-US" dirty="0"/>
            </a:br>
            <a:r>
              <a:rPr lang="en-US" u="sng" dirty="0"/>
              <a:t>a great famine</a:t>
            </a:r>
            <a:r>
              <a:rPr lang="en-US" dirty="0"/>
              <a:t> swept over the land, </a:t>
            </a:r>
            <a:br>
              <a:rPr lang="en-US" dirty="0"/>
            </a:br>
            <a:r>
              <a:rPr lang="en-US" dirty="0"/>
              <a:t>and he began to be in need.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Son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About the time he had </a:t>
            </a:r>
            <a:r>
              <a:rPr lang="en-US" u="sng" dirty="0"/>
              <a:t>spent everything</a:t>
            </a:r>
            <a:r>
              <a:rPr lang="en-US" dirty="0"/>
              <a:t>, </a:t>
            </a:r>
            <a:br>
              <a:rPr lang="en-US" dirty="0"/>
            </a:br>
            <a:r>
              <a:rPr lang="en-US" u="sng" dirty="0"/>
              <a:t>a great famine</a:t>
            </a:r>
            <a:r>
              <a:rPr lang="en-US" dirty="0"/>
              <a:t> swept over the land, </a:t>
            </a:r>
            <a:br>
              <a:rPr lang="en-US" dirty="0"/>
            </a:br>
            <a:r>
              <a:rPr lang="en-US" dirty="0"/>
              <a:t>and he began to be in need.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143000" y="1740979"/>
            <a:ext cx="7772400" cy="2585323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isn’t just a parable about money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“great famine”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(sick, injured, medical bills, unable to work, car accident, fired, taken advantage of by a “friend”, investment fails, we get caught or arrested or evicted)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he “began to be in need”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can be shocking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Now the tax collectors and sinners </a:t>
            </a:r>
            <a:br>
              <a:rPr lang="en-US" dirty="0"/>
            </a:br>
            <a:r>
              <a:rPr lang="en-US" dirty="0"/>
              <a:t>were all gathering around to hear Jesus.</a:t>
            </a:r>
          </a:p>
          <a:p>
            <a:r>
              <a:rPr lang="en-US" baseline="30000" dirty="0"/>
              <a:t>2 </a:t>
            </a:r>
            <a:r>
              <a:rPr lang="en-US" dirty="0"/>
              <a:t>But the Pharisees and the teachers of the law muttered, “This man welcomes sinners and eats with them.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He persuaded a local farmer to hire him, and the man sent him into his fields </a:t>
            </a:r>
            <a:br>
              <a:rPr lang="en-US" dirty="0"/>
            </a:br>
            <a:r>
              <a:rPr lang="en-US" dirty="0"/>
              <a:t>to </a:t>
            </a:r>
            <a:r>
              <a:rPr lang="en-US" u="sng" dirty="0"/>
              <a:t>feed the pigs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The young man became so hungry that </a:t>
            </a:r>
            <a:br>
              <a:rPr lang="en-US" dirty="0"/>
            </a:br>
            <a:r>
              <a:rPr lang="en-US" dirty="0"/>
              <a:t>even the pods he was feeding the pigs </a:t>
            </a:r>
            <a:r>
              <a:rPr lang="en-US" u="sng" dirty="0"/>
              <a:t>looked good to him</a:t>
            </a:r>
            <a:r>
              <a:rPr lang="en-US" dirty="0"/>
              <a:t>.</a:t>
            </a:r>
          </a:p>
          <a:p>
            <a:r>
              <a:rPr lang="en-US" dirty="0"/>
              <a:t>But no one gave him anything.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When </a:t>
            </a:r>
            <a:r>
              <a:rPr lang="en-US" u="sng" dirty="0"/>
              <a:t>he finally came to his senses</a:t>
            </a:r>
            <a:r>
              <a:rPr lang="en-US" dirty="0"/>
              <a:t>,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When </a:t>
            </a:r>
            <a:r>
              <a:rPr lang="en-US" u="sng" dirty="0"/>
              <a:t>he finally came to his senses</a:t>
            </a:r>
            <a:r>
              <a:rPr lang="en-US" dirty="0"/>
              <a:t>,</a:t>
            </a:r>
          </a:p>
          <a:p>
            <a:r>
              <a:rPr lang="en-US" dirty="0"/>
              <a:t>he said to himself, </a:t>
            </a:r>
            <a:br>
              <a:rPr lang="en-US" dirty="0"/>
            </a:br>
            <a:r>
              <a:rPr lang="en-US" dirty="0"/>
              <a:t>‘At home even the </a:t>
            </a:r>
            <a:r>
              <a:rPr lang="en-US" u="sng" dirty="0"/>
              <a:t>hired servants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have food enough to spare, </a:t>
            </a:r>
            <a:br>
              <a:rPr lang="en-US" dirty="0"/>
            </a:br>
            <a:r>
              <a:rPr lang="en-US" dirty="0"/>
              <a:t>and here I am dying of hunger!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981200" y="3021973"/>
            <a:ext cx="6858000" cy="1089529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Slow deterioration reaches a crisis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some of us reaching this point?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I will </a:t>
            </a:r>
            <a:r>
              <a:rPr lang="en-US" u="sng" dirty="0"/>
              <a:t>go home to my father</a:t>
            </a:r>
            <a:r>
              <a:rPr lang="en-US" dirty="0"/>
              <a:t> </a:t>
            </a:r>
          </a:p>
          <a:p>
            <a:r>
              <a:rPr lang="en-US" dirty="0"/>
              <a:t>and say, “Father, </a:t>
            </a:r>
            <a:br>
              <a:rPr lang="en-US" dirty="0"/>
            </a:br>
            <a:r>
              <a:rPr lang="en-US" dirty="0"/>
              <a:t>I have sinned against both heaven and you,</a:t>
            </a:r>
          </a:p>
          <a:p>
            <a:r>
              <a:rPr lang="en-US" baseline="30000" dirty="0"/>
              <a:t>19 </a:t>
            </a:r>
            <a:r>
              <a:rPr lang="en-US" dirty="0"/>
              <a:t>and I am no longer worthy </a:t>
            </a:r>
            <a:br>
              <a:rPr lang="en-US" dirty="0"/>
            </a:br>
            <a:r>
              <a:rPr lang="en-US" dirty="0"/>
              <a:t>of being called your son.</a:t>
            </a:r>
          </a:p>
          <a:p>
            <a:r>
              <a:rPr lang="en-US" dirty="0"/>
              <a:t>Please take me on as a hired servant.”’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I will </a:t>
            </a:r>
            <a:r>
              <a:rPr lang="en-US" u="sng" dirty="0"/>
              <a:t>go home to my father</a:t>
            </a:r>
            <a:r>
              <a:rPr lang="en-US" dirty="0"/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say, “Father, I have sinned against both heaven and you,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 am no longer worthy of being called your son.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take me on as a hired servant.”’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  <p:sp>
        <p:nvSpPr>
          <p:cNvPr id="2" name="Rounded Rectangle 6"/>
          <p:cNvSpPr/>
          <p:nvPr/>
        </p:nvSpPr>
        <p:spPr bwMode="auto">
          <a:xfrm>
            <a:off x="114300" y="891302"/>
            <a:ext cx="8915400" cy="2585323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was running through the son’s mind?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Rehearsing his speech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“Will he even recognize me?”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Replaying regret after regret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“How will the father respond?”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So he returned home to his father.</a:t>
            </a:r>
          </a:p>
          <a:p>
            <a:r>
              <a:rPr lang="en-US" dirty="0"/>
              <a:t>And while he was still a long way off, </a:t>
            </a:r>
            <a:br>
              <a:rPr lang="en-US" dirty="0"/>
            </a:br>
            <a:r>
              <a:rPr lang="en-US" dirty="0"/>
              <a:t>his father saw him coming.</a:t>
            </a:r>
          </a:p>
          <a:p>
            <a:r>
              <a:rPr lang="en-US" dirty="0"/>
              <a:t>Filled with love and compassion, </a:t>
            </a:r>
            <a:br>
              <a:rPr lang="en-US" dirty="0"/>
            </a:br>
            <a:r>
              <a:rPr lang="en-US" dirty="0"/>
              <a:t>he ran to his son, embraced him, </a:t>
            </a:r>
            <a:br>
              <a:rPr lang="en-US" dirty="0"/>
            </a:br>
            <a:r>
              <a:rPr lang="en-US" dirty="0"/>
              <a:t>and kissed him.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His son said to him, ‘Father, </a:t>
            </a:r>
            <a:br>
              <a:rPr lang="en-US" dirty="0"/>
            </a:br>
            <a:r>
              <a:rPr lang="en-US" dirty="0"/>
              <a:t>I have sinned against both heaven and you, </a:t>
            </a:r>
          </a:p>
          <a:p>
            <a:r>
              <a:rPr lang="en-US" dirty="0"/>
              <a:t>and I am no longer worthy </a:t>
            </a:r>
            <a:br>
              <a:rPr lang="en-US" dirty="0"/>
            </a:br>
            <a:r>
              <a:rPr lang="en-US" dirty="0"/>
              <a:t>of being called your son.’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But his father said to the servants, </a:t>
            </a:r>
          </a:p>
          <a:p>
            <a:r>
              <a:rPr lang="en-US" dirty="0"/>
              <a:t>‘Quick! Bring the finest robe in the house </a:t>
            </a:r>
            <a:br>
              <a:rPr lang="en-US" dirty="0"/>
            </a:br>
            <a:r>
              <a:rPr lang="en-US" dirty="0"/>
              <a:t>and put it on him.</a:t>
            </a:r>
          </a:p>
          <a:p>
            <a:r>
              <a:rPr lang="en-US" dirty="0"/>
              <a:t>Get a ring for his finger </a:t>
            </a:r>
            <a:br>
              <a:rPr lang="en-US" dirty="0"/>
            </a:br>
            <a:r>
              <a:rPr lang="en-US" dirty="0"/>
              <a:t>and sandals for his feet.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And kill the calf we have been fattening.</a:t>
            </a:r>
          </a:p>
          <a:p>
            <a:r>
              <a:rPr lang="en-US" dirty="0"/>
              <a:t>Let us celebrate with a feast,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</a:t>
            </a:r>
            <a:r>
              <a:rPr lang="en-US" dirty="0"/>
              <a:t>the tax collectors and sinners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were all </a:t>
            </a:r>
            <a:r>
              <a:rPr lang="en-US" dirty="0"/>
              <a:t>gathering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around to hear Jesus.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en-US" dirty="0"/>
              <a:t>the Pharisees and the teachers of the law muttered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“This man welcomes sinners and eats with them.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" y="3209175"/>
            <a:ext cx="4419600" cy="1588127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 camps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how does God feel about all of this?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for this son of mine was dead </a:t>
            </a:r>
            <a:br>
              <a:rPr lang="en-US" dirty="0"/>
            </a:br>
            <a:r>
              <a:rPr lang="en-US" dirty="0"/>
              <a:t>and has now returned to life.</a:t>
            </a:r>
          </a:p>
          <a:p>
            <a:r>
              <a:rPr lang="en-US" dirty="0"/>
              <a:t>He was lost, but now he is found.’</a:t>
            </a:r>
          </a:p>
          <a:p>
            <a:r>
              <a:rPr lang="en-US" dirty="0"/>
              <a:t>So the party began.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for this son of mine was dead </a:t>
            </a:r>
            <a:br>
              <a:rPr lang="en-US" dirty="0"/>
            </a:br>
            <a:r>
              <a:rPr lang="en-US" dirty="0"/>
              <a:t>and has now returned to life.</a:t>
            </a:r>
          </a:p>
          <a:p>
            <a:r>
              <a:rPr lang="en-US" dirty="0"/>
              <a:t>He was lost, but now he is found.’</a:t>
            </a:r>
          </a:p>
          <a:p>
            <a:r>
              <a:rPr lang="en-US" dirty="0"/>
              <a:t>So the party began.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52399" y="2481977"/>
            <a:ext cx="8534401" cy="2585323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wonder: “After all I’ve done,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will the Father respond?”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That’s when the real party begins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first the son needed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go home to the Father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for this son of mine was dead </a:t>
            </a:r>
            <a:br>
              <a:rPr lang="en-US" dirty="0"/>
            </a:br>
            <a:r>
              <a:rPr lang="en-US" dirty="0"/>
              <a:t>and has now returned to life.</a:t>
            </a:r>
          </a:p>
          <a:p>
            <a:r>
              <a:rPr lang="en-US" dirty="0"/>
              <a:t>He was lost, but now he is found.’</a:t>
            </a:r>
          </a:p>
          <a:p>
            <a:r>
              <a:rPr lang="en-US" dirty="0"/>
              <a:t>So the party began.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2481977"/>
            <a:ext cx="8534400" cy="2585323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“repentance”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went home to the Father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took full responsibility: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have sinned and I am no longer worthy”</a:t>
            </a:r>
          </a:p>
          <a:p>
            <a:pPr marL="174625" indent="-174625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for this son of mine was dead </a:t>
            </a:r>
            <a:br>
              <a:rPr lang="en-US" dirty="0"/>
            </a:br>
            <a:r>
              <a:rPr lang="en-US" dirty="0"/>
              <a:t>and has now returned to life.</a:t>
            </a:r>
          </a:p>
          <a:p>
            <a:r>
              <a:rPr lang="en-US" dirty="0"/>
              <a:t>He was lost, but now he is found.’</a:t>
            </a:r>
          </a:p>
          <a:p>
            <a:r>
              <a:rPr lang="en-US" dirty="0"/>
              <a:t>So the party began.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2481977"/>
            <a:ext cx="8534400" cy="2585323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story ends the same way as the first two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before we roll the credits…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 </a:t>
            </a:r>
            <a:r>
              <a:rPr lang="en-US" dirty="0"/>
              <a:t>Meanwhile, the older son was in the fields </a:t>
            </a:r>
            <a:r>
              <a:rPr lang="en-US" u="sng" dirty="0"/>
              <a:t>working</a:t>
            </a:r>
            <a:r>
              <a:rPr lang="en-US" dirty="0"/>
              <a:t>.</a:t>
            </a:r>
          </a:p>
          <a:p>
            <a:r>
              <a:rPr lang="en-US" dirty="0"/>
              <a:t>When he returned home, </a:t>
            </a:r>
            <a:br>
              <a:rPr lang="en-US" dirty="0"/>
            </a:br>
            <a:r>
              <a:rPr lang="en-US" dirty="0"/>
              <a:t>he heard music and dancing in the house,</a:t>
            </a:r>
          </a:p>
          <a:p>
            <a:r>
              <a:rPr lang="en-US" baseline="30000" dirty="0"/>
              <a:t>26 </a:t>
            </a:r>
            <a:r>
              <a:rPr lang="en-US" dirty="0"/>
              <a:t>and he asked one of the servants </a:t>
            </a:r>
            <a:br>
              <a:rPr lang="en-US" dirty="0"/>
            </a:br>
            <a:r>
              <a:rPr lang="en-US" dirty="0"/>
              <a:t>what was going on.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  <p:pic>
        <p:nvPicPr>
          <p:cNvPr id="2" name="Techno">
            <a:hlinkClick r:id="" action="ppaction://media"/>
            <a:extLst>
              <a:ext uri="{FF2B5EF4-FFF2-40B4-BE49-F238E27FC236}">
                <a16:creationId xmlns:a16="http://schemas.microsoft.com/office/drawing/2014/main" id="{A770B26F-C6C1-E7AA-565E-9A692CA240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3848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‘Your brother is back,’ he was told, </a:t>
            </a:r>
            <a:br>
              <a:rPr lang="en-US" dirty="0"/>
            </a:br>
            <a:r>
              <a:rPr lang="en-US" dirty="0"/>
              <a:t>‘and your father has killed the fattened calf. </a:t>
            </a:r>
          </a:p>
          <a:p>
            <a:r>
              <a:rPr lang="en-US" dirty="0"/>
              <a:t>We are celebrating because of his safe return.’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The older brother was </a:t>
            </a:r>
            <a:r>
              <a:rPr lang="en-US" u="sng" dirty="0"/>
              <a:t>angry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wouldn’t go in.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The older brother was </a:t>
            </a:r>
            <a:r>
              <a:rPr lang="en-US" u="sng" dirty="0"/>
              <a:t>angry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wouldn’t go in.</a:t>
            </a:r>
          </a:p>
          <a:p>
            <a:r>
              <a:rPr lang="en-US" dirty="0"/>
              <a:t>His father came out and </a:t>
            </a:r>
            <a:r>
              <a:rPr lang="en-US" u="sng" dirty="0"/>
              <a:t>pleaded</a:t>
            </a:r>
            <a:r>
              <a:rPr lang="en-US" dirty="0"/>
              <a:t> with him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0" y="2177177"/>
            <a:ext cx="7315200" cy="2585323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older brother is angry,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everyone else is rejoicing!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the Father do?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was happening at the party?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shocking!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29 </a:t>
            </a:r>
            <a:r>
              <a:rPr lang="en-US" dirty="0"/>
              <a:t>but he replied, ‘Look!</a:t>
            </a:r>
          </a:p>
          <a:p>
            <a:r>
              <a:rPr lang="en-US" dirty="0"/>
              <a:t>All these years I’ve </a:t>
            </a:r>
            <a:r>
              <a:rPr lang="en-US" u="sng" dirty="0"/>
              <a:t>slaved</a:t>
            </a:r>
            <a:r>
              <a:rPr lang="en-US" dirty="0"/>
              <a:t> for you </a:t>
            </a:r>
            <a:br>
              <a:rPr lang="en-US" dirty="0"/>
            </a:br>
            <a:r>
              <a:rPr lang="en-US" dirty="0"/>
              <a:t>and never once refused to do </a:t>
            </a:r>
            <a:br>
              <a:rPr lang="en-US" dirty="0"/>
            </a:br>
            <a:r>
              <a:rPr lang="en-US" dirty="0"/>
              <a:t>a single one of </a:t>
            </a:r>
            <a:r>
              <a:rPr lang="en-US" u="sng" dirty="0"/>
              <a:t>your commandments</a:t>
            </a:r>
            <a:r>
              <a:rPr lang="en-US" dirty="0"/>
              <a:t>.</a:t>
            </a:r>
          </a:p>
          <a:p>
            <a:r>
              <a:rPr lang="en-US" dirty="0"/>
              <a:t>And in all that time </a:t>
            </a:r>
            <a:r>
              <a:rPr lang="en-US" u="sng" dirty="0"/>
              <a:t>you never gave</a:t>
            </a:r>
            <a:r>
              <a:rPr lang="en-US" dirty="0"/>
              <a:t> me even one young goat for a feast with my friends.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30 </a:t>
            </a:r>
            <a:r>
              <a:rPr lang="en-US" dirty="0"/>
              <a:t>Yet when </a:t>
            </a:r>
            <a:r>
              <a:rPr lang="en-US" u="sng" dirty="0"/>
              <a:t>this son of yours</a:t>
            </a:r>
            <a:r>
              <a:rPr lang="en-US" dirty="0"/>
              <a:t> comes back after squandering your money on prostitutes, </a:t>
            </a:r>
            <a:br>
              <a:rPr lang="en-US" dirty="0"/>
            </a:br>
            <a:r>
              <a:rPr lang="en-US" dirty="0"/>
              <a:t>you celebrate by killing the fattened calf!’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So Jesus told them this story:</a:t>
            </a:r>
          </a:p>
          <a:p>
            <a:r>
              <a:rPr lang="en-US" baseline="30000" dirty="0"/>
              <a:t>4 </a:t>
            </a:r>
            <a:r>
              <a:rPr lang="en-US" dirty="0"/>
              <a:t>“If a man has a hundred sheep and one of them gets lost, what will he do? </a:t>
            </a:r>
          </a:p>
          <a:p>
            <a:r>
              <a:rPr lang="en-US" dirty="0"/>
              <a:t>Won’t he leave the ninety-nine others in the wilderness and go to search for the one that is lost until he finds it?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Sheep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30 </a:t>
            </a:r>
            <a:r>
              <a:rPr lang="en-US" dirty="0"/>
              <a:t>Yet when </a:t>
            </a:r>
            <a:r>
              <a:rPr lang="en-US" u="sng" dirty="0"/>
              <a:t>this son of yours</a:t>
            </a:r>
            <a:r>
              <a:rPr lang="en-US" dirty="0"/>
              <a:t> comes back after squandering your money on prostitutes, </a:t>
            </a:r>
            <a:br>
              <a:rPr lang="en-US" dirty="0"/>
            </a:br>
            <a:r>
              <a:rPr lang="en-US" dirty="0"/>
              <a:t>you celebrate by killing the fattened calf!’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00100" y="2781300"/>
            <a:ext cx="7543800" cy="1089529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Anger, comparisons, calls for justice 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2)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does the Father respond?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31 </a:t>
            </a:r>
            <a:r>
              <a:rPr lang="en-US" dirty="0"/>
              <a:t>His father said to him, </a:t>
            </a:r>
            <a:br>
              <a:rPr lang="en-US" dirty="0"/>
            </a:br>
            <a:r>
              <a:rPr lang="en-US" dirty="0"/>
              <a:t>‘Son, you have always stayed by me, </a:t>
            </a:r>
            <a:br>
              <a:rPr lang="en-US" dirty="0"/>
            </a:br>
            <a:r>
              <a:rPr lang="en-US" dirty="0"/>
              <a:t>and everything I have is yours.</a:t>
            </a:r>
          </a:p>
          <a:p>
            <a:r>
              <a:rPr lang="en-US" baseline="30000" dirty="0"/>
              <a:t>32 </a:t>
            </a:r>
            <a:r>
              <a:rPr lang="en-US" dirty="0"/>
              <a:t>We had to celebrate this happy day. </a:t>
            </a:r>
          </a:p>
          <a:p>
            <a:r>
              <a:rPr lang="en-US" dirty="0"/>
              <a:t>For your brother was dead and has come back to life! He was lost, but now he is found!’”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31 </a:t>
            </a:r>
            <a:r>
              <a:rPr lang="en-US" dirty="0"/>
              <a:t>His father said to him, </a:t>
            </a:r>
            <a:br>
              <a:rPr lang="en-US" dirty="0"/>
            </a:br>
            <a:r>
              <a:rPr lang="en-US" dirty="0"/>
              <a:t>‘Son, you have always stayed by me, </a:t>
            </a:r>
            <a:br>
              <a:rPr lang="en-US" dirty="0"/>
            </a:br>
            <a:r>
              <a:rPr lang="en-US" dirty="0"/>
              <a:t>and everything I have is yours.</a:t>
            </a:r>
          </a:p>
          <a:p>
            <a:r>
              <a:rPr lang="en-US" baseline="30000" dirty="0"/>
              <a:t>32 </a:t>
            </a:r>
            <a:r>
              <a:rPr lang="en-US" dirty="0"/>
              <a:t>We had to celebrate this happy day. </a:t>
            </a:r>
          </a:p>
          <a:p>
            <a:r>
              <a:rPr lang="en-US" dirty="0"/>
              <a:t>For your brother was dead and has come back to life! He was lost, but now he is found!’”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Lost Son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0" y="3530301"/>
            <a:ext cx="6008920" cy="2086725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didn’t he ever get a baby goat?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“Celebration is not optional”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big question now…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How Will You Respond?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/>
            <a:r>
              <a:rPr lang="en-US" dirty="0"/>
              <a:t>Do you need to learn from the older son?</a:t>
            </a:r>
          </a:p>
          <a:p>
            <a:pPr marL="511175" indent="-511175">
              <a:buFontTx/>
              <a:buChar char="-"/>
            </a:pPr>
            <a:r>
              <a:rPr lang="en-US" dirty="0"/>
              <a:t>Realize you are just as lost</a:t>
            </a:r>
          </a:p>
          <a:p>
            <a:pPr marL="511175" indent="-511175">
              <a:buFontTx/>
              <a:buChar char="-"/>
            </a:pPr>
            <a:r>
              <a:rPr lang="en-US" dirty="0"/>
              <a:t>Stop “slaving” and get to know the Father</a:t>
            </a:r>
          </a:p>
          <a:p>
            <a:pPr marL="511175" indent="-511175">
              <a:buFontTx/>
              <a:buChar char="-"/>
            </a:pPr>
            <a:r>
              <a:rPr lang="en-US" dirty="0"/>
              <a:t>Ask your Father to give you </a:t>
            </a:r>
            <a:br>
              <a:rPr lang="en-US" dirty="0"/>
            </a:br>
            <a:r>
              <a:rPr lang="en-US" dirty="0"/>
              <a:t>His love for the lost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How Will You Respond?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/>
            <a:r>
              <a:rPr lang="en-US" dirty="0"/>
              <a:t>Do you need to learn from the younger son?</a:t>
            </a:r>
          </a:p>
          <a:p>
            <a:pPr marL="511175" indent="-511175">
              <a:buFontTx/>
              <a:buChar char="-"/>
            </a:pPr>
            <a:r>
              <a:rPr lang="en-US" dirty="0"/>
              <a:t>Living in the distant land, spending yourself, desperate, settling, wondering</a:t>
            </a:r>
          </a:p>
          <a:p>
            <a:pPr marL="511175" indent="-511175">
              <a:buFontTx/>
              <a:buChar char="-"/>
            </a:pPr>
            <a:r>
              <a:rPr lang="en-US" dirty="0"/>
              <a:t>Look at the Father and come home to Him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See the Dwell App OR </a:t>
            </a:r>
            <a:r>
              <a:rPr lang="en-US" sz="2000" u="sng" dirty="0">
                <a:ea typeface="ＭＳ Ｐゴシック" pitchFamily="34" charset="-128"/>
              </a:rPr>
              <a:t>dwellcc.org/teachings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Luke 15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And when he has found it, he will </a:t>
            </a:r>
            <a:br>
              <a:rPr lang="en-US" dirty="0"/>
            </a:br>
            <a:r>
              <a:rPr lang="en-US" u="sng" dirty="0"/>
              <a:t>joyfully</a:t>
            </a:r>
            <a:r>
              <a:rPr lang="en-US" dirty="0"/>
              <a:t> carry it home on his shoulders.</a:t>
            </a:r>
          </a:p>
          <a:p>
            <a:r>
              <a:rPr lang="en-US" baseline="30000" dirty="0"/>
              <a:t>6 </a:t>
            </a:r>
            <a:r>
              <a:rPr lang="en-US" dirty="0"/>
              <a:t>When he arrives, he will call together </a:t>
            </a:r>
            <a:br>
              <a:rPr lang="en-US" dirty="0"/>
            </a:br>
            <a:r>
              <a:rPr lang="en-US" dirty="0"/>
              <a:t>his friends and neighbors,</a:t>
            </a:r>
          </a:p>
          <a:p>
            <a:r>
              <a:rPr lang="en-US" dirty="0"/>
              <a:t>saying, ‘</a:t>
            </a:r>
            <a:r>
              <a:rPr lang="en-US" u="sng" dirty="0"/>
              <a:t>Rejoice</a:t>
            </a:r>
            <a:r>
              <a:rPr lang="en-US" dirty="0"/>
              <a:t> with me </a:t>
            </a:r>
            <a:br>
              <a:rPr lang="en-US" dirty="0"/>
            </a:br>
            <a:r>
              <a:rPr lang="en-US" dirty="0"/>
              <a:t>because I have found my lost sheep.’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Sheep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962400" y="3924300"/>
            <a:ext cx="4800600" cy="1089529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“What’s the big deal?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just one sheep!”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In the same way, there is more </a:t>
            </a:r>
            <a:r>
              <a:rPr lang="en-US" u="sng" dirty="0"/>
              <a:t>joy</a:t>
            </a:r>
            <a:r>
              <a:rPr lang="en-US" dirty="0"/>
              <a:t> in heaven over one lost sinner who repents and returns to God than over ninety-nine others who are righteous and haven’t strayed away!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Sheep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30630" y="3021973"/>
            <a:ext cx="8915400" cy="1865126"/>
          </a:xfrm>
          <a:prstGeom prst="roundRect">
            <a:avLst>
              <a:gd name="adj" fmla="val 0"/>
            </a:avLst>
          </a:prstGeom>
          <a:solidFill>
            <a:srgbClr val="0064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Pharisees: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“There is joy before God when those who provoke Him perish from the world.” </a:t>
            </a:r>
          </a:p>
          <a:p>
            <a:pPr marL="174625" indent="-174625" algn="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Edersheim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The Life and Times of Jesus the Messiah, vol. 2, 256.)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657600" y="2324100"/>
            <a:ext cx="5257800" cy="1089529"/>
          </a:xfrm>
          <a:prstGeom prst="roundRect">
            <a:avLst>
              <a:gd name="adj" fmla="val 0"/>
            </a:avLst>
          </a:prstGeom>
          <a:solidFill>
            <a:srgbClr val="004B9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“Actually, you’re wrong”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“Or suppose a woman has ten </a:t>
            </a:r>
            <a:r>
              <a:rPr lang="en-US" u="sng" dirty="0"/>
              <a:t>silver coins</a:t>
            </a:r>
            <a:r>
              <a:rPr lang="en-US" dirty="0"/>
              <a:t> and loses one. </a:t>
            </a:r>
            <a:r>
              <a:rPr lang="en-US" sz="3200" i="1" dirty="0"/>
              <a:t>[a day’s wage]</a:t>
            </a:r>
            <a:endParaRPr lang="en-US" i="1" dirty="0"/>
          </a:p>
          <a:p>
            <a:r>
              <a:rPr lang="en-US" dirty="0"/>
              <a:t>Won’t she light a lamp </a:t>
            </a:r>
            <a:br>
              <a:rPr lang="en-US" dirty="0"/>
            </a:br>
            <a:r>
              <a:rPr lang="en-US" dirty="0"/>
              <a:t>and sweep the entire house </a:t>
            </a:r>
            <a:br>
              <a:rPr lang="en-US" dirty="0"/>
            </a:br>
            <a:r>
              <a:rPr lang="en-US" dirty="0"/>
              <a:t>and search carefully until she finds it?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Coin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And when she finds it, she will call in her friends and neighbors and say, </a:t>
            </a:r>
          </a:p>
          <a:p>
            <a:r>
              <a:rPr lang="en-US" dirty="0"/>
              <a:t>‘</a:t>
            </a:r>
            <a:r>
              <a:rPr lang="en-US" u="sng" dirty="0"/>
              <a:t>Rejoice with me</a:t>
            </a:r>
            <a:r>
              <a:rPr lang="en-US" dirty="0"/>
              <a:t> because </a:t>
            </a:r>
            <a:br>
              <a:rPr lang="en-US" dirty="0"/>
            </a:br>
            <a:r>
              <a:rPr lang="en-US" dirty="0"/>
              <a:t>I have found my lost coin.’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Coin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In the same way, </a:t>
            </a:r>
            <a:br>
              <a:rPr lang="en-US" dirty="0"/>
            </a:br>
            <a:r>
              <a:rPr lang="en-US" dirty="0"/>
              <a:t>there is </a:t>
            </a:r>
            <a:r>
              <a:rPr lang="en-US" u="sng" dirty="0"/>
              <a:t>joy</a:t>
            </a:r>
            <a:r>
              <a:rPr lang="en-US" dirty="0"/>
              <a:t> in the presence of God’s angels when even one sinner repents.”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Lost Coin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2070</Words>
  <Application>Microsoft Office PowerPoint</Application>
  <PresentationFormat>On-screen Show (16:10)</PresentationFormat>
  <Paragraphs>280</Paragraphs>
  <Slides>45</Slides>
  <Notes>45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ＭＳ Ｐゴシック</vt:lpstr>
      <vt:lpstr>ＭＳ Ｐゴシック</vt:lpstr>
      <vt:lpstr>Arial</vt:lpstr>
      <vt:lpstr>Calibri Light</vt:lpstr>
      <vt:lpstr>Georgia</vt:lpstr>
      <vt:lpstr>Times New Roman</vt:lpstr>
      <vt:lpstr>Default Design</vt:lpstr>
      <vt:lpstr>Lost and Found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Luke 15</vt:lpstr>
      <vt:lpstr>How Will You Respond?</vt:lpstr>
      <vt:lpstr>How Will You Respond?</vt:lpstr>
      <vt:lpstr>Luke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2024-09-24T14:33:51Z</dcterms:modified>
</cp:coreProperties>
</file>