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5"/>
  </p:notesMasterIdLst>
  <p:sldIdLst>
    <p:sldId id="1561" r:id="rId3"/>
    <p:sldId id="1871" r:id="rId4"/>
    <p:sldId id="2737" r:id="rId5"/>
    <p:sldId id="2743" r:id="rId6"/>
    <p:sldId id="2747" r:id="rId7"/>
    <p:sldId id="2748" r:id="rId8"/>
    <p:sldId id="2749" r:id="rId9"/>
    <p:sldId id="2750" r:id="rId10"/>
    <p:sldId id="2774" r:id="rId11"/>
    <p:sldId id="2753" r:id="rId12"/>
    <p:sldId id="2752" r:id="rId13"/>
    <p:sldId id="2744" r:id="rId14"/>
    <p:sldId id="2745" r:id="rId15"/>
    <p:sldId id="2738" r:id="rId16"/>
    <p:sldId id="2739" r:id="rId17"/>
    <p:sldId id="2740" r:id="rId18"/>
    <p:sldId id="2754" r:id="rId19"/>
    <p:sldId id="1899" r:id="rId20"/>
    <p:sldId id="2755" r:id="rId21"/>
    <p:sldId id="2775" r:id="rId22"/>
    <p:sldId id="2766" r:id="rId23"/>
    <p:sldId id="2776" r:id="rId24"/>
    <p:sldId id="2770" r:id="rId25"/>
    <p:sldId id="2771" r:id="rId26"/>
    <p:sldId id="2772" r:id="rId27"/>
    <p:sldId id="2769" r:id="rId28"/>
    <p:sldId id="2768" r:id="rId29"/>
    <p:sldId id="2765" r:id="rId30"/>
    <p:sldId id="2760" r:id="rId31"/>
    <p:sldId id="2761" r:id="rId32"/>
    <p:sldId id="2773" r:id="rId33"/>
    <p:sldId id="18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EB6"/>
    <a:srgbClr val="FFFFCC"/>
    <a:srgbClr val="6A959E"/>
    <a:srgbClr val="6C9EA8"/>
    <a:srgbClr val="BEDEE2"/>
    <a:srgbClr val="9ECFDA"/>
    <a:srgbClr val="80A1B2"/>
    <a:srgbClr val="344B56"/>
    <a:srgbClr val="A2C4CE"/>
    <a:srgbClr val="A4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74100-6F66-4F2D-8F47-C8CF37830930}" v="260" dt="2024-06-06T23:50:29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163" autoAdjust="0"/>
    <p:restoredTop sz="86704" autoAdjust="0"/>
  </p:normalViewPr>
  <p:slideViewPr>
    <p:cSldViewPr>
      <p:cViewPr varScale="1">
        <p:scale>
          <a:sx n="55" d="100"/>
          <a:sy n="55" d="100"/>
        </p:scale>
        <p:origin x="84" y="3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9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8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6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5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0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61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78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0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6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2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2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2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73950DB-4D5C-8921-71F9-D1447F9E6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r="6989"/>
          <a:stretch/>
        </p:blipFill>
        <p:spPr>
          <a:xfrm>
            <a:off x="6248400" y="4343400"/>
            <a:ext cx="5638800" cy="23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pint of pure nard, an expensive perfume.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34E3238-6EA2-29E2-43E0-7A5CC2565AA2}"/>
              </a:ext>
            </a:extLst>
          </p:cNvPr>
          <p:cNvSpPr/>
          <p:nvPr/>
        </p:nvSpPr>
        <p:spPr>
          <a:xfrm>
            <a:off x="381000" y="2123342"/>
            <a:ext cx="8001000" cy="45822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“Pint”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Roughly 12 ounces.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pound”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is equivalent to the Latin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libra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Leon Morris,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(1995), p.511.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Worth roughly a year’s salary!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 likely Mary’s dowry for her future marriage.</a:t>
            </a:r>
          </a:p>
        </p:txBody>
      </p:sp>
    </p:spTree>
    <p:extLst>
      <p:ext uri="{BB962C8B-B14F-4D97-AF65-F5344CB8AC3E}">
        <p14:creationId xmlns:p14="http://schemas.microsoft.com/office/powerpoint/2010/main" val="2439145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pint of pure nard, an expensive perfume.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34E3238-6EA2-29E2-43E0-7A5CC2565AA2}"/>
              </a:ext>
            </a:extLst>
          </p:cNvPr>
          <p:cNvSpPr/>
          <p:nvPr/>
        </p:nvSpPr>
        <p:spPr>
          <a:xfrm>
            <a:off x="381000" y="2123342"/>
            <a:ext cx="8001000" cy="45822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 used </a:t>
            </a:r>
            <a:r>
              <a:rPr lang="en-US" sz="48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it on Jesus!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(Mk. 14:3) Mary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broke open the jar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poured the perfume over his head.</a:t>
            </a:r>
          </a:p>
          <a:p>
            <a:pPr lvl="0"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0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a pint of pure nard, an expensive perfume.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poured it on Jesus’ feet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wiped his feet with her hair.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03FDF4C-8973-1806-F7C5-7A5B1BAC5CC2}"/>
              </a:ext>
            </a:extLst>
          </p:cNvPr>
          <p:cNvSpPr/>
          <p:nvPr/>
        </p:nvSpPr>
        <p:spPr>
          <a:xfrm>
            <a:off x="4572000" y="3581400"/>
            <a:ext cx="7235734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Married women didn’t let down their hair in public.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Ketubot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7:6;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Sotah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1:5;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Sipre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Numbers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11.2.3;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Fathers according to Rabbi Nathan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3; 17A; 14, §35B;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 and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Asenath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15:1-2; 18:6;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230.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7C5233-434E-B48D-285F-855D0185E6B4}"/>
              </a:ext>
            </a:extLst>
          </p:cNvPr>
          <p:cNvSpPr/>
          <p:nvPr/>
        </p:nvSpPr>
        <p:spPr>
          <a:xfrm>
            <a:off x="6096000" y="2830689"/>
            <a:ext cx="1219200" cy="609600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220B8A-8E05-E213-5EEE-E6F7964E7431}"/>
              </a:ext>
            </a:extLst>
          </p:cNvPr>
          <p:cNvSpPr/>
          <p:nvPr/>
        </p:nvSpPr>
        <p:spPr>
          <a:xfrm>
            <a:off x="5201355" y="2175933"/>
            <a:ext cx="1089378" cy="609600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856D1-DF91-D9A0-0CE7-952DF6B6F3F4}"/>
              </a:ext>
            </a:extLst>
          </p:cNvPr>
          <p:cNvSpPr/>
          <p:nvPr/>
        </p:nvSpPr>
        <p:spPr>
          <a:xfrm>
            <a:off x="3242733" y="2833511"/>
            <a:ext cx="990600" cy="609600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EFAE726-C246-D02D-3220-D1A597938206}"/>
              </a:ext>
            </a:extLst>
          </p:cNvPr>
          <p:cNvSpPr/>
          <p:nvPr/>
        </p:nvSpPr>
        <p:spPr>
          <a:xfrm>
            <a:off x="5238912" y="6604"/>
            <a:ext cx="6827399" cy="228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Touching or cleaning someone’s feet was reserved for slaves.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1:27; 13:5; 1 Samuel 25:41;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Mekhilta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Exodus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21:2;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Kethub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96a.</a:t>
            </a:r>
          </a:p>
        </p:txBody>
      </p:sp>
    </p:spTree>
    <p:extLst>
      <p:ext uri="{BB962C8B-B14F-4D97-AF65-F5344CB8AC3E}">
        <p14:creationId xmlns:p14="http://schemas.microsoft.com/office/powerpoint/2010/main" val="27248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a pint of pure nard, an expensive perfume.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poured it on Jesus’ feet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wiped his feet with her hair.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house was filled with the fragrance of the perfume.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95A27F9-9FC5-0394-153B-595B6C9767FA}"/>
              </a:ext>
            </a:extLst>
          </p:cNvPr>
          <p:cNvSpPr/>
          <p:nvPr/>
        </p:nvSpPr>
        <p:spPr>
          <a:xfrm>
            <a:off x="3276600" y="1066800"/>
            <a:ext cx="80772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26:8) The disciples were indignant when they saw this.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a waste!” they said.</a:t>
            </a:r>
          </a:p>
        </p:txBody>
      </p:sp>
    </p:spTree>
    <p:extLst>
      <p:ext uri="{BB962C8B-B14F-4D97-AF65-F5344CB8AC3E}">
        <p14:creationId xmlns:p14="http://schemas.microsoft.com/office/powerpoint/2010/main" val="17149741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12:4) But Judas Iscariot, the disciple who would soon betray him, said,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“That perfume was worth a year’s wages. It should have been sold and the money given to the poor.”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AD46F67-FD63-3716-07A0-AEFA4FD45529}"/>
              </a:ext>
            </a:extLst>
          </p:cNvPr>
          <p:cNvSpPr/>
          <p:nvPr/>
        </p:nvSpPr>
        <p:spPr>
          <a:xfrm>
            <a:off x="3657600" y="4343400"/>
            <a:ext cx="7162800" cy="11006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Judas have a point?</a:t>
            </a:r>
          </a:p>
        </p:txBody>
      </p:sp>
    </p:spTree>
    <p:extLst>
      <p:ext uri="{BB962C8B-B14F-4D97-AF65-F5344CB8AC3E}">
        <p14:creationId xmlns:p14="http://schemas.microsoft.com/office/powerpoint/2010/main" val="22694601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12:6) Judas did not say this because he cared for the poor.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a thief, and since he was in charge of the disciples’ money,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often stole some for himself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32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12:7) Jesus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“Leave her alone. It was intended that she should save this perfume for the day of my burial.”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6BA5F83-D4EE-1E4D-8493-A89F2D4CE68A}"/>
              </a:ext>
            </a:extLst>
          </p:cNvPr>
          <p:cNvSpPr/>
          <p:nvPr/>
        </p:nvSpPr>
        <p:spPr>
          <a:xfrm>
            <a:off x="469392" y="2860382"/>
            <a:ext cx="8153400" cy="24793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common practice to anoint bodies with aromatic oils.</a:t>
            </a:r>
          </a:p>
          <a:p>
            <a:pPr lvl="0" algn="ctr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Testament of Job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31:2; m.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Shabbat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23; Homer,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Iliad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18.351; 24.582; Virgil,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Aeneid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6.219; Martial,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Epigrams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3.12.</a:t>
            </a:r>
          </a:p>
        </p:txBody>
      </p:sp>
    </p:spTree>
    <p:extLst>
      <p:ext uri="{BB962C8B-B14F-4D97-AF65-F5344CB8AC3E}">
        <p14:creationId xmlns:p14="http://schemas.microsoft.com/office/powerpoint/2010/main" val="1063860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12:8) “You will always have the poor among you, but you will not always have me.”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6EB07AE1-1AFA-CDDA-348B-96D4EF23E08F}"/>
              </a:ext>
            </a:extLst>
          </p:cNvPr>
          <p:cNvSpPr/>
          <p:nvPr/>
        </p:nvSpPr>
        <p:spPr>
          <a:xfrm>
            <a:off x="6096000" y="1566463"/>
            <a:ext cx="3429000" cy="6198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Deuteronomy 15:11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78F7F61-C464-5144-2AF5-DD7BE9ADB911}"/>
              </a:ext>
            </a:extLst>
          </p:cNvPr>
          <p:cNvSpPr/>
          <p:nvPr/>
        </p:nvSpPr>
        <p:spPr>
          <a:xfrm>
            <a:off x="457200" y="3083231"/>
            <a:ext cx="11277600" cy="33175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26:13) Jesus said, “I tell you the truth, wherever the Good News is preached throughout the world, this woman’s deed will be remembered and discussed.”</a:t>
            </a:r>
          </a:p>
        </p:txBody>
      </p:sp>
    </p:spTree>
    <p:extLst>
      <p:ext uri="{BB962C8B-B14F-4D97-AF65-F5344CB8AC3E}">
        <p14:creationId xmlns:p14="http://schemas.microsoft.com/office/powerpoint/2010/main" val="9662665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72393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tried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take what he could.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12:4-6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“Judas… went to the leading priests and asked, ‘How much will you pay me to betray Jesus to you?’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gave him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thirty pieces of silver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26:14-15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Judas,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anything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spent on Jesus was a waste!</a:t>
            </a:r>
          </a:p>
        </p:txBody>
      </p:sp>
    </p:spTree>
    <p:extLst>
      <p:ext uri="{BB962C8B-B14F-4D97-AF65-F5344CB8AC3E}">
        <p14:creationId xmlns:p14="http://schemas.microsoft.com/office/powerpoint/2010/main" val="23545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6900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Matthew 26:8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5A9911-5062-2AFB-2777-C331469F06BF}"/>
              </a:ext>
            </a:extLst>
          </p:cNvPr>
          <p:cNvSpPr/>
          <p:nvPr/>
        </p:nvSpPr>
        <p:spPr>
          <a:xfrm>
            <a:off x="3429000" y="1574451"/>
            <a:ext cx="3901440" cy="703426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9148C2C8-F776-4691-7A66-C5DF9B0AD088}"/>
              </a:ext>
            </a:extLst>
          </p:cNvPr>
          <p:cNvSpPr/>
          <p:nvPr/>
        </p:nvSpPr>
        <p:spPr>
          <a:xfrm>
            <a:off x="5029200" y="2286000"/>
            <a:ext cx="7062216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“waste”?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Spending your resources on something of lesser value.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movie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a waste of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money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wasted his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scholarship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playing too many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video games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“She wasted her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drugs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530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12:1) Six days before the Passover, Jesus came to Bethany, where Lazarus lived, whom Jesus had raised from the dead.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Here a dinner was given in Jesus’ honor. Martha served, while Lazarus was among those reclining at the table with him.</a:t>
            </a: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6900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Matthew 26:8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5A9911-5062-2AFB-2777-C331469F06BF}"/>
              </a:ext>
            </a:extLst>
          </p:cNvPr>
          <p:cNvSpPr/>
          <p:nvPr/>
        </p:nvSpPr>
        <p:spPr>
          <a:xfrm>
            <a:off x="3429000" y="1574451"/>
            <a:ext cx="3901440" cy="703426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9148C2C8-F776-4691-7A66-C5DF9B0AD088}"/>
              </a:ext>
            </a:extLst>
          </p:cNvPr>
          <p:cNvSpPr/>
          <p:nvPr/>
        </p:nvSpPr>
        <p:spPr>
          <a:xfrm>
            <a:off x="5029200" y="2286000"/>
            <a:ext cx="7062216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“waste”?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Spending your resources on something of lesser value.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movie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a waste of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money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wasted his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scholarship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playing too many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video games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“She wasted her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future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drugs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D1C1EB-9181-70AB-54E7-8343EE97B25C}"/>
              </a:ext>
            </a:extLst>
          </p:cNvPr>
          <p:cNvSpPr/>
          <p:nvPr/>
        </p:nvSpPr>
        <p:spPr>
          <a:xfrm>
            <a:off x="192024" y="4641083"/>
            <a:ext cx="8043333" cy="198831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worth expending your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adult life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Christianity?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188AA2-A589-5564-A972-A5D9862F8A16}"/>
              </a:ext>
            </a:extLst>
          </p:cNvPr>
          <p:cNvSpPr txBox="1"/>
          <p:nvPr/>
        </p:nvSpPr>
        <p:spPr>
          <a:xfrm>
            <a:off x="39067" y="27554"/>
            <a:ext cx="86900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Matthew 26:8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99A681-0866-F90E-5068-5C02C72D260B}"/>
              </a:ext>
            </a:extLst>
          </p:cNvPr>
          <p:cNvSpPr/>
          <p:nvPr/>
        </p:nvSpPr>
        <p:spPr>
          <a:xfrm>
            <a:off x="3429000" y="1574451"/>
            <a:ext cx="3901440" cy="703426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3D1C1EB-9181-70AB-54E7-8343EE97B25C}"/>
              </a:ext>
            </a:extLst>
          </p:cNvPr>
          <p:cNvSpPr/>
          <p:nvPr/>
        </p:nvSpPr>
        <p:spPr>
          <a:xfrm>
            <a:off x="5029200" y="2286000"/>
            <a:ext cx="7062216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Christianity true?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 don’t waste your time!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so, don’t waste your time!</a:t>
            </a: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188AA2-A589-5564-A972-A5D9862F8A16}"/>
              </a:ext>
            </a:extLst>
          </p:cNvPr>
          <p:cNvSpPr txBox="1"/>
          <p:nvPr/>
        </p:nvSpPr>
        <p:spPr>
          <a:xfrm>
            <a:off x="39067" y="27554"/>
            <a:ext cx="86900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Matthew 26:8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99A681-0866-F90E-5068-5C02C72D260B}"/>
              </a:ext>
            </a:extLst>
          </p:cNvPr>
          <p:cNvSpPr/>
          <p:nvPr/>
        </p:nvSpPr>
        <p:spPr>
          <a:xfrm>
            <a:off x="3429000" y="1574451"/>
            <a:ext cx="3901440" cy="703426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3D1C1EB-9181-70AB-54E7-8343EE97B25C}"/>
              </a:ext>
            </a:extLst>
          </p:cNvPr>
          <p:cNvSpPr/>
          <p:nvPr/>
        </p:nvSpPr>
        <p:spPr>
          <a:xfrm>
            <a:off x="5029200" y="2286000"/>
            <a:ext cx="7062216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Christianity true?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 don’t waste your time!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so, don’t waste your time!</a:t>
            </a: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C378BF7-2C5B-C909-011E-B1D1E3A4AB9E}"/>
              </a:ext>
            </a:extLst>
          </p:cNvPr>
          <p:cNvSpPr/>
          <p:nvPr/>
        </p:nvSpPr>
        <p:spPr>
          <a:xfrm>
            <a:off x="152400" y="3873848"/>
            <a:ext cx="6833616" cy="2819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we all meet God someday?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Jesus’ promises true?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Heaven a reality? And what will matter in eternity?</a:t>
            </a:r>
          </a:p>
        </p:txBody>
      </p:sp>
    </p:spTree>
    <p:extLst>
      <p:ext uri="{BB962C8B-B14F-4D97-AF65-F5344CB8AC3E}">
        <p14:creationId xmlns:p14="http://schemas.microsoft.com/office/powerpoint/2010/main" val="42614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83C2E-30EE-C356-1C7C-11594CA85577}"/>
              </a:ext>
            </a:extLst>
          </p:cNvPr>
          <p:cNvSpPr txBox="1"/>
          <p:nvPr/>
        </p:nvSpPr>
        <p:spPr>
          <a:xfrm>
            <a:off x="100026" y="64130"/>
            <a:ext cx="1200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Celebrity Hair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4" descr="Celebrity Hair Locks">
            <a:extLst>
              <a:ext uri="{FF2B5EF4-FFF2-40B4-BE49-F238E27FC236}">
                <a16:creationId xmlns:a16="http://schemas.microsoft.com/office/drawing/2014/main" id="{AC2E9530-B1BB-18BB-634D-2ECBC6BB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53" y="1066800"/>
            <a:ext cx="8174748" cy="56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31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83C2E-30EE-C356-1C7C-11594CA85577}"/>
              </a:ext>
            </a:extLst>
          </p:cNvPr>
          <p:cNvSpPr txBox="1"/>
          <p:nvPr/>
        </p:nvSpPr>
        <p:spPr>
          <a:xfrm>
            <a:off x="100026" y="64130"/>
            <a:ext cx="1200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Toilet Papers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50" name="Picture 26" descr="Toilet Papers">
            <a:extLst>
              <a:ext uri="{FF2B5EF4-FFF2-40B4-BE49-F238E27FC236}">
                <a16:creationId xmlns:a16="http://schemas.microsoft.com/office/drawing/2014/main" id="{ACBDBCFA-3965-8984-3AD5-0B3A29E4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53" y="1066800"/>
            <a:ext cx="8174747" cy="56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2293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D83C2E-30EE-C356-1C7C-11594CA85577}"/>
              </a:ext>
            </a:extLst>
          </p:cNvPr>
          <p:cNvSpPr txBox="1"/>
          <p:nvPr/>
        </p:nvSpPr>
        <p:spPr>
          <a:xfrm>
            <a:off x="100026" y="64130"/>
            <a:ext cx="1200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Banana Stickers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Banana Labels">
            <a:extLst>
              <a:ext uri="{FF2B5EF4-FFF2-40B4-BE49-F238E27FC236}">
                <a16:creationId xmlns:a16="http://schemas.microsoft.com/office/drawing/2014/main" id="{C02E8645-0BA7-4E1A-C1FC-5BF29305D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1680" y="1066800"/>
            <a:ext cx="8199120" cy="56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4178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s winners by year: List of past champions, payouts, green jacket  history | Sporting News">
            <a:extLst>
              <a:ext uri="{FF2B5EF4-FFF2-40B4-BE49-F238E27FC236}">
                <a16:creationId xmlns:a16="http://schemas.microsoft.com/office/drawing/2014/main" id="{AD32899C-59AD-D4F8-716E-41E9AA31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6" y="152400"/>
            <a:ext cx="2980267" cy="1676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gan claims yellow jersey after Tour de France 2nd stage win[1]-  Chinadaily.com.cn">
            <a:extLst>
              <a:ext uri="{FF2B5EF4-FFF2-40B4-BE49-F238E27FC236}">
                <a16:creationId xmlns:a16="http://schemas.microsoft.com/office/drawing/2014/main" id="{E3F373D7-0074-860C-1516-A807BB4E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52" y="152400"/>
            <a:ext cx="2514600" cy="1676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Pulitzer Prize for Fiction Winner of the 21st Century Book Marks">
            <a:extLst>
              <a:ext uri="{FF2B5EF4-FFF2-40B4-BE49-F238E27FC236}">
                <a16:creationId xmlns:a16="http://schemas.microsoft.com/office/drawing/2014/main" id="{C232FFAA-6B35-BBC0-CF9A-6518DC99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85" y="152400"/>
            <a:ext cx="3189364" cy="1676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 Bowl Rings Cost: How much are Super Bowl rings worth? | Marca">
            <a:extLst>
              <a:ext uri="{FF2B5EF4-FFF2-40B4-BE49-F238E27FC236}">
                <a16:creationId xmlns:a16="http://schemas.microsoft.com/office/drawing/2014/main" id="{723E5588-8794-4174-4E68-6CFEE140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6" y="2012950"/>
            <a:ext cx="2980267" cy="198684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are Olympic medals made of? Weight, worth and design details for 2022  Winter Games | Sporting News">
            <a:extLst>
              <a:ext uri="{FF2B5EF4-FFF2-40B4-BE49-F238E27FC236}">
                <a16:creationId xmlns:a16="http://schemas.microsoft.com/office/drawing/2014/main" id="{B640929E-4709-3FA2-3E4D-48C6A245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52" y="2012950"/>
            <a:ext cx="3532168" cy="198684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bel Prize | Definition, History, Winners, &amp; Facts | Britannica">
            <a:extLst>
              <a:ext uri="{FF2B5EF4-FFF2-40B4-BE49-F238E27FC236}">
                <a16:creationId xmlns:a16="http://schemas.microsoft.com/office/drawing/2014/main" id="{4D2FAE6D-3176-4E83-E3CB-A31E50A7B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53" y="2000918"/>
            <a:ext cx="2037896" cy="198684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he Oscar got its name">
            <a:extLst>
              <a:ext uri="{FF2B5EF4-FFF2-40B4-BE49-F238E27FC236}">
                <a16:creationId xmlns:a16="http://schemas.microsoft.com/office/drawing/2014/main" id="{A468C769-43E7-2C87-137E-290B847F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17" y="152400"/>
            <a:ext cx="2668305" cy="3276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mmy Award | History &amp; Facts | Britannica">
            <a:extLst>
              <a:ext uri="{FF2B5EF4-FFF2-40B4-BE49-F238E27FC236}">
                <a16:creationId xmlns:a16="http://schemas.microsoft.com/office/drawing/2014/main" id="{ED6312C0-CF64-5D8C-E26B-AECD711A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92" y="4190255"/>
            <a:ext cx="2147758" cy="25531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hD admission 2023-2024: A comprehensive guide">
            <a:extLst>
              <a:ext uri="{FF2B5EF4-FFF2-40B4-BE49-F238E27FC236}">
                <a16:creationId xmlns:a16="http://schemas.microsoft.com/office/drawing/2014/main" id="{26D8D94C-A79F-68B4-D87B-BEAE236F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28" y="4193072"/>
            <a:ext cx="3989368" cy="25531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ony Award Trophy Centerpiece">
            <a:extLst>
              <a:ext uri="{FF2B5EF4-FFF2-40B4-BE49-F238E27FC236}">
                <a16:creationId xmlns:a16="http://schemas.microsoft.com/office/drawing/2014/main" id="{CAA831BF-D5CB-E06C-64EC-B364B9D0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17" y="3581401"/>
            <a:ext cx="2668305" cy="31626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st Food Restaurant Logos Bingo Card">
            <a:extLst>
              <a:ext uri="{FF2B5EF4-FFF2-40B4-BE49-F238E27FC236}">
                <a16:creationId xmlns:a16="http://schemas.microsoft.com/office/drawing/2014/main" id="{DC0C027E-7CD8-B5E8-8E78-BBA6E84DD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3333" r="6517" b="5556"/>
          <a:stretch/>
        </p:blipFill>
        <p:spPr bwMode="auto">
          <a:xfrm>
            <a:off x="217536" y="4183928"/>
            <a:ext cx="2557302" cy="25807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90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95E035-6F90-0C3A-8155-FE84708FC6F7}"/>
              </a:ext>
            </a:extLst>
          </p:cNvPr>
          <p:cNvSpPr txBox="1"/>
          <p:nvPr/>
        </p:nvSpPr>
        <p:spPr>
          <a:xfrm>
            <a:off x="39067" y="27554"/>
            <a:ext cx="86900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       Matthew 26:8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574260-4E06-B13E-D176-DFE3A077CC75}"/>
              </a:ext>
            </a:extLst>
          </p:cNvPr>
          <p:cNvSpPr/>
          <p:nvPr/>
        </p:nvSpPr>
        <p:spPr>
          <a:xfrm>
            <a:off x="3429000" y="1574451"/>
            <a:ext cx="3901440" cy="703426"/>
          </a:xfrm>
          <a:prstGeom prst="roundRect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3D1C1EB-9181-70AB-54E7-8343EE97B25C}"/>
              </a:ext>
            </a:extLst>
          </p:cNvPr>
          <p:cNvSpPr/>
          <p:nvPr/>
        </p:nvSpPr>
        <p:spPr>
          <a:xfrm>
            <a:off x="5029200" y="2286000"/>
            <a:ext cx="7062216" cy="449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Christianity true?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not, don’t waste your time!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so, don’t waste your time!</a:t>
            </a: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13A23CB-BD76-9415-89A6-A0DED6BCD36F}"/>
              </a:ext>
            </a:extLst>
          </p:cNvPr>
          <p:cNvSpPr/>
          <p:nvPr/>
        </p:nvSpPr>
        <p:spPr>
          <a:xfrm>
            <a:off x="152400" y="3873848"/>
            <a:ext cx="6833616" cy="2819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we all meet God someday?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Jesus’ promises true?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Heaven a reality? And what will matter in eternity?</a:t>
            </a:r>
          </a:p>
        </p:txBody>
      </p:sp>
    </p:spTree>
    <p:extLst>
      <p:ext uri="{BB962C8B-B14F-4D97-AF65-F5344CB8AC3E}">
        <p14:creationId xmlns:p14="http://schemas.microsoft.com/office/powerpoint/2010/main" val="2071645395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6900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disciples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disciples were indignant when they saw this. “What a waste!” they said.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26:8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many ways,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can sympathize with Judas’ reaction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 disciples?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(e.g. couple downsizing their house)</a:t>
            </a:r>
          </a:p>
        </p:txBody>
      </p:sp>
    </p:spTree>
    <p:extLst>
      <p:ext uri="{BB962C8B-B14F-4D97-AF65-F5344CB8AC3E}">
        <p14:creationId xmlns:p14="http://schemas.microsoft.com/office/powerpoint/2010/main" val="10133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49533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said, “Why are you bothering this woman? She has done a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beautiful thing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me.”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26:10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said, “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Wherever the Good News is preached throughout the world, this woman’s deed will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remembered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discussed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26:13</a:t>
            </a:r>
          </a:p>
        </p:txBody>
      </p:sp>
    </p:spTree>
    <p:extLst>
      <p:ext uri="{BB962C8B-B14F-4D97-AF65-F5344CB8AC3E}">
        <p14:creationId xmlns:p14="http://schemas.microsoft.com/office/powerpoint/2010/main" val="38835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a pint of pure nard, an expensive perfume.</a:t>
            </a:r>
          </a:p>
        </p:txBody>
      </p:sp>
    </p:spTree>
    <p:extLst>
      <p:ext uri="{BB962C8B-B14F-4D97-AF65-F5344CB8AC3E}">
        <p14:creationId xmlns:p14="http://schemas.microsoft.com/office/powerpoint/2010/main" val="1361792112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6900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Mary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text doesn’t say.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one day, we are going to meet Mary face-to-face and ask: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“Was it worth it?”</a:t>
            </a:r>
          </a:p>
        </p:txBody>
      </p:sp>
    </p:spTree>
    <p:extLst>
      <p:ext uri="{BB962C8B-B14F-4D97-AF65-F5344CB8AC3E}">
        <p14:creationId xmlns:p14="http://schemas.microsoft.com/office/powerpoint/2010/main" val="17976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39067" y="27554"/>
            <a:ext cx="8690066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did </a:t>
            </a:r>
            <a:r>
              <a:rPr lang="en-US" sz="5400" b="1" i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comes to your mind when you think about dedicating an area of your life to Christ?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think you’ll ever regret trusting Christ with an area of your life?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do you plan to open up with about that tonight?</a:t>
            </a:r>
          </a:p>
        </p:txBody>
      </p:sp>
    </p:spTree>
    <p:extLst>
      <p:ext uri="{BB962C8B-B14F-4D97-AF65-F5344CB8AC3E}">
        <p14:creationId xmlns:p14="http://schemas.microsoft.com/office/powerpoint/2010/main" val="13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DC65BBC-5210-B406-25A2-E9AB2DB80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23900"/>
            <a:ext cx="665929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pint of pure nard, an expensive perfume.</a:t>
            </a:r>
          </a:p>
        </p:txBody>
      </p:sp>
      <p:pic>
        <p:nvPicPr>
          <p:cNvPr id="5" name="Picture 4" descr="A plant with leaves and flowers&#10;&#10;Description automatically generated">
            <a:extLst>
              <a:ext uri="{FF2B5EF4-FFF2-40B4-BE49-F238E27FC236}">
                <a16:creationId xmlns:a16="http://schemas.microsoft.com/office/drawing/2014/main" id="{BD21A3E4-A8E9-2719-7857-BFF787C9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22" y="430824"/>
            <a:ext cx="3501517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34E3238-6EA2-29E2-43E0-7A5CC2565AA2}"/>
              </a:ext>
            </a:extLst>
          </p:cNvPr>
          <p:cNvSpPr/>
          <p:nvPr/>
        </p:nvSpPr>
        <p:spPr>
          <a:xfrm>
            <a:off x="381000" y="2123342"/>
            <a:ext cx="8001000" cy="45822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“Pure nard.”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“Fragrant oil from the root of the nard plant of the mountains of northern India.”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Craig Keener,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Gospel of John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(Baker, 2003), 863.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“Rich rose red and sweetly scented.”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Andreas Köstenberger,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2004), p.360-361.</a:t>
            </a:r>
          </a:p>
        </p:txBody>
      </p:sp>
      <p:pic>
        <p:nvPicPr>
          <p:cNvPr id="1026" name="Picture 2" descr="What is “Spikenard” as referenced in the Old Testament or Torah? - Quora">
            <a:extLst>
              <a:ext uri="{FF2B5EF4-FFF2-40B4-BE49-F238E27FC236}">
                <a16:creationId xmlns:a16="http://schemas.microsoft.com/office/drawing/2014/main" id="{84DB49D2-0983-B81F-C7F6-8F80F44E0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4074" y="285749"/>
            <a:ext cx="2718881" cy="245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178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7643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775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12:3) Then Mary took about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pint of pure nard, an expensive perfume.</a:t>
            </a:r>
          </a:p>
        </p:txBody>
      </p:sp>
      <p:pic>
        <p:nvPicPr>
          <p:cNvPr id="5" name="Picture 4" descr="A plant with leaves and flowers&#10;&#10;Description automatically generated">
            <a:extLst>
              <a:ext uri="{FF2B5EF4-FFF2-40B4-BE49-F238E27FC236}">
                <a16:creationId xmlns:a16="http://schemas.microsoft.com/office/drawing/2014/main" id="{BD21A3E4-A8E9-2719-7857-BFF787C9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22" y="430824"/>
            <a:ext cx="3501517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34E3238-6EA2-29E2-43E0-7A5CC2565AA2}"/>
              </a:ext>
            </a:extLst>
          </p:cNvPr>
          <p:cNvSpPr/>
          <p:nvPr/>
        </p:nvSpPr>
        <p:spPr>
          <a:xfrm>
            <a:off x="381000" y="2123342"/>
            <a:ext cx="8001000" cy="458225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“Pure nard.”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“Fragrant oil from the root of the nard plant of the mountains of northern India”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Craig Keener,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Gospel of John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(Baker, 2003), 863.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“Rich rose red and sweetly scented.”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Andreas Köstenberger,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2004), p.360-361.</a:t>
            </a:r>
          </a:p>
        </p:txBody>
      </p:sp>
      <p:pic>
        <p:nvPicPr>
          <p:cNvPr id="1026" name="Picture 2" descr="What is “Spikenard” as referenced in the Old Testament or Torah? - Quora">
            <a:extLst>
              <a:ext uri="{FF2B5EF4-FFF2-40B4-BE49-F238E27FC236}">
                <a16:creationId xmlns:a16="http://schemas.microsoft.com/office/drawing/2014/main" id="{84DB49D2-0983-B81F-C7F6-8F80F44E0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4074" y="285749"/>
            <a:ext cx="2718881" cy="245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9758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1369</Words>
  <Application>Microsoft Office PowerPoint</Application>
  <PresentationFormat>Widescreen</PresentationFormat>
  <Paragraphs>164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2024-06-10T21:13:55Z</dcterms:created>
  <dcterms:modified xsi:type="dcterms:W3CDTF">2024-06-10T21:14:00Z</dcterms:modified>
</cp:coreProperties>
</file>