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67"/>
  </p:notesMasterIdLst>
  <p:sldIdLst>
    <p:sldId id="1561" r:id="rId3"/>
    <p:sldId id="2248" r:id="rId4"/>
    <p:sldId id="2168" r:id="rId5"/>
    <p:sldId id="2169" r:id="rId6"/>
    <p:sldId id="2170" r:id="rId7"/>
    <p:sldId id="2212" r:id="rId8"/>
    <p:sldId id="2210" r:id="rId9"/>
    <p:sldId id="2211" r:id="rId10"/>
    <p:sldId id="2260" r:id="rId11"/>
    <p:sldId id="2171" r:id="rId12"/>
    <p:sldId id="2172" r:id="rId13"/>
    <p:sldId id="2261" r:id="rId14"/>
    <p:sldId id="2243" r:id="rId15"/>
    <p:sldId id="2244" r:id="rId16"/>
    <p:sldId id="2208" r:id="rId17"/>
    <p:sldId id="2209" r:id="rId18"/>
    <p:sldId id="2262" r:id="rId19"/>
    <p:sldId id="2239" r:id="rId20"/>
    <p:sldId id="2160" r:id="rId21"/>
    <p:sldId id="2161" r:id="rId22"/>
    <p:sldId id="2162" r:id="rId23"/>
    <p:sldId id="2187" r:id="rId24"/>
    <p:sldId id="2188" r:id="rId25"/>
    <p:sldId id="2189" r:id="rId26"/>
    <p:sldId id="2190" r:id="rId27"/>
    <p:sldId id="2191" r:id="rId28"/>
    <p:sldId id="2192" r:id="rId29"/>
    <p:sldId id="2193" r:id="rId30"/>
    <p:sldId id="2194" r:id="rId31"/>
    <p:sldId id="2196" r:id="rId32"/>
    <p:sldId id="2246" r:id="rId33"/>
    <p:sldId id="2197" r:id="rId34"/>
    <p:sldId id="2198" r:id="rId35"/>
    <p:sldId id="2199" r:id="rId36"/>
    <p:sldId id="2200" r:id="rId37"/>
    <p:sldId id="2201" r:id="rId38"/>
    <p:sldId id="2202" r:id="rId39"/>
    <p:sldId id="2203" r:id="rId40"/>
    <p:sldId id="2204" r:id="rId41"/>
    <p:sldId id="2205" r:id="rId42"/>
    <p:sldId id="2206" r:id="rId43"/>
    <p:sldId id="2166" r:id="rId44"/>
    <p:sldId id="2178" r:id="rId45"/>
    <p:sldId id="2247" r:id="rId46"/>
    <p:sldId id="2251" r:id="rId47"/>
    <p:sldId id="1413" r:id="rId48"/>
    <p:sldId id="2229" r:id="rId49"/>
    <p:sldId id="2259" r:id="rId50"/>
    <p:sldId id="2213" r:id="rId51"/>
    <p:sldId id="2252" r:id="rId52"/>
    <p:sldId id="2253" r:id="rId53"/>
    <p:sldId id="2256" r:id="rId54"/>
    <p:sldId id="1766" r:id="rId55"/>
    <p:sldId id="1769" r:id="rId56"/>
    <p:sldId id="1787" r:id="rId57"/>
    <p:sldId id="1399" r:id="rId58"/>
    <p:sldId id="1400" r:id="rId59"/>
    <p:sldId id="1784" r:id="rId60"/>
    <p:sldId id="1785" r:id="rId61"/>
    <p:sldId id="2257" r:id="rId62"/>
    <p:sldId id="2254" r:id="rId63"/>
    <p:sldId id="2258" r:id="rId64"/>
    <p:sldId id="1523" r:id="rId65"/>
    <p:sldId id="18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5B8"/>
    <a:srgbClr val="7C93B2"/>
    <a:srgbClr val="698CAF"/>
    <a:srgbClr val="96AEC4"/>
    <a:srgbClr val="7A7456"/>
    <a:srgbClr val="6E663E"/>
    <a:srgbClr val="B9CDE5"/>
    <a:srgbClr val="A26A6A"/>
    <a:srgbClr val="985E5E"/>
    <a:srgbClr val="81A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886" autoAdjust="0"/>
    <p:restoredTop sz="94504" autoAdjust="0"/>
  </p:normalViewPr>
  <p:slideViewPr>
    <p:cSldViewPr>
      <p:cViewPr varScale="1">
        <p:scale>
          <a:sx n="60" d="100"/>
          <a:sy n="60" d="100"/>
        </p:scale>
        <p:origin x="72" y="2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2/25/2025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10277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spc="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414353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spc="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32175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spc="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114833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spc="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94885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1125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344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23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17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25819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139987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288218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3449013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3320484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11249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947304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3234640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939055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3478616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330249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141627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2492290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3166233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953127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4032359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3832335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3797754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2405749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3342883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1543652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289559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2916367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1165790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28424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2879911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206621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1255343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201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642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359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598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28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673369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655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321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83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492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4581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2914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1460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117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312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21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9528452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6993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282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847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231752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34008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356439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2/25/2025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2/25/2025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was dressed in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purple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scarlet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was glittering with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gold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precious stones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pearls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held a golden cup in her hand,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filled with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abominable things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filth of her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adulteries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017928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17:5) The name written on her forehead was a mystery:</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BABYLON THE GREAT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MOTHER OF PROSTITUTES AND OF THE ABOMINATIONS OF THE EARTH.</a:t>
            </a:r>
          </a:p>
        </p:txBody>
      </p:sp>
    </p:spTree>
    <p:extLst>
      <p:ext uri="{BB962C8B-B14F-4D97-AF65-F5344CB8AC3E}">
        <p14:creationId xmlns:p14="http://schemas.microsoft.com/office/powerpoint/2010/main" val="3397827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17:5) The name written on her forehead was a mystery:</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BABYLON THE GREAT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MOTHER OF PROSTITUTES AND OF THE ABOMINATIONS OF THE EARTH.</a:t>
            </a:r>
          </a:p>
        </p:txBody>
      </p:sp>
      <p:sp>
        <p:nvSpPr>
          <p:cNvPr id="5" name="Rounded Rectangle 5">
            <a:extLst>
              <a:ext uri="{FF2B5EF4-FFF2-40B4-BE49-F238E27FC236}">
                <a16:creationId xmlns:a16="http://schemas.microsoft.com/office/drawing/2014/main" id="{4D157D2C-1C1D-4152-A99C-91EE9C1AD99F}"/>
              </a:ext>
            </a:extLst>
          </p:cNvPr>
          <p:cNvSpPr/>
          <p:nvPr/>
        </p:nvSpPr>
        <p:spPr>
          <a:xfrm>
            <a:off x="2856471" y="212015"/>
            <a:ext cx="9247137" cy="580778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Babylon </a:t>
            </a:r>
            <a:r>
              <a:rPr kumimoji="0" lang="en-US" sz="4800" b="1" u="none" strike="noStrike" kern="1200" cap="none" spc="-150" normalizeH="0" baseline="0" noProof="0" dirty="0" err="1">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a:r>
            <a:r>
              <a:rPr lang="en-US"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Great?</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Literal city?</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Called a “city” (Rev. 17:18; 18:10, 16, 18, 19, 21).</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Euphrates River (Rev. 16:12) and Jerusalem (Rev. 16:19).</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occurs 300x (though 1 Pet. 5:13).</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never faced sudden and permanent destruction as the OT predicts (Isa. 47:11; 51:8; Jer. 50-51).</a:t>
            </a: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897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left)">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17:5) The name written on her forehead was a mystery:</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BABYLON THE GREAT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MOTHER OF PROSTITUTES AND OF THE ABOMINATIONS OF THE EARTH.</a:t>
            </a:r>
          </a:p>
        </p:txBody>
      </p:sp>
      <p:sp>
        <p:nvSpPr>
          <p:cNvPr id="6" name="Rounded Rectangle 5">
            <a:extLst>
              <a:ext uri="{FF2B5EF4-FFF2-40B4-BE49-F238E27FC236}">
                <a16:creationId xmlns:a16="http://schemas.microsoft.com/office/drawing/2014/main" id="{35F98C8B-4581-48E9-8900-BD074B2380F9}"/>
              </a:ext>
            </a:extLst>
          </p:cNvPr>
          <p:cNvSpPr/>
          <p:nvPr/>
        </p:nvSpPr>
        <p:spPr>
          <a:xfrm>
            <a:off x="2856471" y="212015"/>
            <a:ext cx="9247137" cy="580778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Babylon </a:t>
            </a:r>
            <a:r>
              <a:rPr kumimoji="0" lang="en-US" sz="4800" b="1" u="none" strike="noStrike" kern="1200" cap="none" spc="-150" normalizeH="0" baseline="0" noProof="0" dirty="0" err="1">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a:r>
            <a:r>
              <a:rPr lang="en-US"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Great?</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rgbClr val="7A745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Literal city?</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Called a “city” (Rev. 17:18; 18:10, 16, 18, 19, 21).</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Euphrates River (Rev. 16:12) and Jerusalem (Rev. 16:19).</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occurs 300x (though 1 Pet. 5:13).</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never faced sudden and permanent destruction as the OT predicts (Isa. 47:11; 51:8; Jer. 50-51).</a:t>
            </a:r>
            <a:endParaRPr lang="en-US"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Symbolic for the world-system?</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didn’t span thousands of years (Rev. 17:9-10).</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didn’t persecute believers throughout time (Rev. 18:24).</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5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left)">
                                      <p:cBhvr>
                                        <p:cTn id="7" dur="500"/>
                                        <p:tgtEl>
                                          <p:spTgt spid="6">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Effect transition="in" filter="wipe(left)">
                                      <p:cBhvr>
                                        <p:cTn id="11" dur="500"/>
                                        <p:tgtEl>
                                          <p:spTgt spid="6">
                                            <p:txEl>
                                              <p:pRg st="7" end="7"/>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wipe(left)">
                                      <p:cBhvr>
                                        <p:cTn id="1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17:5) The name written on her forehead was a mystery:</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BABYLON THE GREAT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MOTHER OF PROSTITUTES AND OF THE ABOMINATIONS OF THE EARTH.</a:t>
            </a:r>
          </a:p>
        </p:txBody>
      </p:sp>
      <p:sp>
        <p:nvSpPr>
          <p:cNvPr id="6" name="Rounded Rectangle 5">
            <a:extLst>
              <a:ext uri="{FF2B5EF4-FFF2-40B4-BE49-F238E27FC236}">
                <a16:creationId xmlns:a16="http://schemas.microsoft.com/office/drawing/2014/main" id="{35F98C8B-4581-48E9-8900-BD074B2380F9}"/>
              </a:ext>
            </a:extLst>
          </p:cNvPr>
          <p:cNvSpPr/>
          <p:nvPr/>
        </p:nvSpPr>
        <p:spPr>
          <a:xfrm>
            <a:off x="2856471" y="212015"/>
            <a:ext cx="9247137" cy="580778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Babylon </a:t>
            </a:r>
            <a:r>
              <a:rPr kumimoji="0" lang="en-US" sz="4800" b="1" u="none" strike="noStrike" kern="1200" cap="none" spc="-150" normalizeH="0" baseline="0" noProof="0" dirty="0" err="1">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a:r>
            <a:r>
              <a:rPr lang="en-US"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Great?</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rgbClr val="7A745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Literal city?</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Called a “city” (Rev. 17:18; 18:10, 16, 18, 19, 21).</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Euphrates River (Rev. 16:12) and Jerusalem (Rev. 16:19).</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occurs 300x (though 1 Pet. 5:13).</a:t>
            </a:r>
          </a:p>
          <a:p>
            <a:pPr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never faced sudden and permanent destruction as the OT predicts (Isa. 47:11; 51:8; Jer. 50-51).</a:t>
            </a:r>
            <a:endParaRPr lang="en-US"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Symbolic for the world-system?</a:t>
            </a:r>
          </a:p>
          <a:p>
            <a:pPr lvl="0"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didn’t span thousands of years (Rev. 17:9-10).</a:t>
            </a:r>
          </a:p>
          <a:p>
            <a:pPr lvl="0" algn="ctr">
              <a:defRPr/>
            </a:pPr>
            <a:r>
              <a:rPr lang="en-GB"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 didn’t persecute believers throughout time (Rev. 18:24).</a:t>
            </a:r>
            <a:endParaRPr lang="en-US" sz="2400" b="1" dirty="0">
              <a:solidFill>
                <a:srgbClr val="7A745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Both/and?</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 “Wall Street” or “Washington”)</a:t>
            </a:r>
          </a:p>
        </p:txBody>
      </p:sp>
      <p:sp>
        <p:nvSpPr>
          <p:cNvPr id="7" name="Rounded Rectangle 5">
            <a:extLst>
              <a:ext uri="{FF2B5EF4-FFF2-40B4-BE49-F238E27FC236}">
                <a16:creationId xmlns:a16="http://schemas.microsoft.com/office/drawing/2014/main" id="{1E500630-8074-40B1-A0AB-92DF989E39F8}"/>
              </a:ext>
            </a:extLst>
          </p:cNvPr>
          <p:cNvSpPr/>
          <p:nvPr/>
        </p:nvSpPr>
        <p:spPr>
          <a:xfrm>
            <a:off x="1447800" y="2222267"/>
            <a:ext cx="10439400" cy="201489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is John using “Babylon” as a symbol for the final world-system?</a:t>
            </a:r>
            <a:endParaRPr kumimoji="0" lang="en-GB" sz="3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442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wipe(left)">
                                      <p:cBhvr>
                                        <p:cTn id="7" dur="500"/>
                                        <p:tgtEl>
                                          <p:spTgt spid="6">
                                            <p:txEl>
                                              <p:pRg st="9" end="9"/>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animEffect transition="in" filter="wipe(left)">
                                      <p:cBhvr>
                                        <p:cTn id="11" dur="500"/>
                                        <p:tgtEl>
                                          <p:spTgt spid="6">
                                            <p:txEl>
                                              <p:pRg st="10" end="1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5184A9-ED8A-4AB7-96E9-48A3F0EE7BAB}"/>
              </a:ext>
            </a:extLst>
          </p:cNvPr>
          <p:cNvSpPr txBox="1"/>
          <p:nvPr/>
        </p:nvSpPr>
        <p:spPr>
          <a:xfrm>
            <a:off x="137984" y="102972"/>
            <a:ext cx="8320216" cy="64940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Babylon over</a:t>
            </a:r>
            <a:r>
              <a:rPr kumimoji="0" lang="en-US" sz="4800" b="1" i="0" u="none" strike="noStrike" kern="1200" cap="none" spc="-150" normalizeH="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the Millennia</a:t>
            </a:r>
            <a:endPar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Ancient Babel: </a:t>
            </a: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one-world government</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Genesis 11:1ff</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Led by one man: Nimrod.</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shall rebel.” </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Wenham,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 1-15</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(1987), 222.</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“Mighty hunter” (</a:t>
            </a:r>
            <a:r>
              <a:rPr lang="en-GB" sz="2400" b="1" i="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gibbōr</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b="1" i="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bāʾāreṣ</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means “champion warrior” or “tyrant” K. A. Mathews, Genesis 1-11:26 (1996), 450).</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in God’s estimation </a:t>
            </a:r>
            <a:r>
              <a:rPr lang="en-GB" sz="2400" b="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Nimrod</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mighty warrior and tyrant.” Bruce K. Waltke,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(2001), 169).</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Babylonian Empire ruled the world.</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1-4; 1854-539 BC</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Similarly, there will be a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world-system</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the end of human history…</a:t>
            </a:r>
          </a:p>
        </p:txBody>
      </p:sp>
    </p:spTree>
    <p:extLst>
      <p:ext uri="{BB962C8B-B14F-4D97-AF65-F5344CB8AC3E}">
        <p14:creationId xmlns:p14="http://schemas.microsoft.com/office/powerpoint/2010/main" val="10121265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left)">
                                      <p:cBhvr>
                                        <p:cTn id="38" dur="500"/>
                                        <p:tgtEl>
                                          <p:spTgt spid="2">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126109" y="102972"/>
            <a:ext cx="8320216" cy="6617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“World” (</a:t>
            </a:r>
            <a:r>
              <a:rPr kumimoji="0" lang="en-US" sz="4800" b="1" i="1" u="none" strike="noStrike" kern="1200" cap="none" spc="-150" normalizeH="0" baseline="0" noProof="0" dirty="0" err="1">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kosmos</a:t>
            </a:r>
            <a:r>
              <a:rPr kumimoji="0" lang="en-US" sz="48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beautify through decoration</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Homer: the decor of women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Iliad</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14.187).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LXX: “ornaments” and “decorations.”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NT: “adornment” of women (1 Pet. 3:3; 1 Tim. 2:9; 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orderliness, orderly arrangement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Homer: Synchronized rowers on a ship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Odyssey</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13.76) or soldiers in formation for battle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Iliad</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2.554).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Plato: orderliness of society and law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 </a:t>
            </a:r>
            <a:r>
              <a:rPr kumimoji="0" lang="en-GB" sz="2400" b="1" i="1" u="none" strike="noStrike" kern="1200" cap="none" spc="0" normalizeH="0" baseline="0" noProof="0" dirty="0" err="1">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Legibus</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8.846).</a:t>
            </a:r>
            <a:endParaRPr kumimoji="0" lang="en-US"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the sum total of everything… world… universe</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NT: Refers to the universe (Acts 17:24; Mt. 24:21; 25:34; 26:13; Lk. 11:50), the planet (Mk. 8:36; 1 Cor. 5:10), or all of humanity (Jn. 3:19; 2 Cor. 5:19).</a:t>
            </a:r>
          </a:p>
        </p:txBody>
      </p:sp>
    </p:spTree>
    <p:extLst>
      <p:ext uri="{BB962C8B-B14F-4D97-AF65-F5344CB8AC3E}">
        <p14:creationId xmlns:p14="http://schemas.microsoft.com/office/powerpoint/2010/main" val="173291208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wipe(left)">
                                      <p:cBhvr>
                                        <p:cTn id="4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126109" y="102972"/>
            <a:ext cx="8320216" cy="6617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“World” (</a:t>
            </a:r>
            <a:r>
              <a:rPr kumimoji="0" lang="en-US" sz="4800" b="1" i="1" u="none" strike="noStrike" kern="1200" cap="none" spc="-150" normalizeH="0" baseline="0" noProof="0" dirty="0" err="1">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kosmos</a:t>
            </a:r>
            <a:r>
              <a:rPr kumimoji="0" lang="en-US" sz="48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beautify through decoration</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Homer: the decor of women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Iliad</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14.187).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LXX: “ornaments” and “decorations.”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NT: “adornment” of women (1 Pet. 3:3; 1 Tim. 2:9; 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orderliness, orderly arrangement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Homer: Synchronized rowers on a ship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Odyssey</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13.76) or soldiers in formation for battle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Iliad</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2.554).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Plato: orderliness of society and law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 </a:t>
            </a:r>
            <a:r>
              <a:rPr kumimoji="0" lang="en-GB" sz="2400" b="1" i="1" u="none" strike="noStrike" kern="1200" cap="none" spc="0" normalizeH="0" baseline="0" noProof="0" dirty="0" err="1">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Legibus</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8.846).</a:t>
            </a:r>
            <a:endParaRPr kumimoji="0" lang="en-US"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the sum total of everything… world… universe</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NT: Refers to the universe (Acts 17:24; Mt. 24:21; 25:34; 26:13; Lk. 11:50), the planet (Mk. 8:36; 1 Cor. 5:10), or all of humanity (Jn. 3:19; 2 Cor. 5:19).</a:t>
            </a:r>
          </a:p>
        </p:txBody>
      </p:sp>
      <p:sp>
        <p:nvSpPr>
          <p:cNvPr id="4" name="Rounded Rectangle 5">
            <a:extLst>
              <a:ext uri="{FF2B5EF4-FFF2-40B4-BE49-F238E27FC236}">
                <a16:creationId xmlns:a16="http://schemas.microsoft.com/office/drawing/2014/main" id="{F27961E7-CAFA-4574-85C7-2DCBB8DFDF2C}"/>
              </a:ext>
            </a:extLst>
          </p:cNvPr>
          <p:cNvSpPr/>
          <p:nvPr/>
        </p:nvSpPr>
        <p:spPr>
          <a:xfrm>
            <a:off x="3441192" y="88900"/>
            <a:ext cx="8674608" cy="456012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Greek philosophy </a:t>
            </a:r>
            <a:r>
              <a:rPr kumimoji="0" lang="en-GB" sz="4400" b="1" i="1"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kosmos</a:t>
            </a:r>
            <a:r>
              <a:rPr kumimoji="0" lang="en-GB"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is the basic term for the world-order, the world-system, the sum total of things preserved by this ordering.”</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Guhrt</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Κόσμος</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in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New International Dictionary of New Testament Theology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ed. Lothar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Coenen</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Erich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Beyreuther</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and Hans </a:t>
            </a:r>
            <a:r>
              <a:rPr kumimoji="0" lang="en-GB"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Bietenhard</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(Grand Rapids, MI: Zondervan Publishing House, 1986), 521.</a:t>
            </a:r>
          </a:p>
        </p:txBody>
      </p:sp>
    </p:spTree>
    <p:extLst>
      <p:ext uri="{BB962C8B-B14F-4D97-AF65-F5344CB8AC3E}">
        <p14:creationId xmlns:p14="http://schemas.microsoft.com/office/powerpoint/2010/main" val="9067022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wipe(left)">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126109" y="102972"/>
            <a:ext cx="8320216" cy="6617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“World” (</a:t>
            </a:r>
            <a:r>
              <a:rPr kumimoji="0" lang="en-US" sz="4800" b="1" i="1" u="none" strike="noStrike" kern="1200" cap="none" spc="-150" normalizeH="0" baseline="0" noProof="0" dirty="0" err="1">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kosmos</a:t>
            </a:r>
            <a:r>
              <a:rPr kumimoji="0" lang="en-US" sz="48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beautify through decoration</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Homer: the decor of women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Iliad</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14.187).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LXX: “ornaments” and “decorations.”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NT: “adornment” of women (1 Pet. 3:3; 1 Tim. 2:9; 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orderliness, orderly arrangement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Homer: Synchronized rowers on a ship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Odyssey</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13.76) or soldiers in formation for battle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Iliad</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2.554).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Plato: orderliness of society and law (</a:t>
            </a:r>
            <a:r>
              <a:rPr kumimoji="0" lang="en-GB" sz="2400" b="1" i="1"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 </a:t>
            </a:r>
            <a:r>
              <a:rPr kumimoji="0" lang="en-GB" sz="2400" b="1" i="1" u="none" strike="noStrike" kern="1200" cap="none" spc="0" normalizeH="0" baseline="0" noProof="0" dirty="0" err="1">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Legibus</a:t>
            </a: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8.846).</a:t>
            </a:r>
            <a:endParaRPr kumimoji="0" lang="en-US"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the sum total of everything… world… universe</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NT: Refers to the universe (Acts 17:24; Mt. 24:21; 25:34; 26:13; Lk. 11:50), the planet (Mk. 8:36; 1 Cor. 5:10), or all of humanity (Jn. 3:19; 2 Cor. 5:19).</a:t>
            </a:r>
          </a:p>
        </p:txBody>
      </p:sp>
      <p:sp>
        <p:nvSpPr>
          <p:cNvPr id="3" name="Rounded Rectangle 5">
            <a:extLst>
              <a:ext uri="{FF2B5EF4-FFF2-40B4-BE49-F238E27FC236}">
                <a16:creationId xmlns:a16="http://schemas.microsoft.com/office/drawing/2014/main" id="{64659868-550F-437B-825F-A798B7B4A787}"/>
              </a:ext>
            </a:extLst>
          </p:cNvPr>
          <p:cNvSpPr/>
          <p:nvPr/>
        </p:nvSpPr>
        <p:spPr>
          <a:xfrm>
            <a:off x="3391283" y="0"/>
            <a:ext cx="8674608" cy="456012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Jn. 2:16) All that is in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lust of the </a:t>
            </a:r>
            <a:r>
              <a:rPr kumimoji="0" lang="en-GB" sz="4800" b="1" i="0" u="sng"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flesh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 lust of the </a:t>
            </a:r>
            <a:r>
              <a:rPr kumimoji="0" lang="en-GB" sz="4800" b="1" i="0" u="sng"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eyes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 boastful </a:t>
            </a:r>
            <a:r>
              <a:rPr kumimoji="0" lang="en-GB" sz="4800" b="1" i="0" u="sng"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pride of life</a:t>
            </a:r>
            <a:r>
              <a:rPr kumimoji="0" lang="en-GB" sz="4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not from the Father, but is from the world.</a:t>
            </a:r>
          </a:p>
        </p:txBody>
      </p:sp>
      <p:sp>
        <p:nvSpPr>
          <p:cNvPr id="11" name="Rounded Rectangle 2">
            <a:extLst>
              <a:ext uri="{FF2B5EF4-FFF2-40B4-BE49-F238E27FC236}">
                <a16:creationId xmlns:a16="http://schemas.microsoft.com/office/drawing/2014/main" id="{439B3F31-DA81-4FEB-8A62-CE5765E4537A}"/>
              </a:ext>
            </a:extLst>
          </p:cNvPr>
          <p:cNvSpPr/>
          <p:nvPr/>
        </p:nvSpPr>
        <p:spPr>
          <a:xfrm>
            <a:off x="-12098" y="3062568"/>
            <a:ext cx="6269038" cy="3657600"/>
          </a:xfrm>
          <a:prstGeom prst="roundRect">
            <a:avLst/>
          </a:prstGeom>
          <a:gradFill flip="none" rotWithShape="1">
            <a:gsLst>
              <a:gs pos="0">
                <a:srgbClr val="48638A">
                  <a:shade val="30000"/>
                  <a:satMod val="115000"/>
                </a:srgbClr>
              </a:gs>
              <a:gs pos="50000">
                <a:srgbClr val="48638A">
                  <a:shade val="67500"/>
                  <a:satMod val="115000"/>
                </a:srgbClr>
              </a:gs>
              <a:gs pos="100000">
                <a:srgbClr val="48638A">
                  <a:shade val="100000"/>
                  <a:satMod val="115000"/>
                </a:srgbClr>
              </a:gs>
            </a:gsLst>
            <a:lin ang="16200000" scaled="1"/>
            <a:tileRect/>
          </a:gradFill>
          <a:ln>
            <a:solidFill>
              <a:srgbClr val="1E354E"/>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Over desire for </a:t>
            </a:r>
            <a:r>
              <a:rPr kumimoji="0" lang="en-US" altLang="en-US" sz="36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pleasure</a:t>
            </a:r>
            <a:r>
              <a:rPr kumimoji="0" lang="en-US" alt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Marshall, </a:t>
            </a:r>
            <a:r>
              <a:rPr kumimoji="0" lang="en-US" altLang="en-US" sz="2000" b="1" i="1"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Epistles of John</a:t>
            </a: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(1978), 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Akin, </a:t>
            </a:r>
            <a:r>
              <a:rPr kumimoji="0" lang="en-US" altLang="en-US" sz="2000" b="1" i="1"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2, 3 John</a:t>
            </a: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(2001),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Over desire for </a:t>
            </a:r>
            <a:r>
              <a:rPr kumimoji="0" lang="en-US" altLang="en-US" sz="36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possessions</a:t>
            </a:r>
            <a:r>
              <a:rPr kumimoji="0" lang="en-US" alt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Marshall, </a:t>
            </a:r>
            <a:r>
              <a:rPr kumimoji="0" lang="en-US" altLang="en-US" sz="2000" b="1" i="1"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Epistles of John</a:t>
            </a: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(1978), 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Kruse, </a:t>
            </a:r>
            <a:r>
              <a:rPr kumimoji="0" lang="en-US" altLang="en-US" sz="2000" b="1" i="1"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Letters of John</a:t>
            </a: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(2020),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Hodges, </a:t>
            </a:r>
            <a:r>
              <a:rPr kumimoji="0" lang="en-US" altLang="en-US" sz="2000" b="1" i="1"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Epistle of John</a:t>
            </a: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(1999),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Over desire for </a:t>
            </a:r>
            <a:r>
              <a:rPr kumimoji="0" lang="en-US" altLang="en-US" sz="36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prestige</a:t>
            </a:r>
            <a:r>
              <a:rPr kumimoji="0" lang="en-US" alt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“Material </a:t>
            </a:r>
            <a:r>
              <a:rPr kumimoji="0" lang="en-US" altLang="en-US" sz="2000" b="1" i="0" u="none" strike="noStrike" kern="1200" cap="none" spc="0" normalizeH="0" baseline="0" noProof="0" dirty="0">
                <a:ln>
                  <a:noFill/>
                </a:ln>
                <a:solidFill>
                  <a:srgbClr val="B9CDE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possessions</a:t>
            </a:r>
            <a:r>
              <a:rPr kumimoji="0" lang="en-US" altLang="en-US" sz="20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en-US" sz="2000" b="1" i="1"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bios</a:t>
            </a:r>
            <a:r>
              <a:rPr kumimoji="0" lang="en-US" altLang="en-US" sz="2000" b="1" i="0" u="none" strike="noStrike" kern="1200" cap="none" spc="0" normalizeH="0" baseline="0" noProof="0" dirty="0">
                <a:ln>
                  <a:noFill/>
                </a:ln>
                <a:solidFill>
                  <a:srgbClr val="4F81B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 John 3:17, NIV)</a:t>
            </a:r>
          </a:p>
        </p:txBody>
      </p:sp>
      <p:sp>
        <p:nvSpPr>
          <p:cNvPr id="5" name="Rectangle 4">
            <a:extLst>
              <a:ext uri="{FF2B5EF4-FFF2-40B4-BE49-F238E27FC236}">
                <a16:creationId xmlns:a16="http://schemas.microsoft.com/office/drawing/2014/main" id="{C9D5834D-4FFD-4444-A968-702A7DF9210D}"/>
              </a:ext>
            </a:extLst>
          </p:cNvPr>
          <p:cNvSpPr/>
          <p:nvPr/>
        </p:nvSpPr>
        <p:spPr>
          <a:xfrm>
            <a:off x="11049000" y="2525486"/>
            <a:ext cx="609600" cy="6096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a:t>
            </a:r>
          </a:p>
        </p:txBody>
      </p:sp>
      <p:sp>
        <p:nvSpPr>
          <p:cNvPr id="7" name="Rectangle 6">
            <a:extLst>
              <a:ext uri="{FF2B5EF4-FFF2-40B4-BE49-F238E27FC236}">
                <a16:creationId xmlns:a16="http://schemas.microsoft.com/office/drawing/2014/main" id="{4298B382-9EC8-4B27-AE1C-D8D23EA84E0E}"/>
              </a:ext>
            </a:extLst>
          </p:cNvPr>
          <p:cNvSpPr/>
          <p:nvPr/>
        </p:nvSpPr>
        <p:spPr>
          <a:xfrm>
            <a:off x="10428514" y="1759362"/>
            <a:ext cx="609600" cy="6096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p>
        </p:txBody>
      </p:sp>
      <p:sp>
        <p:nvSpPr>
          <p:cNvPr id="8" name="Rectangle 7">
            <a:extLst>
              <a:ext uri="{FF2B5EF4-FFF2-40B4-BE49-F238E27FC236}">
                <a16:creationId xmlns:a16="http://schemas.microsoft.com/office/drawing/2014/main" id="{8DE035D3-8AB4-4168-9815-8421DD01DE8E}"/>
              </a:ext>
            </a:extLst>
          </p:cNvPr>
          <p:cNvSpPr/>
          <p:nvPr/>
        </p:nvSpPr>
        <p:spPr>
          <a:xfrm>
            <a:off x="9976262" y="990600"/>
            <a:ext cx="609600" cy="6096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a:t>
            </a:r>
          </a:p>
        </p:txBody>
      </p:sp>
    </p:spTree>
    <p:extLst>
      <p:ext uri="{BB962C8B-B14F-4D97-AF65-F5344CB8AC3E}">
        <p14:creationId xmlns:p14="http://schemas.microsoft.com/office/powerpoint/2010/main" val="3527470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left)">
                                      <p:cBhvr>
                                        <p:cTn id="34" dur="500"/>
                                        <p:tgtEl>
                                          <p:spTgt spid="11">
                                            <p:txEl>
                                              <p:pRg st="1" end="1"/>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wipe(left)">
                                      <p:cBhvr>
                                        <p:cTn id="38" dur="500"/>
                                        <p:tgtEl>
                                          <p:spTgt spid="11">
                                            <p:txEl>
                                              <p:pRg st="2" end="2"/>
                                            </p:txEl>
                                          </p:spTgt>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left)">
                                      <p:cBhvr>
                                        <p:cTn id="49" dur="500"/>
                                        <p:tgtEl>
                                          <p:spTgt spid="11">
                                            <p:txEl>
                                              <p:pRg st="3" end="3"/>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wipe(left)">
                                      <p:cBhvr>
                                        <p:cTn id="57" dur="500"/>
                                        <p:tgtEl>
                                          <p:spTgt spid="11">
                                            <p:txEl>
                                              <p:pRg st="5" end="5"/>
                                            </p:txEl>
                                          </p:spTgt>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11">
                                            <p:txEl>
                                              <p:pRg st="6" end="6"/>
                                            </p:txEl>
                                          </p:spTgt>
                                        </p:tgtEl>
                                        <p:attrNameLst>
                                          <p:attrName>style.visibility</p:attrName>
                                        </p:attrNameLst>
                                      </p:cBhvr>
                                      <p:to>
                                        <p:strVal val="visible"/>
                                      </p:to>
                                    </p:set>
                                    <p:animEffect transition="in" filter="wipe(left)">
                                      <p:cBhvr>
                                        <p:cTn id="61" dur="500"/>
                                        <p:tgtEl>
                                          <p:spTgt spid="11">
                                            <p:txEl>
                                              <p:pRg st="6" end="6"/>
                                            </p:txEl>
                                          </p:spTgt>
                                        </p:tgtEl>
                                      </p:cBhvr>
                                    </p:animEffect>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1">
                                            <p:txEl>
                                              <p:pRg st="7" end="7"/>
                                            </p:txEl>
                                          </p:spTgt>
                                        </p:tgtEl>
                                        <p:attrNameLst>
                                          <p:attrName>style.visibility</p:attrName>
                                        </p:attrNameLst>
                                      </p:cBhvr>
                                      <p:to>
                                        <p:strVal val="visible"/>
                                      </p:to>
                                    </p:set>
                                    <p:animEffect transition="in" filter="wipe(left)">
                                      <p:cBhvr>
                                        <p:cTn id="72" dur="500"/>
                                        <p:tgtEl>
                                          <p:spTgt spid="11">
                                            <p:txEl>
                                              <p:pRg st="7" end="7"/>
                                            </p:txEl>
                                          </p:spTgt>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1">
                                            <p:txEl>
                                              <p:pRg st="8" end="8"/>
                                            </p:txEl>
                                          </p:spTgt>
                                        </p:tgtEl>
                                        <p:attrNameLst>
                                          <p:attrName>style.visibility</p:attrName>
                                        </p:attrNameLst>
                                      </p:cBhvr>
                                      <p:to>
                                        <p:strVal val="visible"/>
                                      </p:to>
                                    </p:set>
                                    <p:animEffect transition="in" filter="wipe(left)">
                                      <p:cBhvr>
                                        <p:cTn id="76" dur="500"/>
                                        <p:tgtEl>
                                          <p:spTgt spid="11">
                                            <p:txEl>
                                              <p:pRg st="8" end="8"/>
                                            </p:txEl>
                                          </p:spTgt>
                                        </p:tgtEl>
                                      </p:cBhvr>
                                    </p:animEffect>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500" fill="hold"/>
                                        <p:tgtEl>
                                          <p:spTgt spid="5"/>
                                        </p:tgtEl>
                                        <p:attrNameLst>
                                          <p:attrName>ppt_w</p:attrName>
                                        </p:attrNameLst>
                                      </p:cBhvr>
                                      <p:tavLst>
                                        <p:tav tm="0">
                                          <p:val>
                                            <p:fltVal val="0"/>
                                          </p:val>
                                        </p:tav>
                                        <p:tav tm="100000">
                                          <p:val>
                                            <p:strVal val="#ppt_w"/>
                                          </p:val>
                                        </p:tav>
                                      </p:tavLst>
                                    </p:anim>
                                    <p:anim calcmode="lin" valueType="num">
                                      <p:cBhvr>
                                        <p:cTn id="81" dur="500" fill="hold"/>
                                        <p:tgtEl>
                                          <p:spTgt spid="5"/>
                                        </p:tgtEl>
                                        <p:attrNameLst>
                                          <p:attrName>ppt_h</p:attrName>
                                        </p:attrNameLst>
                                      </p:cBhvr>
                                      <p:tavLst>
                                        <p:tav tm="0">
                                          <p:val>
                                            <p:fltVal val="0"/>
                                          </p:val>
                                        </p:tav>
                                        <p:tav tm="100000">
                                          <p:val>
                                            <p:strVal val="#ppt_h"/>
                                          </p:val>
                                        </p:tav>
                                      </p:tavLst>
                                    </p:anim>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the angel said to me,</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waters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you saw, where the prostitute sits,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these are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peoples, multitudes, nations and languages.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6784256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95663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17:16)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beast and the ten horns you saw</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will hate the prostitute.</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will bring her to ruin and leave her naked.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will eat her flesh and burn her with fire.</a:t>
            </a:r>
          </a:p>
        </p:txBody>
      </p:sp>
      <p:sp>
        <p:nvSpPr>
          <p:cNvPr id="3" name="Rounded Rectangle 5">
            <a:extLst>
              <a:ext uri="{FF2B5EF4-FFF2-40B4-BE49-F238E27FC236}">
                <a16:creationId xmlns:a16="http://schemas.microsoft.com/office/drawing/2014/main" id="{D0C38BA7-4CA3-49C6-8AD4-7D5ED7D7917C}"/>
              </a:ext>
            </a:extLst>
          </p:cNvPr>
          <p:cNvSpPr/>
          <p:nvPr/>
        </p:nvSpPr>
        <p:spPr>
          <a:xfrm>
            <a:off x="3721100" y="2590800"/>
            <a:ext cx="8166100" cy="3276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Clearly, this is symbolic language.</a:t>
            </a: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She </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became “drunk on the blood of the saints” (Rev. 17:6).</a:t>
            </a:r>
            <a:endParaRPr lang="en-GB" sz="4000" b="1" spc="-15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“There is no cohesion in evil; it is always self-destructive.”</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Leon Morris,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(Downers Grove, IL:</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InterVarsity Press, 1987), 204.</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4838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left)">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17:18)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you saw is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great city</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that rules over the kings of the earth.</a:t>
            </a:r>
          </a:p>
        </p:txBody>
      </p:sp>
    </p:spTree>
    <p:extLst>
      <p:ext uri="{BB962C8B-B14F-4D97-AF65-F5344CB8AC3E}">
        <p14:creationId xmlns:p14="http://schemas.microsoft.com/office/powerpoint/2010/main" val="283037487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After this I saw another angel coming down from heaven. He had great authority, and the earth was illuminated by his splendor.</a:t>
            </a:r>
          </a:p>
        </p:txBody>
      </p:sp>
    </p:spTree>
    <p:extLst>
      <p:ext uri="{BB962C8B-B14F-4D97-AF65-F5344CB8AC3E}">
        <p14:creationId xmlns:p14="http://schemas.microsoft.com/office/powerpoint/2010/main" val="180654692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 a mighty voice he shouted: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“‘Fallen! Fallen is Babylon the Great!’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has become a dwelling for demons and a haunt for every impure spirit, a haunt for every unclean bird, a haunt for every unclean and detestable animal.”</a:t>
            </a:r>
          </a:p>
        </p:txBody>
      </p:sp>
    </p:spTree>
    <p:extLst>
      <p:ext uri="{BB962C8B-B14F-4D97-AF65-F5344CB8AC3E}">
        <p14:creationId xmlns:p14="http://schemas.microsoft.com/office/powerpoint/2010/main" val="969872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all the nations have drunk the maddening wine of her adulteries. The kings of the earth committed adultery with her, and the merchants of the earth grew rich from her excessive luxuries.”</a:t>
            </a:r>
          </a:p>
        </p:txBody>
      </p:sp>
    </p:spTree>
    <p:extLst>
      <p:ext uri="{BB962C8B-B14F-4D97-AF65-F5344CB8AC3E}">
        <p14:creationId xmlns:p14="http://schemas.microsoft.com/office/powerpoint/2010/main" val="2243494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heard another voice from heaven say: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“Come out of her, my people, so that you will not share in her sins, so that you will not receive any of her plagues.</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her sins are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piled up to heaven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God has remembered her crimes.</a:t>
            </a:r>
          </a:p>
        </p:txBody>
      </p:sp>
      <p:sp>
        <p:nvSpPr>
          <p:cNvPr id="13" name="Rounded Rectangle 9">
            <a:extLst>
              <a:ext uri="{FF2B5EF4-FFF2-40B4-BE49-F238E27FC236}">
                <a16:creationId xmlns:a16="http://schemas.microsoft.com/office/drawing/2014/main" id="{1BC72D0B-B316-42AE-A546-E391D7242E0F}"/>
              </a:ext>
            </a:extLst>
          </p:cNvPr>
          <p:cNvSpPr/>
          <p:nvPr/>
        </p:nvSpPr>
        <p:spPr>
          <a:xfrm>
            <a:off x="7467600" y="2019300"/>
            <a:ext cx="2209800" cy="59133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Genesis 11:4</a:t>
            </a:r>
            <a:endParaRPr lang="en-US" sz="16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00656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Give back to her as she has given. Pay her back double for what she has done. Pour her a double portion from her own cup.</a:t>
            </a:r>
          </a:p>
        </p:txBody>
      </p:sp>
    </p:spTree>
    <p:extLst>
      <p:ext uri="{BB962C8B-B14F-4D97-AF65-F5344CB8AC3E}">
        <p14:creationId xmlns:p14="http://schemas.microsoft.com/office/powerpoint/2010/main" val="401086940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Give her as much torment and grief as the glory and luxury she gave herself. In her heart she boasts, ‘I sit enthroned as queen. I am not a widow. I will never mourn.’</a:t>
            </a:r>
          </a:p>
        </p:txBody>
      </p:sp>
      <p:sp>
        <p:nvSpPr>
          <p:cNvPr id="3" name="Rounded Rectangle 5">
            <a:extLst>
              <a:ext uri="{FF2B5EF4-FFF2-40B4-BE49-F238E27FC236}">
                <a16:creationId xmlns:a16="http://schemas.microsoft.com/office/drawing/2014/main" id="{29926FC7-D843-4154-80EE-DB97C28A7A96}"/>
              </a:ext>
            </a:extLst>
          </p:cNvPr>
          <p:cNvSpPr/>
          <p:nvPr/>
        </p:nvSpPr>
        <p:spPr>
          <a:xfrm>
            <a:off x="3581400" y="1998607"/>
            <a:ext cx="8344408" cy="2860788"/>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Utterly self-deceived!</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She thinks she’s a “queen” when she’s actually a prostitute.</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She thinks she will live “happily ever after,” when she will soon face “torment” and “mourning” (cf. Isa. 47:7-8).</a:t>
            </a:r>
          </a:p>
          <a:p>
            <a:pPr lvl="0" algn="ctr">
              <a:defRPr/>
            </a:pPr>
            <a:r>
              <a:rPr lang="en-GB"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How could she not see this?</a:t>
            </a:r>
          </a:p>
        </p:txBody>
      </p:sp>
    </p:spTree>
    <p:extLst>
      <p:ext uri="{BB962C8B-B14F-4D97-AF65-F5344CB8AC3E}">
        <p14:creationId xmlns:p14="http://schemas.microsoft.com/office/powerpoint/2010/main" val="20882913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Therefore in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one day</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her plagues will overtake her: death, mourning and famine. She will be consumed by fire, for mighty is the Lord God who judges her.</a:t>
            </a:r>
          </a:p>
        </p:txBody>
      </p:sp>
      <p:sp>
        <p:nvSpPr>
          <p:cNvPr id="3" name="Rounded Rectangle 5">
            <a:extLst>
              <a:ext uri="{FF2B5EF4-FFF2-40B4-BE49-F238E27FC236}">
                <a16:creationId xmlns:a16="http://schemas.microsoft.com/office/drawing/2014/main" id="{0E1081B8-C776-4BCE-97C7-21170CFCBD7E}"/>
              </a:ext>
            </a:extLst>
          </p:cNvPr>
          <p:cNvSpPr/>
          <p:nvPr/>
        </p:nvSpPr>
        <p:spPr>
          <a:xfrm>
            <a:off x="6934200" y="2133601"/>
            <a:ext cx="4876800" cy="289559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Judgment will be instantaneous!</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world-system seems to be going along just fine, but it will all suddenly collapse.</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547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When the kings of the earth who committed adultery with her and shared her luxury see the smoke of her burning, they will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weep</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mourn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over her.</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10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Terrified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they will stand far off and cry: </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you, great city, you mighty city of Babylon!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 one hour your doom has come!”</a:t>
            </a:r>
          </a:p>
        </p:txBody>
      </p:sp>
      <p:sp>
        <p:nvSpPr>
          <p:cNvPr id="3" name="Rounded Rectangle 5">
            <a:extLst>
              <a:ext uri="{FF2B5EF4-FFF2-40B4-BE49-F238E27FC236}">
                <a16:creationId xmlns:a16="http://schemas.microsoft.com/office/drawing/2014/main" id="{7911D3C1-2CA9-4CDA-B976-2372CE438E04}"/>
              </a:ext>
            </a:extLst>
          </p:cNvPr>
          <p:cNvSpPr/>
          <p:nvPr/>
        </p:nvSpPr>
        <p:spPr>
          <a:xfrm>
            <a:off x="5029200" y="3845267"/>
            <a:ext cx="5105400" cy="955333"/>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Grief and trauma!</a:t>
            </a:r>
          </a:p>
        </p:txBody>
      </p:sp>
    </p:spTree>
    <p:extLst>
      <p:ext uri="{BB962C8B-B14F-4D97-AF65-F5344CB8AC3E}">
        <p14:creationId xmlns:p14="http://schemas.microsoft.com/office/powerpoint/2010/main" val="3746736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One of the seven angels who had the seven bowls came and said to me,</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“Come, I will show you the punishment of</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great prostitute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who sits by many waters.”</a:t>
            </a:r>
          </a:p>
        </p:txBody>
      </p:sp>
      <p:sp>
        <p:nvSpPr>
          <p:cNvPr id="4" name="Rounded Rectangle 9">
            <a:extLst>
              <a:ext uri="{FF2B5EF4-FFF2-40B4-BE49-F238E27FC236}">
                <a16:creationId xmlns:a16="http://schemas.microsoft.com/office/drawing/2014/main" id="{8050C41B-48E9-41BD-A064-8893B9F460C1}"/>
              </a:ext>
            </a:extLst>
          </p:cNvPr>
          <p:cNvSpPr/>
          <p:nvPr/>
        </p:nvSpPr>
        <p:spPr>
          <a:xfrm>
            <a:off x="3886200" y="2614160"/>
            <a:ext cx="4191001" cy="194494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5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sz="8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003481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18:11-12)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merchants of the earth will weep and mourn over her because no one buys their cargoes anymore:</a:t>
            </a:r>
          </a:p>
        </p:txBody>
      </p:sp>
    </p:spTree>
    <p:extLst>
      <p:ext uri="{BB962C8B-B14F-4D97-AF65-F5344CB8AC3E}">
        <p14:creationId xmlns:p14="http://schemas.microsoft.com/office/powerpoint/2010/main" val="342298876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18:11-12)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merchants of the earth will weep and mourn over her because no one buys their cargoes anymore: cargoes of gold, silver, precious stones and pearls; fine linen, purple, silk and scarlet cloth—every sort of citron wood, and articles of every kind made of ivory, costly wood, bronze, iron and marble.</a:t>
            </a:r>
          </a:p>
        </p:txBody>
      </p:sp>
    </p:spTree>
    <p:extLst>
      <p:ext uri="{BB962C8B-B14F-4D97-AF65-F5344CB8AC3E}">
        <p14:creationId xmlns:p14="http://schemas.microsoft.com/office/powerpoint/2010/main" val="238755060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677656"/>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Cargoes of cinnamon and spice, of incense, myrrh and frankincense, of wine and olive oil, of fine flour and wheat; cattle and sheep; horses and carriages;</a:t>
            </a:r>
          </a:p>
          <a:p>
            <a:r>
              <a:rPr lang="en-GB" sz="48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human beings sold as slaves.</a:t>
            </a:r>
          </a:p>
        </p:txBody>
      </p:sp>
    </p:spTree>
    <p:extLst>
      <p:ext uri="{BB962C8B-B14F-4D97-AF65-F5344CB8AC3E}">
        <p14:creationId xmlns:p14="http://schemas.microsoft.com/office/powerpoint/2010/main" val="2829146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1902658"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fruit you long for has gone from you,</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all things that were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luxurious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splendid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have passed away from you and men will no longer find them.</a:t>
            </a:r>
          </a:p>
        </p:txBody>
      </p:sp>
    </p:spTree>
    <p:extLst>
      <p:ext uri="{BB962C8B-B14F-4D97-AF65-F5344CB8AC3E}">
        <p14:creationId xmlns:p14="http://schemas.microsoft.com/office/powerpoint/2010/main" val="2275939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merchants who sold these things and gained their wealth from her will stand far off, terrified at her torment.</a:t>
            </a:r>
          </a:p>
        </p:txBody>
      </p:sp>
    </p:spTree>
    <p:extLst>
      <p:ext uri="{BB962C8B-B14F-4D97-AF65-F5344CB8AC3E}">
        <p14:creationId xmlns:p14="http://schemas.microsoft.com/office/powerpoint/2010/main" val="177321329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will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weep</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mourn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cry out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you, great city, dressed in fine linen, purple and scarlet, and glittering with gold, precious stones and pearls!”</a:t>
            </a:r>
          </a:p>
        </p:txBody>
      </p:sp>
    </p:spTree>
    <p:extLst>
      <p:ext uri="{BB962C8B-B14F-4D97-AF65-F5344CB8AC3E}">
        <p14:creationId xmlns:p14="http://schemas.microsoft.com/office/powerpoint/2010/main" val="3962670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 one hour such great wealth has been brought to ruin!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“Every sea captain, and all who travel by ship, the sailors, and all who earn their living from the sea, will stand far off.”</a:t>
            </a:r>
          </a:p>
        </p:txBody>
      </p:sp>
    </p:spTree>
    <p:extLst>
      <p:ext uri="{BB962C8B-B14F-4D97-AF65-F5344CB8AC3E}">
        <p14:creationId xmlns:p14="http://schemas.microsoft.com/office/powerpoint/2010/main" val="2245380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When they see the smoke of her burning, they will exclaim, ‘Was there ever a city like this great city?’</a:t>
            </a:r>
          </a:p>
        </p:txBody>
      </p:sp>
    </p:spTree>
    <p:extLst>
      <p:ext uri="{BB962C8B-B14F-4D97-AF65-F5344CB8AC3E}">
        <p14:creationId xmlns:p14="http://schemas.microsoft.com/office/powerpoint/2010/main" val="1854690007"/>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38554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18:19)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will throw dust on their heads, and with weeping and mourning cry out: </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“Woe! Woe to you, great city, where all who had ships on the sea became rich through her wealth!</a:t>
            </a:r>
          </a:p>
          <a:p>
            <a:r>
              <a:rPr lang="en-GB" sz="5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 </a:t>
            </a:r>
            <a:r>
              <a:rPr lang="en-GB" sz="54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one hour</a:t>
            </a:r>
            <a:r>
              <a:rPr lang="en-GB" sz="5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she has been brought to ruin!”</a:t>
            </a:r>
          </a:p>
        </p:txBody>
      </p:sp>
      <p:sp>
        <p:nvSpPr>
          <p:cNvPr id="3" name="Rounded Rectangle 9">
            <a:extLst>
              <a:ext uri="{FF2B5EF4-FFF2-40B4-BE49-F238E27FC236}">
                <a16:creationId xmlns:a16="http://schemas.microsoft.com/office/drawing/2014/main" id="{8D233E23-EFCD-4633-B18B-CECE9F2DB7C6}"/>
              </a:ext>
            </a:extLst>
          </p:cNvPr>
          <p:cNvSpPr/>
          <p:nvPr/>
        </p:nvSpPr>
        <p:spPr>
          <a:xfrm>
            <a:off x="990600" y="3445157"/>
            <a:ext cx="6629400" cy="240908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6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Couldn’t they see this coming??</a:t>
            </a:r>
            <a:endParaRPr kumimoji="0" lang="en-US" sz="4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3188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18:20)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Rejoice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over her, you heavens!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Rejoice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you people of God!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Rejoice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apostles and prophets! For God has judged her with the judgment she imposed on you.</a:t>
            </a:r>
          </a:p>
        </p:txBody>
      </p:sp>
    </p:spTree>
    <p:extLst>
      <p:ext uri="{BB962C8B-B14F-4D97-AF65-F5344CB8AC3E}">
        <p14:creationId xmlns:p14="http://schemas.microsoft.com/office/powerpoint/2010/main" val="78697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 her the kings of the earth committed adultery, and the inhabitants of the earth were intoxicated with the wine of her adulteries.”</a:t>
            </a:r>
          </a:p>
        </p:txBody>
      </p:sp>
    </p:spTree>
    <p:extLst>
      <p:ext uri="{BB962C8B-B14F-4D97-AF65-F5344CB8AC3E}">
        <p14:creationId xmlns:p14="http://schemas.microsoft.com/office/powerpoint/2010/main" val="42418333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18:21)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 mighty angel picked up a boulder the size of a large millstone and threw it into the sea, and said: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 such violence the great city of Babylon will be thrown down, never to be found again.”</a:t>
            </a:r>
          </a:p>
        </p:txBody>
      </p:sp>
    </p:spTree>
    <p:extLst>
      <p:ext uri="{BB962C8B-B14F-4D97-AF65-F5344CB8AC3E}">
        <p14:creationId xmlns:p14="http://schemas.microsoft.com/office/powerpoint/2010/main" val="2598637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18:22)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music</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harpists and musicians, pipers and trumpeters, will never be heard in you again.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 worker of any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trade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will ever be found in you again.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sound of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millstone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will never be heard in you again.</a:t>
            </a:r>
          </a:p>
        </p:txBody>
      </p:sp>
    </p:spTree>
    <p:extLst>
      <p:ext uri="{BB962C8B-B14F-4D97-AF65-F5344CB8AC3E}">
        <p14:creationId xmlns:p14="http://schemas.microsoft.com/office/powerpoint/2010/main" val="6508781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18:23)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light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a lamp will never shine in you again. The voice of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bridegroom</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bride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will never be heard in you again. Your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merchants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were the world’s important people. By your magic spell all the nations were led astray.</a:t>
            </a:r>
          </a:p>
        </p:txBody>
      </p:sp>
      <p:sp>
        <p:nvSpPr>
          <p:cNvPr id="3" name="Rounded Rectangle 9">
            <a:extLst>
              <a:ext uri="{FF2B5EF4-FFF2-40B4-BE49-F238E27FC236}">
                <a16:creationId xmlns:a16="http://schemas.microsoft.com/office/drawing/2014/main" id="{7E2F008B-D471-42CE-B6CF-16B861A71E22}"/>
              </a:ext>
            </a:extLst>
          </p:cNvPr>
          <p:cNvSpPr/>
          <p:nvPr/>
        </p:nvSpPr>
        <p:spPr>
          <a:xfrm>
            <a:off x="609600" y="3276600"/>
            <a:ext cx="7924800" cy="30480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world-system </a:t>
            </a:r>
            <a:r>
              <a:rPr kumimoji="0" lang="en-US" sz="6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uses even good things to lure people away from </a:t>
            </a: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a:t>
            </a:r>
            <a:endParaRPr kumimoji="0" lang="en-US" sz="4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81793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18:24)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 her was found the blood of prophets and of God’s holy people, of all who have been slaughtered on the earth.”</a:t>
            </a:r>
          </a:p>
        </p:txBody>
      </p:sp>
    </p:spTree>
    <p:extLst>
      <p:ext uri="{BB962C8B-B14F-4D97-AF65-F5344CB8AC3E}">
        <p14:creationId xmlns:p14="http://schemas.microsoft.com/office/powerpoint/2010/main" val="1058009001"/>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CFC3D-1B9C-4908-AD39-E07CB12609B0}"/>
              </a:ext>
            </a:extLst>
          </p:cNvPr>
          <p:cNvSpPr txBox="1"/>
          <p:nvPr/>
        </p:nvSpPr>
        <p:spPr>
          <a:xfrm>
            <a:off x="73083" y="35551"/>
            <a:ext cx="12066781" cy="45704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1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do we learn about the world-system?</a:t>
            </a:r>
            <a:endParaRPr kumimoji="0" lang="en-US" sz="51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lvl="0">
              <a:defRPr/>
            </a:pPr>
            <a:r>
              <a:rPr lang="en-GB" sz="40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Designed to lure people from God by replacing God.</a:t>
            </a:r>
            <a:endParaRPr lang="en-GB" sz="44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endParaRPr>
          </a:p>
          <a:p>
            <a:pPr marL="463550" lvl="0">
              <a:defRPr/>
            </a:pPr>
            <a:r>
              <a:rPr lang="en-GB"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“The inhabitants of the earth were intoxicated with her adulteries” (Rev. 17:2)</a:t>
            </a:r>
          </a:p>
          <a:p>
            <a:pPr marL="463550" lvl="0">
              <a:defRPr/>
            </a:pPr>
            <a:r>
              <a:rPr lang="en-GB"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“The waters you saw, </a:t>
            </a:r>
            <a:r>
              <a:rPr lang="en-GB" sz="2400" b="1" i="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where the prostitute sits</a:t>
            </a:r>
            <a:r>
              <a:rPr lang="en-GB"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 are peoples and nations” (Rev. 17:15).</a:t>
            </a:r>
          </a:p>
          <a:p>
            <a:pPr marL="228600" lvl="0">
              <a:defRPr/>
            </a:pPr>
            <a:r>
              <a:rPr lang="en-GB" sz="40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Traffics in luxury, greed, and outright evil.</a:t>
            </a:r>
            <a:endParaRPr lang="en-GB" sz="44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endParaRPr>
          </a:p>
          <a:p>
            <a:pPr marL="463550" lvl="0">
              <a:defRPr/>
            </a:pPr>
            <a:r>
              <a:rPr lang="en-GB"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“God has remembered her crimes” (Rev. 18:5)</a:t>
            </a:r>
          </a:p>
          <a:p>
            <a:pPr marL="463550" lvl="0">
              <a:defRPr/>
            </a:pPr>
            <a:r>
              <a:rPr lang="en-GB"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“Human beings sold as slaves” (Rev. 18:13).</a:t>
            </a:r>
          </a:p>
          <a:p>
            <a:pPr marL="228600" lvl="0">
              <a:defRPr/>
            </a:pPr>
            <a:r>
              <a:rPr lang="en-GB" sz="40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Leads to a total, abject loss of investment.</a:t>
            </a:r>
            <a:endParaRPr lang="en-GB" sz="44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endParaRPr>
          </a:p>
          <a:p>
            <a:pPr marL="463550" lvl="0">
              <a:defRPr/>
            </a:pPr>
            <a:r>
              <a:rPr lang="en-GB"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Revelation 18:9-19</a:t>
            </a:r>
          </a:p>
        </p:txBody>
      </p:sp>
    </p:spTree>
    <p:extLst>
      <p:ext uri="{BB962C8B-B14F-4D97-AF65-F5344CB8AC3E}">
        <p14:creationId xmlns:p14="http://schemas.microsoft.com/office/powerpoint/2010/main" val="197231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31085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p:txBody>
      </p:sp>
    </p:spTree>
    <p:extLst>
      <p:ext uri="{BB962C8B-B14F-4D97-AF65-F5344CB8AC3E}">
        <p14:creationId xmlns:p14="http://schemas.microsoft.com/office/powerpoint/2010/main" val="28383105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windows1">
            <a:hlinkClick r:id="" action="ppaction://media"/>
            <a:extLst>
              <a:ext uri="{FF2B5EF4-FFF2-40B4-BE49-F238E27FC236}">
                <a16:creationId xmlns:a16="http://schemas.microsoft.com/office/drawing/2014/main" id="{AE85E680-30BC-43C1-BCEF-CA84C75E90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09400" y="6375400"/>
            <a:ext cx="406400" cy="406400"/>
          </a:xfrm>
          <a:prstGeom prst="rect">
            <a:avLst/>
          </a:prstGeom>
        </p:spPr>
      </p:pic>
    </p:spTree>
    <p:extLst>
      <p:ext uri="{BB962C8B-B14F-4D97-AF65-F5344CB8AC3E}">
        <p14:creationId xmlns:p14="http://schemas.microsoft.com/office/powerpoint/2010/main" val="39590675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2653">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shutting down">
            <a:hlinkClick r:id="" action="ppaction://media"/>
            <a:extLst>
              <a:ext uri="{FF2B5EF4-FFF2-40B4-BE49-F238E27FC236}">
                <a16:creationId xmlns:a16="http://schemas.microsoft.com/office/drawing/2014/main" id="{F8AAA2FE-1C49-4CE1-85C3-1ADA23971AA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6676909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31085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p:txBody>
      </p:sp>
    </p:spTree>
    <p:extLst>
      <p:ext uri="{BB962C8B-B14F-4D97-AF65-F5344CB8AC3E}">
        <p14:creationId xmlns:p14="http://schemas.microsoft.com/office/powerpoint/2010/main" val="120722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588211"/>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17:3) 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 angel carried me away in the Spirit into a wilderness. I saw a woman sitting on a scarlet beast that was covered with blasphemous names and had seven heads and ten horns.</a:t>
            </a:r>
          </a:p>
        </p:txBody>
      </p:sp>
    </p:spTree>
    <p:extLst>
      <p:ext uri="{BB962C8B-B14F-4D97-AF65-F5344CB8AC3E}">
        <p14:creationId xmlns:p14="http://schemas.microsoft.com/office/powerpoint/2010/main" val="3260861507"/>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31085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p:txBody>
      </p:sp>
    </p:spTree>
    <p:extLst>
      <p:ext uri="{BB962C8B-B14F-4D97-AF65-F5344CB8AC3E}">
        <p14:creationId xmlns:p14="http://schemas.microsoft.com/office/powerpoint/2010/main" val="1040943297"/>
      </p:ext>
    </p:extLst>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When you know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becomes difficult to enjoy life.</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 I care about all of these activities—doomed to 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does it all matter?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long can I distract myself?</a:t>
            </a:r>
            <a:endParaRPr kumimoji="0" lang="en-US"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32187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wipe(left)">
                                      <p:cBhvr>
                                        <p:cTn id="11" dur="500"/>
                                        <p:tgtEl>
                                          <p:spTgt spid="2">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wipe(left)">
                                      <p:cBhvr>
                                        <p:cTn id="15" dur="500"/>
                                        <p:tgtEl>
                                          <p:spTgt spid="2">
                                            <p:txEl>
                                              <p:pRg st="6" end="6"/>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left)">
                                      <p:cBhvr>
                                        <p:cTn id="19" dur="500"/>
                                        <p:tgtEl>
                                          <p:spTgt spid="2">
                                            <p:txEl>
                                              <p:pRg st="7" end="7"/>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wipe(left)">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When you know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becomes difficult to enjoy life.</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 I care about all of these activities—doomed to 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does it all matter?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long can I distract myself?</a:t>
            </a:r>
            <a:endParaRPr kumimoji="0" lang="en-US"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0743927"/>
      </p:ext>
    </p:extLst>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7356E7-76CF-4ECC-B549-575A58D31D2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9DCE089-510A-4CD9-9DB0-436219A999B5}"/>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 Diener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(Psychology professor at U of Illinois)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 Diener, </a:t>
            </a:r>
            <a:r>
              <a:rPr kumimoji="0" lang="en-US" sz="2000" b="0" i="1"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Happiness: Unlocking the Mysteries of Psychological Wealth</a:t>
            </a:r>
            <a:r>
              <a:rPr kumimoji="0" lang="en-US" sz="2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(Malden, MA: Blackwell Publishing, 2008), 151.</a:t>
            </a:r>
          </a:p>
        </p:txBody>
      </p:sp>
      <p:sp>
        <p:nvSpPr>
          <p:cNvPr id="10" name="TextBox 9">
            <a:extLst>
              <a:ext uri="{FF2B5EF4-FFF2-40B4-BE49-F238E27FC236}">
                <a16:creationId xmlns:a16="http://schemas.microsoft.com/office/drawing/2014/main" id="{34812C4F-F31E-4493-A495-C16F061C3B12}"/>
              </a:ext>
            </a:extLst>
          </p:cNvPr>
          <p:cNvSpPr txBox="1"/>
          <p:nvPr/>
        </p:nvSpPr>
        <p:spPr>
          <a:xfrm>
            <a:off x="150640" y="2274849"/>
            <a:ext cx="7645919"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People who try to make themselves really happy</a:t>
            </a:r>
            <a:r>
              <a:rPr kumimoji="0" lang="en-US" sz="4000" b="0" i="0" u="none" strike="noStrike" kern="1200" cap="none" spc="-15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—those folks who chase excitement in relationships, a big paycheck at work, and intense thrills in their leisure time—are a bit like rats on a treadmill, running and running, but not really getting anywhere. </a:t>
            </a:r>
          </a:p>
        </p:txBody>
      </p:sp>
    </p:spTree>
    <p:extLst>
      <p:ext uri="{BB962C8B-B14F-4D97-AF65-F5344CB8AC3E}">
        <p14:creationId xmlns:p14="http://schemas.microsoft.com/office/powerpoint/2010/main" val="20349750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F42C5-DD46-4C01-91A9-FEBD4BD4D79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A168D6-B948-4579-914D-43281400CD52}"/>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 Diener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(Psychology professor at U of Illinois)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 Diener, </a:t>
            </a:r>
            <a:r>
              <a:rPr kumimoji="0" lang="en-US" sz="2000" b="0" i="1"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Happiness: Unlocking the Mysteries of Psychological Wealth</a:t>
            </a:r>
            <a:r>
              <a:rPr kumimoji="0" lang="en-US" sz="2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(Malden, MA: Blackwell Publishing, 2008), 151.</a:t>
            </a:r>
          </a:p>
        </p:txBody>
      </p:sp>
      <p:sp>
        <p:nvSpPr>
          <p:cNvPr id="6" name="TextBox 5">
            <a:extLst>
              <a:ext uri="{FF2B5EF4-FFF2-40B4-BE49-F238E27FC236}">
                <a16:creationId xmlns:a16="http://schemas.microsoft.com/office/drawing/2014/main" id="{7821F98C-E6A5-4568-B4DD-F6C37B21B247}"/>
              </a:ext>
            </a:extLst>
          </p:cNvPr>
          <p:cNvSpPr txBox="1"/>
          <p:nvPr/>
        </p:nvSpPr>
        <p:spPr>
          <a:xfrm>
            <a:off x="150640" y="2274849"/>
            <a:ext cx="7645919"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People who try to make themselves really happy—those folks who chase excitement in relationships, a big paycheck at work, and intense thrills in their leisure time—</a:t>
            </a:r>
            <a:r>
              <a:rPr kumimoji="0" lang="en-US" sz="4000" b="0" i="0" u="none" strike="noStrike" kern="1200" cap="none" spc="-15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are a bit like rats on a treadmill, running and running, but not really getting anywhere. </a:t>
            </a:r>
          </a:p>
        </p:txBody>
      </p:sp>
    </p:spTree>
    <p:extLst>
      <p:ext uri="{BB962C8B-B14F-4D97-AF65-F5344CB8AC3E}">
        <p14:creationId xmlns:p14="http://schemas.microsoft.com/office/powerpoint/2010/main" val="3912985267"/>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F42C5-DD46-4C01-91A9-FEBD4BD4D79B}"/>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A168D6-B948-4579-914D-43281400CD52}"/>
              </a:ext>
            </a:extLst>
          </p:cNvPr>
          <p:cNvSpPr txBox="1"/>
          <p:nvPr/>
        </p:nvSpPr>
        <p:spPr>
          <a:xfrm>
            <a:off x="76200" y="70009"/>
            <a:ext cx="777239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 Diener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(Psychology professor at U of Illinois)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 Diener, </a:t>
            </a:r>
            <a:r>
              <a:rPr kumimoji="0" lang="en-US" sz="2000" b="0" i="1"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Happiness: Unlocking the Mysteries of Psychological Wealth</a:t>
            </a:r>
            <a:r>
              <a:rPr kumimoji="0" lang="en-US" sz="2000" b="0" i="0" u="none" strike="noStrike" kern="1200" cap="none" spc="0" normalizeH="0" baseline="0" noProof="0" dirty="0">
                <a:ln>
                  <a:noFill/>
                </a:ln>
                <a:solidFill>
                  <a:srgbClr val="FFFFC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(Malden, MA: Blackwell Publishing, 2008), 151.</a:t>
            </a:r>
          </a:p>
        </p:txBody>
      </p:sp>
      <p:sp>
        <p:nvSpPr>
          <p:cNvPr id="6" name="TextBox 5">
            <a:extLst>
              <a:ext uri="{FF2B5EF4-FFF2-40B4-BE49-F238E27FC236}">
                <a16:creationId xmlns:a16="http://schemas.microsoft.com/office/drawing/2014/main" id="{7821F98C-E6A5-4568-B4DD-F6C37B21B247}"/>
              </a:ext>
            </a:extLst>
          </p:cNvPr>
          <p:cNvSpPr txBox="1"/>
          <p:nvPr/>
        </p:nvSpPr>
        <p:spPr>
          <a:xfrm>
            <a:off x="150640" y="2274849"/>
            <a:ext cx="7645919"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People who try to make themselves really happy—those folks who chase excitement in relationships, a big paycheck at work, and intense thrills in their leisure time—</a:t>
            </a:r>
            <a:r>
              <a:rPr kumimoji="0" lang="en-US" sz="4000" b="0"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are a bit like rats on a treadmill, running and running, but not really getting anywhere. </a:t>
            </a:r>
          </a:p>
        </p:txBody>
      </p:sp>
      <p:sp>
        <p:nvSpPr>
          <p:cNvPr id="8" name="Rounded Rectangle 5">
            <a:extLst>
              <a:ext uri="{FF2B5EF4-FFF2-40B4-BE49-F238E27FC236}">
                <a16:creationId xmlns:a16="http://schemas.microsoft.com/office/drawing/2014/main" id="{8DE48EE2-3681-4318-835E-62F4AF8B4F47}"/>
              </a:ext>
            </a:extLst>
          </p:cNvPr>
          <p:cNvSpPr/>
          <p:nvPr/>
        </p:nvSpPr>
        <p:spPr>
          <a:xfrm>
            <a:off x="4724400" y="2971800"/>
            <a:ext cx="6248400" cy="175342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“Hedonic treadmill”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(aka “pleasure paradox”)</a:t>
            </a:r>
          </a:p>
        </p:txBody>
      </p:sp>
    </p:spTree>
    <p:extLst>
      <p:ext uri="{BB962C8B-B14F-4D97-AF65-F5344CB8AC3E}">
        <p14:creationId xmlns:p14="http://schemas.microsoft.com/office/powerpoint/2010/main" val="2769895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2013"/>
      </p:ext>
    </p:extLst>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D2CA25-9A44-4CB6-AF64-6DC9A029EFDF}"/>
              </a:ext>
            </a:extLst>
          </p:cNvPr>
          <p:cNvSpPr/>
          <p:nvPr/>
        </p:nvSpPr>
        <p:spPr>
          <a:xfrm>
            <a:off x="4445000" y="2244328"/>
            <a:ext cx="7620000" cy="43088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Are you happier now…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you can check your phone</a:t>
            </a:r>
            <a:r>
              <a:rPr kumimoji="0" lang="en-GB" sz="4400" b="1" i="0" u="none" strike="noStrike" kern="1200" cap="none" spc="-150" normalizeH="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every</a:t>
            </a: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10 minutes?</a:t>
            </a:r>
          </a:p>
          <a:p>
            <a:pPr lvl="0" algn="ctr">
              <a:defRPr/>
            </a:pPr>
            <a:r>
              <a:rPr lang="en-GB" sz="4400" b="1" spc="-150" dirty="0">
                <a:solidFill>
                  <a:srgbClr val="F79646">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you can watch a screen for 7.25 hours per day?</a:t>
            </a:r>
          </a:p>
          <a:p>
            <a:pPr lvl="0" algn="ctr">
              <a:defRPr/>
            </a:pPr>
            <a:r>
              <a:rPr lang="en-GB" sz="4400" b="1" spc="-150" dirty="0">
                <a:solidFill>
                  <a:srgbClr val="F79646">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you’re omniscient?</a:t>
            </a:r>
          </a:p>
        </p:txBody>
      </p:sp>
    </p:spTree>
    <p:extLst>
      <p:ext uri="{BB962C8B-B14F-4D97-AF65-F5344CB8AC3E}">
        <p14:creationId xmlns:p14="http://schemas.microsoft.com/office/powerpoint/2010/main" val="37146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5014D-87C0-4A8C-BAB2-6C73595E8638}"/>
              </a:ext>
            </a:extLst>
          </p:cNvPr>
          <p:cNvSpPr/>
          <p:nvPr/>
        </p:nvSpPr>
        <p:spPr>
          <a:xfrm>
            <a:off x="4445000" y="2244328"/>
            <a:ext cx="7620000" cy="44627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Does </a:t>
            </a:r>
            <a:r>
              <a:rPr kumimoji="0" lang="en-GB" sz="5400" b="1" i="0" u="none" strike="noStrike" kern="1200" cap="none" spc="-150" normalizeH="0" baseline="0" noProof="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sexual compulsion</a:t>
            </a:r>
            <a:r>
              <a:rPr kumimoji="0" lang="en-GB" sz="5400" b="1" i="0" u="none" strike="noStrike" kern="1200" cap="none" spc="-150" normalizeH="0" noProof="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5400" b="1" i="0" u="none" strike="noStrike" kern="1200" cap="none" spc="-15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make you feel better?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Or does it just make you feel 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Can you tell the difference?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spc="-150" dirty="0">
                <a:solidFill>
                  <a:srgbClr val="F79646">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many minutes does it take before you return to “normal”?</a:t>
            </a:r>
            <a:endPar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755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B98B26-76F5-4ED3-9FF9-7E5FC8FBF030}"/>
              </a:ext>
            </a:extLst>
          </p:cNvPr>
          <p:cNvSpPr/>
          <p:nvPr/>
        </p:nvSpPr>
        <p:spPr>
          <a:xfrm>
            <a:off x="4445000" y="2244328"/>
            <a:ext cx="7620000" cy="46166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long does it take for the happiness of a new purchase to wear off?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Two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Two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F79646">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Two weeks?</a:t>
            </a:r>
          </a:p>
        </p:txBody>
      </p:sp>
    </p:spTree>
    <p:extLst>
      <p:ext uri="{BB962C8B-B14F-4D97-AF65-F5344CB8AC3E}">
        <p14:creationId xmlns:p14="http://schemas.microsoft.com/office/powerpoint/2010/main" val="340740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17:3) T</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he angel carried me away in the Spirit into a wilderness. I saw a woman sitting on a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scarlet beast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that was covered with blasphemous names and had seven heads and ten horns.</a:t>
            </a:r>
          </a:p>
        </p:txBody>
      </p:sp>
      <p:sp>
        <p:nvSpPr>
          <p:cNvPr id="4" name="Rounded Rectangle 5">
            <a:extLst>
              <a:ext uri="{FF2B5EF4-FFF2-40B4-BE49-F238E27FC236}">
                <a16:creationId xmlns:a16="http://schemas.microsoft.com/office/drawing/2014/main" id="{A8800592-4591-415D-853E-964629F54D3D}"/>
              </a:ext>
            </a:extLst>
          </p:cNvPr>
          <p:cNvSpPr/>
          <p:nvPr/>
        </p:nvSpPr>
        <p:spPr>
          <a:xfrm>
            <a:off x="5867400" y="1371601"/>
            <a:ext cx="6210808" cy="30480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“Scarlet Beast”</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refers to the Antichrist.</a:t>
            </a: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saw a beast coming out of the sea. It had ten horns and seven heads” (Rev. 13:1).</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 the man and the reunited Roman Empire are in view.</a:t>
            </a:r>
          </a:p>
        </p:txBody>
      </p:sp>
    </p:spTree>
    <p:extLst>
      <p:ext uri="{BB962C8B-B14F-4D97-AF65-F5344CB8AC3E}">
        <p14:creationId xmlns:p14="http://schemas.microsoft.com/office/powerpoint/2010/main" val="28507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When you know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becomes difficult to enjoy life.</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 I care about all of these activities—doomed to 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does it all matter?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long can I distract myself?</a:t>
            </a:r>
            <a:endParaRPr kumimoji="0" lang="en-US" sz="2400" b="1" i="0" u="none" strike="noStrike" kern="1200" cap="none" spc="0" normalizeH="0" baseline="0" noProof="0" dirty="0">
              <a:ln>
                <a:noFill/>
              </a:ln>
              <a:solidFill>
                <a:srgbClr val="4BACC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99686115"/>
      </p:ext>
    </p:extLst>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66787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When you know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becomes difficult to enjoy life.</a:t>
            </a:r>
            <a:endParaRPr kumimoji="0" lang="en-US"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 I care about all of these activities—doomed to 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does it all matter?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long can I distract myself?</a:t>
            </a:r>
            <a:endParaRPr kumimoji="0" lang="en-US"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Investing in God and people is the only cause that will last into eternity.</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ounded Rectangle 5">
            <a:extLst>
              <a:ext uri="{FF2B5EF4-FFF2-40B4-BE49-F238E27FC236}">
                <a16:creationId xmlns:a16="http://schemas.microsoft.com/office/drawing/2014/main" id="{6CADCECB-D1A6-4C98-BA90-C4DED06EC98F}"/>
              </a:ext>
            </a:extLst>
          </p:cNvPr>
          <p:cNvSpPr/>
          <p:nvPr/>
        </p:nvSpPr>
        <p:spPr>
          <a:xfrm>
            <a:off x="3441192" y="88900"/>
            <a:ext cx="8674608" cy="456012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Jn. 2:16) All that is in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lust of the </a:t>
            </a:r>
            <a:r>
              <a:rPr kumimoji="0" lang="en-GB" sz="4800" b="1" i="0" u="sng"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flesh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 lust of the </a:t>
            </a:r>
            <a:r>
              <a:rPr kumimoji="0" lang="en-GB" sz="4800" b="1" i="0" u="sng"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eyes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the boastful </a:t>
            </a:r>
            <a:r>
              <a:rPr kumimoji="0" lang="en-GB" sz="4800" b="1" i="0" u="sng"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pride of life</a:t>
            </a:r>
            <a:r>
              <a:rPr kumimoji="0" lang="en-GB" sz="48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 not from the Father, but is from the world.</a:t>
            </a:r>
          </a:p>
        </p:txBody>
      </p:sp>
    </p:spTree>
    <p:extLst>
      <p:ext uri="{BB962C8B-B14F-4D97-AF65-F5344CB8AC3E}">
        <p14:creationId xmlns:p14="http://schemas.microsoft.com/office/powerpoint/2010/main" val="1984548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wipe(left)">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4C5F5B-BBEE-4AA8-919F-03056DF01119}"/>
              </a:ext>
            </a:extLst>
          </p:cNvPr>
          <p:cNvSpPr txBox="1"/>
          <p:nvPr/>
        </p:nvSpPr>
        <p:spPr>
          <a:xfrm>
            <a:off x="54858" y="102972"/>
            <a:ext cx="8408291" cy="66787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150" normalizeH="0" baseline="0" noProof="0" dirty="0">
                <a:ln>
                  <a:noFill/>
                </a:ln>
                <a:solidFill>
                  <a:srgbClr val="4BACC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shouldn’t we invest in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Pleasure, possessions, and prestige all have one thing in 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They are going away… </a:t>
            </a:r>
            <a:r>
              <a:rPr kumimoji="0" lang="en-GB"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forever!</a:t>
            </a:r>
            <a:endParaRPr kumimoji="0" lang="en-US" sz="4000" b="1" i="1"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our undeniable and inescapable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When you know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becomes difficult to enjoy life.</a:t>
            </a:r>
            <a:endParaRPr kumimoji="0" lang="en-US" sz="4000" b="1" i="0" u="none" strike="noStrike" kern="1200" cap="none" spc="-15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 I care about all of these activities—doomed to 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does it all matter?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long can I distract myself?</a:t>
            </a:r>
            <a:endParaRPr kumimoji="0" lang="en-US" sz="2400" b="1" i="0" u="none" strike="noStrike" kern="1200" cap="none" spc="0" normalizeH="0" baseline="0" noProof="0" dirty="0">
              <a:ln>
                <a:noFill/>
              </a:ln>
              <a:solidFill>
                <a:srgbClr val="7695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Investing in God and people is the only cause that will last into eternity.</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ounded Rectangle 5">
            <a:extLst>
              <a:ext uri="{FF2B5EF4-FFF2-40B4-BE49-F238E27FC236}">
                <a16:creationId xmlns:a16="http://schemas.microsoft.com/office/drawing/2014/main" id="{6CADCECB-D1A6-4C98-BA90-C4DED06EC98F}"/>
              </a:ext>
            </a:extLst>
          </p:cNvPr>
          <p:cNvSpPr/>
          <p:nvPr/>
        </p:nvSpPr>
        <p:spPr>
          <a:xfrm>
            <a:off x="3441192" y="88900"/>
            <a:ext cx="8674608" cy="456012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Jn. 2:17) The world is passing away, and also its lusts.</a:t>
            </a:r>
          </a:p>
          <a:p>
            <a:pPr lvl="0" algn="ctr">
              <a:defRPr/>
            </a:pPr>
            <a:r>
              <a:rPr lang="en-GB" sz="4800" b="1" spc="-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the one who does the will of God lives forever!</a:t>
            </a:r>
          </a:p>
          <a:p>
            <a:pPr lvl="0" algn="ctr">
              <a:defRPr/>
            </a:pPr>
            <a:endParaRPr lang="en-GB" sz="4800" b="1" spc="-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GB" sz="4800" b="1" spc="-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38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14776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3A9AC7-6464-4D49-97BE-5916167BC2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220440"/>
            <a:ext cx="6218431" cy="6417119"/>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17:3) T</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he angel carried me away in the Spirit into a wilderness. I saw a woman sitting on a scarlet beast that was covered with blasphemous names and had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seven heads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and ten horns.</a:t>
            </a:r>
          </a:p>
        </p:txBody>
      </p:sp>
      <p:sp>
        <p:nvSpPr>
          <p:cNvPr id="5" name="Rounded Rectangle 5">
            <a:extLst>
              <a:ext uri="{FF2B5EF4-FFF2-40B4-BE49-F238E27FC236}">
                <a16:creationId xmlns:a16="http://schemas.microsoft.com/office/drawing/2014/main" id="{1C5EE28F-2C37-4DF7-A983-E9AAF11D47C4}"/>
              </a:ext>
            </a:extLst>
          </p:cNvPr>
          <p:cNvSpPr/>
          <p:nvPr/>
        </p:nvSpPr>
        <p:spPr>
          <a:xfrm>
            <a:off x="1143001" y="1966655"/>
            <a:ext cx="10935208" cy="329114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“Seven heads”</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seven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heads</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are seven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mountains</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Five have fallen, one is, the other has not yet come</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(verses 9-10).</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These are world empires throughout history.</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Mountains symbolize empires (</a:t>
            </a:r>
            <a:r>
              <a:rPr lang="nl-NL"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Jer. 51:25; Dan. 2:35; Hab. 3:6, 10; Zech. 4:7).</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Egypt, Assyria, Babylon, Media-Persia, Greece, Rome, and Reunited Rome.</a:t>
            </a:r>
          </a:p>
        </p:txBody>
      </p:sp>
    </p:spTree>
    <p:extLst>
      <p:ext uri="{BB962C8B-B14F-4D97-AF65-F5344CB8AC3E}">
        <p14:creationId xmlns:p14="http://schemas.microsoft.com/office/powerpoint/2010/main" val="67882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17:3) T</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he angel carried me away in the Spirit into a wilderness. I saw a woman sitting on a scarlet beast that was covered with blasphemous names and had seven heads and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ten horns.</a:t>
            </a:r>
          </a:p>
        </p:txBody>
      </p:sp>
      <p:sp>
        <p:nvSpPr>
          <p:cNvPr id="5" name="Rounded Rectangle 5">
            <a:extLst>
              <a:ext uri="{FF2B5EF4-FFF2-40B4-BE49-F238E27FC236}">
                <a16:creationId xmlns:a16="http://schemas.microsoft.com/office/drawing/2014/main" id="{C673775F-0F4E-46DC-A202-B693801817E0}"/>
              </a:ext>
            </a:extLst>
          </p:cNvPr>
          <p:cNvSpPr/>
          <p:nvPr/>
        </p:nvSpPr>
        <p:spPr>
          <a:xfrm>
            <a:off x="304800" y="2590995"/>
            <a:ext cx="11049000" cy="320020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“Ten horns”</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10 kings/kingdoms who reign with the Antichrist for a short time.</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ten horns</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which you saw are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ten kings</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who have not yet received a kingdom, but they receive authority as kings with the beast for one hour” (v.12).</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334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17:3) T</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he angel carried me away in the Spirit into a wilderness.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saw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woman sitting on a scarlet 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that was covered with blasphemous names and had seven heads and ten horns.</a:t>
            </a:r>
          </a:p>
        </p:txBody>
      </p:sp>
    </p:spTree>
    <p:extLst>
      <p:ext uri="{BB962C8B-B14F-4D97-AF65-F5344CB8AC3E}">
        <p14:creationId xmlns:p14="http://schemas.microsoft.com/office/powerpoint/2010/main" val="2819508539"/>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4058</Words>
  <Application>Microsoft Office PowerPoint</Application>
  <PresentationFormat>Widescreen</PresentationFormat>
  <Paragraphs>352</Paragraphs>
  <Slides>64</Slides>
  <Notes>63</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2025-02-25T15:35:22Z</dcterms:created>
  <dcterms:modified xsi:type="dcterms:W3CDTF">2025-02-25T15:35:29Z</dcterms:modified>
</cp:coreProperties>
</file>