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sldIdLst>
    <p:sldId id="1169" r:id="rId5"/>
    <p:sldId id="1435" r:id="rId6"/>
    <p:sldId id="1386" r:id="rId7"/>
    <p:sldId id="1436" r:id="rId8"/>
    <p:sldId id="1437" r:id="rId9"/>
    <p:sldId id="1430" r:id="rId10"/>
    <p:sldId id="1414" r:id="rId11"/>
    <p:sldId id="1431" r:id="rId12"/>
    <p:sldId id="1417" r:id="rId13"/>
    <p:sldId id="1418" r:id="rId14"/>
    <p:sldId id="1415" r:id="rId15"/>
    <p:sldId id="1432" r:id="rId16"/>
    <p:sldId id="1433" r:id="rId17"/>
    <p:sldId id="1426" r:id="rId18"/>
    <p:sldId id="1427" r:id="rId19"/>
    <p:sldId id="1419" r:id="rId20"/>
    <p:sldId id="1420" r:id="rId21"/>
    <p:sldId id="1421" r:id="rId22"/>
    <p:sldId id="1428" r:id="rId23"/>
    <p:sldId id="1429" r:id="rId24"/>
    <p:sldId id="1422" r:id="rId25"/>
    <p:sldId id="1423" r:id="rId26"/>
    <p:sldId id="1440" r:id="rId27"/>
    <p:sldId id="1439" r:id="rId28"/>
    <p:sldId id="1424" r:id="rId29"/>
    <p:sldId id="1425" r:id="rId30"/>
    <p:sldId id="1441" r:id="rId31"/>
    <p:sldId id="143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DB2B"/>
    <a:srgbClr val="5BB41E"/>
    <a:srgbClr val="221A00"/>
    <a:srgbClr val="3F7D15"/>
    <a:srgbClr val="03272D"/>
    <a:srgbClr val="3E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18" autoAdjust="0"/>
    <p:restoredTop sz="81329" autoAdjust="0"/>
  </p:normalViewPr>
  <p:slideViewPr>
    <p:cSldViewPr snapToGrid="0">
      <p:cViewPr varScale="1">
        <p:scale>
          <a:sx n="55" d="100"/>
          <a:sy n="55" d="100"/>
        </p:scale>
        <p:origin x="640" y="3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kB" userId="24b687c4-40e4-4a40-9dc6-998e48fbcac3" providerId="ADAL" clId="{B8965B5F-8047-447B-A1B7-4E5B16F505E5}"/>
    <pc:docChg chg="modSld">
      <pc:chgData name="RunkB" userId="24b687c4-40e4-4a40-9dc6-998e48fbcac3" providerId="ADAL" clId="{B8965B5F-8047-447B-A1B7-4E5B16F505E5}" dt="2024-05-26T01:06:34.554" v="299" actId="20577"/>
      <pc:docMkLst>
        <pc:docMk/>
      </pc:docMkLst>
      <pc:sldChg chg="modSp modAnim">
        <pc:chgData name="RunkB" userId="24b687c4-40e4-4a40-9dc6-998e48fbcac3" providerId="ADAL" clId="{B8965B5F-8047-447B-A1B7-4E5B16F505E5}" dt="2024-05-26T01:06:34.554" v="299" actId="20577"/>
        <pc:sldMkLst>
          <pc:docMk/>
          <pc:sldMk cId="2727313934" sldId="1438"/>
        </pc:sldMkLst>
        <pc:spChg chg="mod">
          <ac:chgData name="RunkB" userId="24b687c4-40e4-4a40-9dc6-998e48fbcac3" providerId="ADAL" clId="{B8965B5F-8047-447B-A1B7-4E5B16F505E5}" dt="2024-05-26T01:06:34.554" v="299" actId="20577"/>
          <ac:spMkLst>
            <pc:docMk/>
            <pc:sldMk cId="2727313934" sldId="1438"/>
            <ac:spMk id="4" creationId="{C27891EF-BA39-4FDA-B359-18AC51829A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F926D-B060-4F6A-834C-683F444DE01B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77DC-F2A7-4847-88A5-2B3DF623F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40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29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10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15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53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23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494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87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64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10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5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452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163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53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58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91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71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04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2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5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30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27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55415" y="2044005"/>
            <a:ext cx="6335479" cy="27699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Psalm 73</a:t>
            </a:r>
          </a:p>
          <a:p>
            <a:pPr algn="ctr"/>
            <a:r>
              <a:rPr lang="en-US" sz="4800" i="1" dirty="0">
                <a:solidFill>
                  <a:schemeClr val="bg1"/>
                </a:solidFill>
              </a:rPr>
              <a:t>Overcoming Envy</a:t>
            </a:r>
          </a:p>
          <a:p>
            <a:pPr algn="ctr"/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8292661" y="170463"/>
            <a:ext cx="3788979" cy="213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12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</a:t>
            </a:r>
            <a:r>
              <a:rPr lang="en-US" sz="4400" b="1" u="sng" baseline="30000" dirty="0">
                <a:solidFill>
                  <a:schemeClr val="bg1"/>
                </a:solidFill>
              </a:rPr>
              <a:t>But as for me</a:t>
            </a:r>
            <a:r>
              <a:rPr lang="en-US" sz="4400" b="1" baseline="30000" dirty="0">
                <a:solidFill>
                  <a:schemeClr val="bg1"/>
                </a:solidFill>
              </a:rPr>
              <a:t>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</a:t>
            </a:r>
            <a:r>
              <a:rPr lang="en-US" sz="4400" b="1" u="sng" baseline="30000" dirty="0">
                <a:solidFill>
                  <a:schemeClr val="bg1"/>
                </a:solidFill>
              </a:rPr>
              <a:t>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7DFD37D-FC32-4904-A95F-A9B7E0C25618}"/>
              </a:ext>
            </a:extLst>
          </p:cNvPr>
          <p:cNvSpPr/>
          <p:nvPr/>
        </p:nvSpPr>
        <p:spPr>
          <a:xfrm>
            <a:off x="7384648" y="862114"/>
            <a:ext cx="4051139" cy="184636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Honest confession: </a:t>
            </a:r>
          </a:p>
          <a:p>
            <a:pPr algn="ctr"/>
            <a:r>
              <a:rPr lang="en-US" sz="3200" dirty="0"/>
              <a:t>“I am doubting God’s goodness and plan”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7D478F8-D6A2-4CA0-9F6D-B78E7BEABBA2}"/>
              </a:ext>
            </a:extLst>
          </p:cNvPr>
          <p:cNvSpPr/>
          <p:nvPr/>
        </p:nvSpPr>
        <p:spPr>
          <a:xfrm>
            <a:off x="5915865" y="5253870"/>
            <a:ext cx="5578997" cy="112904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He’s close to falling into a course of spiritual destruction!</a:t>
            </a:r>
          </a:p>
        </p:txBody>
      </p:sp>
    </p:spTree>
    <p:extLst>
      <p:ext uri="{BB962C8B-B14F-4D97-AF65-F5344CB8AC3E}">
        <p14:creationId xmlns:p14="http://schemas.microsoft.com/office/powerpoint/2010/main" val="3814909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</a:t>
            </a:r>
            <a:r>
              <a:rPr lang="en-US" sz="4400" b="1" u="sng" baseline="30000" dirty="0">
                <a:solidFill>
                  <a:schemeClr val="bg1"/>
                </a:solidFill>
              </a:rPr>
              <a:t>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E5CA0-4B39-4199-B07D-C2DFC2A5621C}"/>
              </a:ext>
            </a:extLst>
          </p:cNvPr>
          <p:cNvSpPr/>
          <p:nvPr/>
        </p:nvSpPr>
        <p:spPr>
          <a:xfrm>
            <a:off x="6574420" y="827071"/>
            <a:ext cx="4953965" cy="360603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Envy: wanting what someone else has. </a:t>
            </a:r>
          </a:p>
          <a:p>
            <a:pPr algn="ctr"/>
            <a:r>
              <a:rPr lang="en-US" sz="3200" dirty="0"/>
              <a:t>FAMILY ADVANTAGES, PERSONAL GIFTS, PROSPERITY/SUCCESS, LACK OF HARDSHIPS</a:t>
            </a:r>
          </a:p>
        </p:txBody>
      </p:sp>
    </p:spTree>
    <p:extLst>
      <p:ext uri="{BB962C8B-B14F-4D97-AF65-F5344CB8AC3E}">
        <p14:creationId xmlns:p14="http://schemas.microsoft.com/office/powerpoint/2010/main" val="11299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</a:t>
            </a:r>
            <a:r>
              <a:rPr lang="en-US" sz="4400" b="1" u="sng" baseline="30000" dirty="0">
                <a:solidFill>
                  <a:schemeClr val="bg1"/>
                </a:solidFill>
              </a:rPr>
              <a:t>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E5CA0-4B39-4199-B07D-C2DFC2A5621C}"/>
              </a:ext>
            </a:extLst>
          </p:cNvPr>
          <p:cNvSpPr/>
          <p:nvPr/>
        </p:nvSpPr>
        <p:spPr>
          <a:xfrm>
            <a:off x="6574420" y="827071"/>
            <a:ext cx="4953965" cy="360603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Envy: wanting what someone else has. </a:t>
            </a:r>
          </a:p>
          <a:p>
            <a:pPr algn="ctr"/>
            <a:r>
              <a:rPr lang="en-US" sz="3200" dirty="0"/>
              <a:t>FAMILY ADVANTAGES, PERSONAL GIFTS, PROSPERITY/SUCCESS, LACK OF HARDSHIPS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A7775B-787E-44F4-84CC-2F23EE988DAB}"/>
              </a:ext>
            </a:extLst>
          </p:cNvPr>
          <p:cNvSpPr/>
          <p:nvPr/>
        </p:nvSpPr>
        <p:spPr>
          <a:xfrm>
            <a:off x="5416950" y="4919561"/>
            <a:ext cx="6111435" cy="16085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Those who don’t give God any credit, don’t have humility, take shortcuts, lord over others, aren’t generous…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D151B2-DD63-4885-8D84-644469608A72}"/>
              </a:ext>
            </a:extLst>
          </p:cNvPr>
          <p:cNvCxnSpPr>
            <a:cxnSpLocks/>
          </p:cNvCxnSpPr>
          <p:nvPr/>
        </p:nvCxnSpPr>
        <p:spPr>
          <a:xfrm>
            <a:off x="3561128" y="3865944"/>
            <a:ext cx="1648445" cy="1417381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92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</a:t>
            </a:r>
            <a:r>
              <a:rPr lang="en-US" sz="4400" b="1" u="sng" baseline="30000" dirty="0">
                <a:solidFill>
                  <a:schemeClr val="bg1"/>
                </a:solidFill>
              </a:rPr>
              <a:t>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E5CA0-4B39-4199-B07D-C2DFC2A5621C}"/>
              </a:ext>
            </a:extLst>
          </p:cNvPr>
          <p:cNvSpPr/>
          <p:nvPr/>
        </p:nvSpPr>
        <p:spPr>
          <a:xfrm>
            <a:off x="6574420" y="827071"/>
            <a:ext cx="4953965" cy="360603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Envy: wanting what someone else has. </a:t>
            </a:r>
          </a:p>
          <a:p>
            <a:pPr algn="ctr"/>
            <a:r>
              <a:rPr lang="en-US" sz="3200" dirty="0"/>
              <a:t>FAMILY ADVANTAGES, PERSONAL GIFTS, PROSPERITY/SUCCESS, LACK OF HARDSHIPS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A7775B-787E-44F4-84CC-2F23EE988DAB}"/>
              </a:ext>
            </a:extLst>
          </p:cNvPr>
          <p:cNvSpPr/>
          <p:nvPr/>
        </p:nvSpPr>
        <p:spPr>
          <a:xfrm>
            <a:off x="5416950" y="4919561"/>
            <a:ext cx="6111435" cy="16085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Those who don’t give God any credit, don’t have humility, take shortcuts, lord over others, aren’t generous…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D151B2-DD63-4885-8D84-644469608A72}"/>
              </a:ext>
            </a:extLst>
          </p:cNvPr>
          <p:cNvCxnSpPr>
            <a:cxnSpLocks/>
          </p:cNvCxnSpPr>
          <p:nvPr/>
        </p:nvCxnSpPr>
        <p:spPr>
          <a:xfrm>
            <a:off x="3561128" y="3865944"/>
            <a:ext cx="1648445" cy="1417381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DE6927B-33AF-4530-B309-B64EBA7FB4E6}"/>
              </a:ext>
            </a:extLst>
          </p:cNvPr>
          <p:cNvSpPr/>
          <p:nvPr/>
        </p:nvSpPr>
        <p:spPr>
          <a:xfrm>
            <a:off x="2796337" y="1088291"/>
            <a:ext cx="3574473" cy="19492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tx1"/>
                </a:solidFill>
              </a:rPr>
              <a:t>True Confession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I can envy my peers, friends, and other followers of God.</a:t>
            </a:r>
          </a:p>
        </p:txBody>
      </p:sp>
    </p:spTree>
    <p:extLst>
      <p:ext uri="{BB962C8B-B14F-4D97-AF65-F5344CB8AC3E}">
        <p14:creationId xmlns:p14="http://schemas.microsoft.com/office/powerpoint/2010/main" val="157415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</a:t>
            </a:r>
            <a:r>
              <a:rPr lang="en-US" sz="4400" b="1" u="sng" baseline="30000" dirty="0">
                <a:solidFill>
                  <a:schemeClr val="bg1"/>
                </a:solidFill>
              </a:rPr>
              <a:t>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E5CA0-4B39-4199-B07D-C2DFC2A5621C}"/>
              </a:ext>
            </a:extLst>
          </p:cNvPr>
          <p:cNvSpPr/>
          <p:nvPr/>
        </p:nvSpPr>
        <p:spPr>
          <a:xfrm>
            <a:off x="6574420" y="827071"/>
            <a:ext cx="4953965" cy="360603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Envy: wanting what someone else has. </a:t>
            </a:r>
          </a:p>
          <a:p>
            <a:pPr algn="ctr"/>
            <a:r>
              <a:rPr lang="en-US" sz="3200" dirty="0"/>
              <a:t>FAMILY ADVANTAGES, PERSONAL GIFTS, PROSPERITY/SUCCESS, LACK OF HARDSHIPS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A7775B-787E-44F4-84CC-2F23EE988DAB}"/>
              </a:ext>
            </a:extLst>
          </p:cNvPr>
          <p:cNvSpPr/>
          <p:nvPr/>
        </p:nvSpPr>
        <p:spPr>
          <a:xfrm>
            <a:off x="5416950" y="4919561"/>
            <a:ext cx="6111435" cy="16085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Those who don’t give God any credit, don’t have humility, take shortcuts, lord over others, aren’t generous…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D151B2-DD63-4885-8D84-644469608A72}"/>
              </a:ext>
            </a:extLst>
          </p:cNvPr>
          <p:cNvCxnSpPr>
            <a:cxnSpLocks/>
          </p:cNvCxnSpPr>
          <p:nvPr/>
        </p:nvCxnSpPr>
        <p:spPr>
          <a:xfrm>
            <a:off x="3561128" y="3865944"/>
            <a:ext cx="1648445" cy="1417381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BFD07AC-4FF7-4A7F-AFF7-86EA4F2EE4FD}"/>
              </a:ext>
            </a:extLst>
          </p:cNvPr>
          <p:cNvSpPr txBox="1"/>
          <p:nvPr/>
        </p:nvSpPr>
        <p:spPr>
          <a:xfrm>
            <a:off x="418106" y="4927168"/>
            <a:ext cx="2935646" cy="954107"/>
          </a:xfrm>
          <a:prstGeom prst="rect">
            <a:avLst/>
          </a:prstGeom>
          <a:noFill/>
          <a:ln>
            <a:solidFill>
              <a:srgbClr val="72DB2B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2DB2B"/>
                </a:solidFill>
              </a:rPr>
              <a:t>“observed”</a:t>
            </a:r>
          </a:p>
          <a:p>
            <a:r>
              <a:rPr lang="en-US" sz="2800" dirty="0">
                <a:solidFill>
                  <a:srgbClr val="72DB2B"/>
                </a:solidFill>
              </a:rPr>
              <a:t>“kept watching”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5D19A6-D6A1-45C0-8608-08E712AFD919}"/>
              </a:ext>
            </a:extLst>
          </p:cNvPr>
          <p:cNvCxnSpPr/>
          <p:nvPr/>
        </p:nvCxnSpPr>
        <p:spPr>
          <a:xfrm flipH="1" flipV="1">
            <a:off x="2369885" y="4317357"/>
            <a:ext cx="153396" cy="609811"/>
          </a:xfrm>
          <a:prstGeom prst="straightConnector1">
            <a:avLst/>
          </a:prstGeom>
          <a:ln w="66675">
            <a:solidFill>
              <a:srgbClr val="72DB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499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</a:t>
            </a:r>
            <a:r>
              <a:rPr lang="en-US" sz="4400" b="1" u="sng" baseline="30000" dirty="0">
                <a:solidFill>
                  <a:schemeClr val="bg1"/>
                </a:solidFill>
              </a:rPr>
              <a:t>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E5CA0-4B39-4199-B07D-C2DFC2A5621C}"/>
              </a:ext>
            </a:extLst>
          </p:cNvPr>
          <p:cNvSpPr/>
          <p:nvPr/>
        </p:nvSpPr>
        <p:spPr>
          <a:xfrm>
            <a:off x="6574420" y="827071"/>
            <a:ext cx="4953965" cy="360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Envy: wanting what someone else has. </a:t>
            </a:r>
          </a:p>
          <a:p>
            <a:pPr algn="ctr"/>
            <a:r>
              <a:rPr lang="en-US" sz="3200" dirty="0"/>
              <a:t>FAMILY ADVANTAGES, PERSONAL GIFTS, PROSPERITY/SUCCESS, LACK OF HARDSHIPS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A7775B-787E-44F4-84CC-2F23EE988DAB}"/>
              </a:ext>
            </a:extLst>
          </p:cNvPr>
          <p:cNvSpPr/>
          <p:nvPr/>
        </p:nvSpPr>
        <p:spPr>
          <a:xfrm>
            <a:off x="5416950" y="4919561"/>
            <a:ext cx="6111435" cy="16085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Those who don’t give God any credit, don’t have humility, take shortcuts, lord over others, aren’t generous…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D151B2-DD63-4885-8D84-644469608A72}"/>
              </a:ext>
            </a:extLst>
          </p:cNvPr>
          <p:cNvCxnSpPr>
            <a:cxnSpLocks/>
          </p:cNvCxnSpPr>
          <p:nvPr/>
        </p:nvCxnSpPr>
        <p:spPr>
          <a:xfrm>
            <a:off x="3561128" y="3865944"/>
            <a:ext cx="1648445" cy="1417381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BFD07AC-4FF7-4A7F-AFF7-86EA4F2EE4FD}"/>
              </a:ext>
            </a:extLst>
          </p:cNvPr>
          <p:cNvSpPr txBox="1"/>
          <p:nvPr/>
        </p:nvSpPr>
        <p:spPr>
          <a:xfrm>
            <a:off x="418106" y="4927168"/>
            <a:ext cx="2935646" cy="954107"/>
          </a:xfrm>
          <a:prstGeom prst="rect">
            <a:avLst/>
          </a:prstGeom>
          <a:noFill/>
          <a:ln>
            <a:solidFill>
              <a:srgbClr val="72DB2B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2DB2B"/>
                </a:solidFill>
              </a:rPr>
              <a:t>“observed”</a:t>
            </a:r>
          </a:p>
          <a:p>
            <a:r>
              <a:rPr lang="en-US" sz="2800" dirty="0">
                <a:solidFill>
                  <a:srgbClr val="72DB2B"/>
                </a:solidFill>
              </a:rPr>
              <a:t>“kept watching”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5D19A6-D6A1-45C0-8608-08E712AFD919}"/>
              </a:ext>
            </a:extLst>
          </p:cNvPr>
          <p:cNvCxnSpPr/>
          <p:nvPr/>
        </p:nvCxnSpPr>
        <p:spPr>
          <a:xfrm flipH="1" flipV="1">
            <a:off x="2369885" y="4317357"/>
            <a:ext cx="153396" cy="609811"/>
          </a:xfrm>
          <a:prstGeom prst="straightConnector1">
            <a:avLst/>
          </a:prstGeom>
          <a:ln w="66675">
            <a:solidFill>
              <a:srgbClr val="72DB2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09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59606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4 They seem to live such painless lives;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their bodies are so healthy and strong.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5 They don’t have troubles like other people;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they’re not plagued with problems like everyone else.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6 They wear pride like a jeweled necklace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clothe themselves with cruelty.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7 These fat cats have everything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their hearts could ever wish for!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8 They scoff and speak only evil;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in their pride they seek to crush others.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9 They boast against the very heavens,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their words strut throughout the earth.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9B3705-845B-4A11-9C01-13C877612612}"/>
              </a:ext>
            </a:extLst>
          </p:cNvPr>
          <p:cNvSpPr/>
          <p:nvPr/>
        </p:nvSpPr>
        <p:spPr>
          <a:xfrm>
            <a:off x="8705364" y="3429000"/>
            <a:ext cx="3229337" cy="248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Ruling Class</a:t>
            </a:r>
          </a:p>
          <a:p>
            <a:pPr algn="ctr"/>
            <a:r>
              <a:rPr lang="en-US" sz="3200" dirty="0"/>
              <a:t>Inherited Wealth</a:t>
            </a:r>
          </a:p>
          <a:p>
            <a:pPr algn="ctr"/>
            <a:r>
              <a:rPr lang="en-US" sz="3200" dirty="0"/>
              <a:t>Narcissists</a:t>
            </a:r>
          </a:p>
          <a:p>
            <a:pPr algn="ctr"/>
            <a:r>
              <a:rPr lang="en-US" sz="3200" dirty="0"/>
              <a:t>Vanity</a:t>
            </a:r>
          </a:p>
        </p:txBody>
      </p:sp>
    </p:spTree>
    <p:extLst>
      <p:ext uri="{BB962C8B-B14F-4D97-AF65-F5344CB8AC3E}">
        <p14:creationId xmlns:p14="http://schemas.microsoft.com/office/powerpoint/2010/main" val="1006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50577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10 And so the people are dismayed and confused,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drinking in all their words.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11 “What does God know?” they ask.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“Does the Most High even know what’s happening?”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12 Look at these wicked people—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enjoying a life of ease while their riches multiply.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13 Did I keep my heart pure for nothing?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Did I keep myself innocent for no reason?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14 I get nothing but trouble all day long;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every morning brings me pain.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F7E309-87B0-41F5-8F5C-64AB95A76007}"/>
              </a:ext>
            </a:extLst>
          </p:cNvPr>
          <p:cNvSpPr/>
          <p:nvPr/>
        </p:nvSpPr>
        <p:spPr>
          <a:xfrm>
            <a:off x="9250878" y="539477"/>
            <a:ext cx="2648197" cy="209005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“I’m going to live as if God doesn’t exist”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E7584-A6CF-4D8E-AA75-0CF6C20EBDD2}"/>
              </a:ext>
            </a:extLst>
          </p:cNvPr>
          <p:cNvSpPr/>
          <p:nvPr/>
        </p:nvSpPr>
        <p:spPr>
          <a:xfrm>
            <a:off x="7208321" y="4952009"/>
            <a:ext cx="4690753" cy="141931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Exaggerated, self-loathing, self-righteousness. </a:t>
            </a:r>
          </a:p>
          <a:p>
            <a:pPr algn="ctr"/>
            <a:r>
              <a:rPr lang="en-US" sz="3200" dirty="0"/>
              <a:t>- Distorts perception</a:t>
            </a:r>
          </a:p>
        </p:txBody>
      </p:sp>
    </p:spTree>
    <p:extLst>
      <p:ext uri="{BB962C8B-B14F-4D97-AF65-F5344CB8AC3E}">
        <p14:creationId xmlns:p14="http://schemas.microsoft.com/office/powerpoint/2010/main" val="282014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8979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15 If I had really spoken this way to others,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would have been a traitor to your people.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42EF2C1-FA09-45B8-981E-2CDA840E67F0}"/>
              </a:ext>
            </a:extLst>
          </p:cNvPr>
          <p:cNvSpPr/>
          <p:nvPr/>
        </p:nvSpPr>
        <p:spPr>
          <a:xfrm>
            <a:off x="7722756" y="815815"/>
            <a:ext cx="4051139" cy="184636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Once we spew envy, it attaches to us and makes impact.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49DB42F-D4A8-4110-8C48-6C7948526100}"/>
              </a:ext>
            </a:extLst>
          </p:cNvPr>
          <p:cNvSpPr/>
          <p:nvPr/>
        </p:nvSpPr>
        <p:spPr>
          <a:xfrm>
            <a:off x="2975095" y="3852313"/>
            <a:ext cx="8798800" cy="21898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Asaph, as a spiritual leader, could have led the people astray with words unbelief and bitterness..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But instead he seeks God and writes the Psalm!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789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15 If I had really spoken this way to others,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would have been a traitor to your people.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16 So I tried to understand why the wicked prosper.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But what a difficult task it is!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D55FBBE-9475-46F3-BBD6-ACEC2D4CCE87}"/>
              </a:ext>
            </a:extLst>
          </p:cNvPr>
          <p:cNvSpPr/>
          <p:nvPr/>
        </p:nvSpPr>
        <p:spPr>
          <a:xfrm>
            <a:off x="8140862" y="2534152"/>
            <a:ext cx="3723190" cy="12160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There are answers!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396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43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2521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15 If I had really spoken this way to others,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would have been a traitor to your people.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16 So I tried to understand why the wicked prosper.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But what a difficult task it is!</a:t>
            </a:r>
          </a:p>
          <a:p>
            <a:r>
              <a:rPr lang="en-US" sz="4400" b="1" u="sng" baseline="30000" dirty="0">
                <a:solidFill>
                  <a:schemeClr val="bg1"/>
                </a:solidFill>
              </a:rPr>
              <a:t>17 Then I went into your sanctuary, O God,</a:t>
            </a:r>
          </a:p>
          <a:p>
            <a:r>
              <a:rPr lang="en-US" sz="4400" b="1" u="sng" baseline="30000" dirty="0">
                <a:solidFill>
                  <a:schemeClr val="bg1"/>
                </a:solidFill>
              </a:rPr>
              <a:t>    and I finally understood the destiny of the wicked</a:t>
            </a:r>
            <a:r>
              <a:rPr lang="en-US" sz="4400" b="1" baseline="30000" dirty="0">
                <a:solidFill>
                  <a:schemeClr val="bg1"/>
                </a:solidFill>
              </a:rPr>
              <a:t>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20E506A-4E6E-4168-AEF2-CA63B0D40731}"/>
              </a:ext>
            </a:extLst>
          </p:cNvPr>
          <p:cNvSpPr/>
          <p:nvPr/>
        </p:nvSpPr>
        <p:spPr>
          <a:xfrm>
            <a:off x="3438232" y="4346370"/>
            <a:ext cx="7124380" cy="21256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 place of meditation and reflection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tx1"/>
                </a:solidFill>
              </a:rPr>
              <a:t>The reality of God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tx1"/>
                </a:solidFill>
              </a:rPr>
              <a:t>His felt presence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chemeClr val="tx1"/>
                </a:solidFill>
              </a:rPr>
              <a:t>Contrast to the profane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70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18 Truly, you put them on a slippery path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send them sliding over the cliff to destruction.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19 In an instant they are destroyed,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completely swept away by terrors.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20 When you arise, O Lord,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you will laugh at their silly ideas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as a person laughs at dreams in the morning.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07BCDC7-CF74-4A1B-8252-F246B64405F0}"/>
              </a:ext>
            </a:extLst>
          </p:cNvPr>
          <p:cNvSpPr/>
          <p:nvPr/>
        </p:nvSpPr>
        <p:spPr>
          <a:xfrm>
            <a:off x="3800102" y="4738253"/>
            <a:ext cx="6014363" cy="17812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 life beginning and ending without God is complete futility.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107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21 Then I realized that my heart was</a:t>
            </a:r>
            <a:r>
              <a:rPr lang="en-US" sz="4400" b="1" u="sng" baseline="30000" dirty="0">
                <a:solidFill>
                  <a:schemeClr val="bg1"/>
                </a:solidFill>
              </a:rPr>
              <a:t> bitter</a:t>
            </a:r>
            <a:r>
              <a:rPr lang="en-US" sz="4400" b="1" baseline="30000" dirty="0">
                <a:solidFill>
                  <a:schemeClr val="bg1"/>
                </a:solidFill>
              </a:rPr>
              <a:t>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I was all torn up inside.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22 I was so foolish and ignorant—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must have seemed like a senseless animal to you.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59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21 Then I realized that my heart was</a:t>
            </a:r>
            <a:r>
              <a:rPr lang="en-US" sz="4400" b="1" u="sng" baseline="30000" dirty="0">
                <a:solidFill>
                  <a:schemeClr val="bg1"/>
                </a:solidFill>
              </a:rPr>
              <a:t> bitter</a:t>
            </a:r>
            <a:r>
              <a:rPr lang="en-US" sz="4400" b="1" baseline="30000" dirty="0">
                <a:solidFill>
                  <a:schemeClr val="bg1"/>
                </a:solidFill>
              </a:rPr>
              <a:t>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I was all torn up inside.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22 I was so foolish and ignorant—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must have seemed like a senseless animal to you.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BE688A-5AA2-4537-9B06-F7A3AA9FF1E1}"/>
              </a:ext>
            </a:extLst>
          </p:cNvPr>
          <p:cNvSpPr/>
          <p:nvPr/>
        </p:nvSpPr>
        <p:spPr>
          <a:xfrm>
            <a:off x="1163782" y="3429001"/>
            <a:ext cx="8241475" cy="286492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/>
              <a:t>Do you struggle with envy?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Anger at their success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Secret cheering at their failure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Disappointment with what you have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Anger towards God</a:t>
            </a:r>
          </a:p>
        </p:txBody>
      </p:sp>
    </p:spTree>
    <p:extLst>
      <p:ext uri="{BB962C8B-B14F-4D97-AF65-F5344CB8AC3E}">
        <p14:creationId xmlns:p14="http://schemas.microsoft.com/office/powerpoint/2010/main" val="138877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21 Then I </a:t>
            </a:r>
            <a:r>
              <a:rPr lang="en-US" sz="4400" b="1" u="sng" baseline="30000" dirty="0">
                <a:solidFill>
                  <a:schemeClr val="bg1"/>
                </a:solidFill>
              </a:rPr>
              <a:t>realized</a:t>
            </a:r>
            <a:r>
              <a:rPr lang="en-US" sz="4400" b="1" baseline="30000" dirty="0">
                <a:solidFill>
                  <a:schemeClr val="bg1"/>
                </a:solidFill>
              </a:rPr>
              <a:t> that my heart was bitter,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and I was all torn up inside.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22 I was so foolish and ignorant—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must have seemed like a senseless animal to you.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BF4F440-591E-48DA-9E38-8BEC26C574E0}"/>
              </a:ext>
            </a:extLst>
          </p:cNvPr>
          <p:cNvSpPr/>
          <p:nvPr/>
        </p:nvSpPr>
        <p:spPr>
          <a:xfrm>
            <a:off x="6472052" y="4114295"/>
            <a:ext cx="4957459" cy="12350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Internal transformation; peace, contentment 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405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50577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23 Yet I still belong to you;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you hold my right hand.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24 You guide me with your counsel,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leading me to a glorious destiny.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25 Whom have I in heaven but you?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desire you more than anything on earth.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26 My health may fail, and my spirit may grow weak,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but God remains the strength of my heart;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he is mine forever.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58901D5-E22A-45FA-A33E-121D2B706635}"/>
              </a:ext>
            </a:extLst>
          </p:cNvPr>
          <p:cNvSpPr/>
          <p:nvPr/>
        </p:nvSpPr>
        <p:spPr>
          <a:xfrm>
            <a:off x="5086361" y="1047309"/>
            <a:ext cx="2810730" cy="8193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Protection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51E027-71FC-46DC-971F-1BDC7AF7975E}"/>
              </a:ext>
            </a:extLst>
          </p:cNvPr>
          <p:cNvSpPr/>
          <p:nvPr/>
        </p:nvSpPr>
        <p:spPr>
          <a:xfrm>
            <a:off x="6409350" y="2029626"/>
            <a:ext cx="2497144" cy="8193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Guidance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0E67B0-15F3-4D50-9158-F96619EE7447}"/>
              </a:ext>
            </a:extLst>
          </p:cNvPr>
          <p:cNvSpPr/>
          <p:nvPr/>
        </p:nvSpPr>
        <p:spPr>
          <a:xfrm>
            <a:off x="7657922" y="3011943"/>
            <a:ext cx="2497143" cy="8193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Hope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E1BDC56-6CAA-4C6A-A89E-5CCD1BAF5977}"/>
              </a:ext>
            </a:extLst>
          </p:cNvPr>
          <p:cNvSpPr/>
          <p:nvPr/>
        </p:nvSpPr>
        <p:spPr>
          <a:xfrm>
            <a:off x="8392212" y="4281934"/>
            <a:ext cx="2497143" cy="8193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295468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2521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Those who desert him will perish,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for you destroy those who abandon you.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28 But as for me, how good it is to be near God!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have made the Sovereign LORD my shelter, and I will tell everyone about the wonderful things you do.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CE06FD-9EC7-4240-96E4-F664A3555A1E}"/>
              </a:ext>
            </a:extLst>
          </p:cNvPr>
          <p:cNvSpPr/>
          <p:nvPr/>
        </p:nvSpPr>
        <p:spPr>
          <a:xfrm>
            <a:off x="98961" y="3813119"/>
            <a:ext cx="5677895" cy="135512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Have you made the sovereign Lord your shelter?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932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2521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Those who desert him will perish,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for you destroy those who abandon you.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28 But as for me, how good it is to be near God!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I have made the Sovereign LORD my shelter, and I will tell everyone about the wonderful things you do.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CE06FD-9EC7-4240-96E4-F664A3555A1E}"/>
              </a:ext>
            </a:extLst>
          </p:cNvPr>
          <p:cNvSpPr/>
          <p:nvPr/>
        </p:nvSpPr>
        <p:spPr>
          <a:xfrm>
            <a:off x="98961" y="3766819"/>
            <a:ext cx="5677895" cy="135512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2D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Have you made the sovereign Lord your shelter?</a:t>
            </a:r>
            <a:endParaRPr lang="en-US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B01DE5-E8F5-48D8-85F1-0697AB409FA1}"/>
              </a:ext>
            </a:extLst>
          </p:cNvPr>
          <p:cNvSpPr/>
          <p:nvPr/>
        </p:nvSpPr>
        <p:spPr>
          <a:xfrm>
            <a:off x="5955632" y="1047309"/>
            <a:ext cx="6137407" cy="553396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John 6:37-40</a:t>
            </a:r>
          </a:p>
          <a:p>
            <a:r>
              <a:rPr lang="en-US" sz="2800" dirty="0"/>
              <a:t> However, those the Father has given me will come to me, and I will never reject them. For I have come down from heaven to do the will of God who sent me, not to do my own will. And this is the will of God, that I </a:t>
            </a:r>
            <a:r>
              <a:rPr lang="en-US" sz="2800" u="sng" dirty="0"/>
              <a:t>should not lose even one</a:t>
            </a:r>
            <a:r>
              <a:rPr lang="en-US" sz="2800" dirty="0"/>
              <a:t> of all those he has given me, but that I should raise them up at the last day. </a:t>
            </a:r>
            <a:r>
              <a:rPr lang="en-US" sz="2800" b="1" baseline="30000" dirty="0"/>
              <a:t> </a:t>
            </a:r>
            <a:r>
              <a:rPr lang="en-US" sz="2800" dirty="0"/>
              <a:t>For it is my Father’s will that all who see his Son and believe in him should have eternal life. I will raise them up at the last day</a:t>
            </a:r>
          </a:p>
        </p:txBody>
      </p:sp>
    </p:spTree>
    <p:extLst>
      <p:ext uri="{BB962C8B-B14F-4D97-AF65-F5344CB8AC3E}">
        <p14:creationId xmlns:p14="http://schemas.microsoft.com/office/powerpoint/2010/main" val="206331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C53409-010B-46DC-BD5A-CE0DEF3954D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Summary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7891EF-BA39-4FDA-B359-18AC51829A57}"/>
              </a:ext>
            </a:extLst>
          </p:cNvPr>
          <p:cNvSpPr txBox="1"/>
          <p:nvPr/>
        </p:nvSpPr>
        <p:spPr>
          <a:xfrm>
            <a:off x="418105" y="1313528"/>
            <a:ext cx="9545292" cy="67403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400" b="1" baseline="30000" dirty="0">
              <a:solidFill>
                <a:schemeClr val="bg1"/>
              </a:solidFill>
            </a:endParaRPr>
          </a:p>
          <a:p>
            <a:r>
              <a:rPr lang="en-US" sz="4400" b="1" baseline="30000" dirty="0">
                <a:solidFill>
                  <a:schemeClr val="bg1"/>
                </a:solidFill>
              </a:rPr>
              <a:t>Realize the cost of envy 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Go into the presence of God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Admit your envy 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Meditate on his attributes and promises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r>
              <a:rPr lang="en-US" sz="4400" b="1" baseline="30000" dirty="0">
                <a:solidFill>
                  <a:schemeClr val="bg1"/>
                </a:solidFill>
              </a:rPr>
              <a:t>Discussion: 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How is envy eroding our culture today?</a:t>
            </a:r>
            <a:r>
              <a:rPr lang="en-US" sz="4000" b="1" baseline="30000" dirty="0">
                <a:solidFill>
                  <a:schemeClr val="bg1"/>
                </a:solidFill>
              </a:rPr>
              <a:t> </a:t>
            </a:r>
          </a:p>
          <a:p>
            <a:endParaRPr lang="en-US" sz="4000" b="1" baseline="30000" dirty="0">
              <a:solidFill>
                <a:schemeClr val="bg1"/>
              </a:solidFill>
            </a:endParaRPr>
          </a:p>
          <a:p>
            <a:r>
              <a:rPr lang="en-US" sz="4000" b="1" baseline="30000" dirty="0">
                <a:solidFill>
                  <a:schemeClr val="bg1"/>
                </a:solidFill>
              </a:rPr>
              <a:t>What other biblical truths or principles have helped you overcome envy?</a:t>
            </a:r>
          </a:p>
          <a:p>
            <a:pPr lvl="1"/>
            <a:r>
              <a:rPr lang="en-US" sz="4400" b="1" baseline="30000" dirty="0">
                <a:solidFill>
                  <a:schemeClr val="bg1"/>
                </a:solidFill>
              </a:rPr>
              <a:t>	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1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</a:t>
            </a:r>
            <a:r>
              <a:rPr lang="en-US" sz="4400" b="1" u="sng" baseline="30000" dirty="0">
                <a:solidFill>
                  <a:schemeClr val="bg1"/>
                </a:solidFill>
              </a:rPr>
              <a:t>psalm</a:t>
            </a:r>
            <a:r>
              <a:rPr lang="en-US" sz="4400" b="1" baseline="30000" dirty="0">
                <a:solidFill>
                  <a:schemeClr val="bg1"/>
                </a:solidFill>
              </a:rPr>
              <a:t> of</a:t>
            </a:r>
            <a:r>
              <a:rPr lang="en-US" sz="4400" b="1" u="sng" baseline="30000" dirty="0">
                <a:solidFill>
                  <a:schemeClr val="bg1"/>
                </a:solidFill>
              </a:rPr>
              <a:t> Asaph</a:t>
            </a:r>
            <a:r>
              <a:rPr lang="en-US" sz="4400" b="1" baseline="30000" dirty="0">
                <a:solidFill>
                  <a:schemeClr val="bg1"/>
                </a:solidFill>
              </a:rPr>
              <a:t>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382D87A-FFF4-4701-8689-4ADA4108948C}"/>
              </a:ext>
            </a:extLst>
          </p:cNvPr>
          <p:cNvSpPr/>
          <p:nvPr/>
        </p:nvSpPr>
        <p:spPr>
          <a:xfrm>
            <a:off x="4757195" y="1875099"/>
            <a:ext cx="7280476" cy="47108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/>
              <a:t>Psalm</a:t>
            </a:r>
          </a:p>
          <a:p>
            <a:r>
              <a:rPr lang="en-US" sz="2800" dirty="0"/>
              <a:t>- Songs of prayer, praise, lament, worship</a:t>
            </a:r>
          </a:p>
          <a:p>
            <a:r>
              <a:rPr lang="en-US" sz="2800" dirty="0"/>
              <a:t>- Generalizations, contrast, tension, reversal</a:t>
            </a:r>
          </a:p>
          <a:p>
            <a:r>
              <a:rPr lang="en-US" sz="2800" dirty="0"/>
              <a:t>- Honest communication with God</a:t>
            </a:r>
          </a:p>
          <a:p>
            <a:pPr algn="ctr"/>
            <a:r>
              <a:rPr lang="en-US" sz="2800" b="1" i="1" dirty="0"/>
              <a:t>Asaph</a:t>
            </a:r>
          </a:p>
          <a:p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Chronicles 29:30- King Hezekiah and the officials ordered the Levites to praise the </a:t>
            </a:r>
            <a:r>
              <a:rPr lang="en-US" sz="2800" cap="small" dirty="0"/>
              <a:t>Lord</a:t>
            </a:r>
            <a:r>
              <a:rPr lang="en-US" sz="2800" dirty="0"/>
              <a:t> with the psalms written by David and by Asaph the seer. So they offered joyous praise and bowed down in worship.</a:t>
            </a:r>
          </a:p>
        </p:txBody>
      </p:sp>
    </p:spTree>
    <p:extLst>
      <p:ext uri="{BB962C8B-B14F-4D97-AF65-F5344CB8AC3E}">
        <p14:creationId xmlns:p14="http://schemas.microsoft.com/office/powerpoint/2010/main" val="329857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8979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</a:t>
            </a:r>
            <a:r>
              <a:rPr lang="en-US" sz="4400" b="1" u="sng" baseline="30000" dirty="0">
                <a:solidFill>
                  <a:schemeClr val="bg1"/>
                </a:solidFill>
              </a:rPr>
              <a:t>God is good </a:t>
            </a:r>
            <a:r>
              <a:rPr lang="en-US" sz="4400" b="1" baseline="30000" dirty="0">
                <a:solidFill>
                  <a:schemeClr val="bg1"/>
                </a:solidFill>
              </a:rPr>
              <a:t>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0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8979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</a:t>
            </a:r>
            <a:r>
              <a:rPr lang="en-US" sz="4400" b="1" u="sng" baseline="30000" dirty="0">
                <a:solidFill>
                  <a:schemeClr val="bg1"/>
                </a:solidFill>
              </a:rPr>
              <a:t>God is good </a:t>
            </a:r>
            <a:r>
              <a:rPr lang="en-US" sz="4400" b="1" baseline="30000" dirty="0">
                <a:solidFill>
                  <a:schemeClr val="bg1"/>
                </a:solidFill>
              </a:rPr>
              <a:t>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C71BFC-4A2A-444A-89ED-84F9458DFB64}"/>
              </a:ext>
            </a:extLst>
          </p:cNvPr>
          <p:cNvSpPr/>
          <p:nvPr/>
        </p:nvSpPr>
        <p:spPr>
          <a:xfrm>
            <a:off x="7196446" y="902523"/>
            <a:ext cx="4476997" cy="3681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What is good?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Morally right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Valuable </a:t>
            </a: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Subjective feeling?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Foundational and objective?</a:t>
            </a: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It’s ______ to share! </a:t>
            </a: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18979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</a:t>
            </a:r>
            <a:r>
              <a:rPr lang="en-US" sz="4400" b="1" u="sng" baseline="30000" dirty="0">
                <a:solidFill>
                  <a:schemeClr val="bg1"/>
                </a:solidFill>
              </a:rPr>
              <a:t>God is good </a:t>
            </a:r>
            <a:r>
              <a:rPr lang="en-US" sz="4400" b="1" baseline="30000" dirty="0">
                <a:solidFill>
                  <a:schemeClr val="bg1"/>
                </a:solidFill>
              </a:rPr>
              <a:t>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C71BFC-4A2A-444A-89ED-84F9458DFB64}"/>
              </a:ext>
            </a:extLst>
          </p:cNvPr>
          <p:cNvSpPr/>
          <p:nvPr/>
        </p:nvSpPr>
        <p:spPr>
          <a:xfrm>
            <a:off x="7196447" y="902524"/>
            <a:ext cx="4429496" cy="34438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Hebrews 11:6</a:t>
            </a:r>
          </a:p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And it is impossible to please God without faith. Anyone who wants to come to him must believe that God exists and </a:t>
            </a:r>
            <a:r>
              <a:rPr lang="en-US" sz="2800" u="sng" dirty="0">
                <a:solidFill>
                  <a:schemeClr val="accent6">
                    <a:lumMod val="50000"/>
                  </a:schemeClr>
                </a:solidFill>
              </a:rPr>
              <a:t>that he rewards those who sincerely seek him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295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C10912-B4B6-4670-8EBC-82EFDC670AE6}"/>
              </a:ext>
            </a:extLst>
          </p:cNvPr>
          <p:cNvSpPr/>
          <p:nvPr/>
        </p:nvSpPr>
        <p:spPr>
          <a:xfrm>
            <a:off x="4492595" y="3429000"/>
            <a:ext cx="2090058" cy="439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Internal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C51CBFA-3697-412E-898D-C2B7898C1F4B}"/>
              </a:ext>
            </a:extLst>
          </p:cNvPr>
          <p:cNvSpPr/>
          <p:nvPr/>
        </p:nvSpPr>
        <p:spPr>
          <a:xfrm>
            <a:off x="8813234" y="3868387"/>
            <a:ext cx="2090058" cy="439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External</a:t>
            </a:r>
          </a:p>
        </p:txBody>
      </p:sp>
    </p:spTree>
    <p:extLst>
      <p:ext uri="{BB962C8B-B14F-4D97-AF65-F5344CB8AC3E}">
        <p14:creationId xmlns:p14="http://schemas.microsoft.com/office/powerpoint/2010/main" val="104512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But as for me,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E762C80-8D84-4C23-8876-986418813DB9}"/>
              </a:ext>
            </a:extLst>
          </p:cNvPr>
          <p:cNvSpPr/>
          <p:nvPr/>
        </p:nvSpPr>
        <p:spPr>
          <a:xfrm>
            <a:off x="2858947" y="4363656"/>
            <a:ext cx="8914948" cy="232651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>
                <a:solidFill>
                  <a:schemeClr val="tx1"/>
                </a:solidFill>
              </a:rPr>
              <a:t>The</a:t>
            </a:r>
            <a:r>
              <a:rPr lang="en-US" sz="2800" i="1" u="sng" dirty="0">
                <a:solidFill>
                  <a:schemeClr val="tx1"/>
                </a:solidFill>
              </a:rPr>
              <a:t> temptation </a:t>
            </a:r>
            <a:r>
              <a:rPr lang="en-US" sz="2800" dirty="0">
                <a:solidFill>
                  <a:schemeClr val="tx1"/>
                </a:solidFill>
              </a:rPr>
              <a:t>of envy (1-14)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	- Resolution (17-20) The fate of the wicked 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i="1" u="sng" dirty="0">
                <a:solidFill>
                  <a:schemeClr val="tx1"/>
                </a:solidFill>
              </a:rPr>
              <a:t>cost</a:t>
            </a:r>
            <a:r>
              <a:rPr lang="en-US" sz="2800" dirty="0">
                <a:solidFill>
                  <a:schemeClr val="tx1"/>
                </a:solidFill>
              </a:rPr>
              <a:t> of envy (15-17, 21-22)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	- Resolution (23-28) God’s presence and guidance</a:t>
            </a:r>
          </a:p>
        </p:txBody>
      </p:sp>
    </p:spTree>
    <p:extLst>
      <p:ext uri="{BB962C8B-B14F-4D97-AF65-F5344CB8AC3E}">
        <p14:creationId xmlns:p14="http://schemas.microsoft.com/office/powerpoint/2010/main" val="28029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2369885" y="31646"/>
            <a:ext cx="633547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Psalm 73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1B03D-D654-4EFA-9CCC-AAD4DCB64486}"/>
              </a:ext>
            </a:extLst>
          </p:cNvPr>
          <p:cNvSpPr txBox="1"/>
          <p:nvPr/>
        </p:nvSpPr>
        <p:spPr>
          <a:xfrm>
            <a:off x="418105" y="1313528"/>
            <a:ext cx="9119434" cy="37035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A psalm of Asaph.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1 Truly God is good to Israel,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to those whose hearts are pure.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 </a:t>
            </a:r>
            <a:r>
              <a:rPr lang="en-US" sz="4400" b="1" u="sng" baseline="30000" dirty="0">
                <a:solidFill>
                  <a:schemeClr val="bg1"/>
                </a:solidFill>
              </a:rPr>
              <a:t>But as for me</a:t>
            </a:r>
            <a:r>
              <a:rPr lang="en-US" sz="4400" b="1" baseline="30000" dirty="0">
                <a:solidFill>
                  <a:schemeClr val="bg1"/>
                </a:solidFill>
              </a:rPr>
              <a:t>, I almost lost my footing.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My feet were slipping, and I was almost gone.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 For I envied the proud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    when I saw them prosper despite their wickedness.</a:t>
            </a:r>
          </a:p>
          <a:p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7DFD37D-FC32-4904-A95F-A9B7E0C25618}"/>
              </a:ext>
            </a:extLst>
          </p:cNvPr>
          <p:cNvSpPr/>
          <p:nvPr/>
        </p:nvSpPr>
        <p:spPr>
          <a:xfrm>
            <a:off x="7384648" y="862114"/>
            <a:ext cx="4051139" cy="184636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Honest confession: </a:t>
            </a:r>
          </a:p>
          <a:p>
            <a:pPr algn="ctr"/>
            <a:r>
              <a:rPr lang="en-US" sz="3200" dirty="0"/>
              <a:t>“I am doubting God’s goodness and plan”</a:t>
            </a:r>
          </a:p>
        </p:txBody>
      </p:sp>
    </p:spTree>
    <p:extLst>
      <p:ext uri="{BB962C8B-B14F-4D97-AF65-F5344CB8AC3E}">
        <p14:creationId xmlns:p14="http://schemas.microsoft.com/office/powerpoint/2010/main" val="396602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AAD624DAC94E9427F90EC056785C" ma:contentTypeVersion="14" ma:contentTypeDescription="Create a new document." ma:contentTypeScope="" ma:versionID="60ba59a7b7ce591ead23c4e82ccbab7b">
  <xsd:schema xmlns:xsd="http://www.w3.org/2001/XMLSchema" xmlns:xs="http://www.w3.org/2001/XMLSchema" xmlns:p="http://schemas.microsoft.com/office/2006/metadata/properties" xmlns:ns3="f5fad527-9df8-443f-b7f4-f4f19c481bfa" targetNamespace="http://schemas.microsoft.com/office/2006/metadata/properties" ma:root="true" ma:fieldsID="64184fe1832ed951e78b08c9cfd90a4f" ns3:_="">
    <xsd:import namespace="f5fad527-9df8-443f-b7f4-f4f19c481b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d527-9df8-443f-b7f4-f4f19c481b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427B5C-096D-4736-99C3-66B6C8AF12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fad527-9df8-443f-b7f4-f4f19c481b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8272A6-CF1F-402D-8746-BE29D29B512B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f5fad527-9df8-443f-b7f4-f4f19c481bfa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42EB0F0-9D59-4752-85FF-917878D0B0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22154</TotalTime>
  <Words>2107</Words>
  <Application>Microsoft Office PowerPoint</Application>
  <PresentationFormat>Widescreen</PresentationFormat>
  <Paragraphs>285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FoustB</dc:creator>
  <cp:lastModifiedBy>Haley</cp:lastModifiedBy>
  <cp:revision>1774</cp:revision>
  <dcterms:created xsi:type="dcterms:W3CDTF">2020-03-23T15:35:17Z</dcterms:created>
  <dcterms:modified xsi:type="dcterms:W3CDTF">2024-05-30T21:49:23Z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0x0101000DE6AAD624DAC94E9427F90EC056785C</vt:lpwstr>
  </property>
</Properties>
</file>