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322" r:id="rId3"/>
    <p:sldId id="7405" r:id="rId4"/>
    <p:sldId id="7432" r:id="rId5"/>
    <p:sldId id="7433" r:id="rId6"/>
    <p:sldId id="7434" r:id="rId7"/>
    <p:sldId id="7438" r:id="rId8"/>
    <p:sldId id="7439" r:id="rId9"/>
    <p:sldId id="7441" r:id="rId10"/>
    <p:sldId id="7442" r:id="rId11"/>
    <p:sldId id="7443" r:id="rId12"/>
    <p:sldId id="7444" r:id="rId13"/>
    <p:sldId id="7445" r:id="rId14"/>
    <p:sldId id="7446" r:id="rId15"/>
    <p:sldId id="7448" r:id="rId16"/>
    <p:sldId id="7449" r:id="rId17"/>
    <p:sldId id="7450" r:id="rId18"/>
    <p:sldId id="7452" r:id="rId19"/>
    <p:sldId id="7453" r:id="rId20"/>
    <p:sldId id="7454" r:id="rId21"/>
    <p:sldId id="7455" r:id="rId22"/>
    <p:sldId id="7456" r:id="rId23"/>
    <p:sldId id="7457" r:id="rId24"/>
    <p:sldId id="7458" r:id="rId25"/>
    <p:sldId id="7459" r:id="rId26"/>
    <p:sldId id="7461" r:id="rId27"/>
    <p:sldId id="7462" r:id="rId28"/>
    <p:sldId id="7463" r:id="rId29"/>
    <p:sldId id="7464" r:id="rId30"/>
    <p:sldId id="7465" r:id="rId31"/>
    <p:sldId id="7466" r:id="rId32"/>
    <p:sldId id="7467" r:id="rId33"/>
    <p:sldId id="7468" r:id="rId34"/>
    <p:sldId id="7469" r:id="rId35"/>
    <p:sldId id="7470" r:id="rId36"/>
    <p:sldId id="7472" r:id="rId37"/>
    <p:sldId id="7473" r:id="rId38"/>
    <p:sldId id="7474" r:id="rId39"/>
    <p:sldId id="7471" r:id="rId40"/>
    <p:sldId id="7475" r:id="rId41"/>
    <p:sldId id="7476" r:id="rId42"/>
    <p:sldId id="7478" r:id="rId43"/>
    <p:sldId id="7479" r:id="rId44"/>
    <p:sldId id="7480" r:id="rId45"/>
    <p:sldId id="7481" r:id="rId46"/>
    <p:sldId id="7482" r:id="rId47"/>
    <p:sldId id="7483" r:id="rId48"/>
    <p:sldId id="7484" r:id="rId49"/>
    <p:sldId id="7485" r:id="rId50"/>
    <p:sldId id="7398" r:id="rId51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5" autoAdjust="0"/>
    <p:restoredTop sz="90476" autoAdjust="0"/>
  </p:normalViewPr>
  <p:slideViewPr>
    <p:cSldViewPr>
      <p:cViewPr varScale="1">
        <p:scale>
          <a:sx n="81" d="100"/>
          <a:sy n="81" d="100"/>
        </p:scale>
        <p:origin x="56" y="23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37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92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64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26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46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830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836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559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428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916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55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31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55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448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03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4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30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03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73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784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43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9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Putting on the New You</a:t>
            </a:r>
            <a:br>
              <a:rPr lang="en-US" sz="6600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(Part 2)</a:t>
            </a:r>
            <a:endParaRPr lang="en-US" sz="6600" i="1" dirty="0">
              <a:ea typeface="ＭＳ Ｐゴシック" pitchFamily="34" charset="-12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>
                <a:ea typeface="ＭＳ Ｐゴシック" pitchFamily="34" charset="-128"/>
              </a:rPr>
              <a:t>Ephesians 4:26-32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 change in your perspective</a:t>
            </a: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DFCAD13B-542A-BF4B-BE89-93F48837A8D8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634740"/>
            <a:ext cx="479425" cy="1600200"/>
            <a:chOff x="7532511" y="3657600"/>
            <a:chExt cx="478896" cy="1600200"/>
          </a:xfrm>
        </p:grpSpPr>
        <p:sp>
          <p:nvSpPr>
            <p:cNvPr id="26" name="Oval 13">
              <a:extLst>
                <a:ext uri="{FF2B5EF4-FFF2-40B4-BE49-F238E27FC236}">
                  <a16:creationId xmlns:a16="http://schemas.microsoft.com/office/drawing/2014/main" xmlns="" id="{1DCFD575-F08B-0A79-28E0-D29BE45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98AF9B9D-5129-1F2E-D989-A559171B8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xmlns="" id="{DB308034-86DA-E431-51A4-F985B499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E0F13616-6D8B-CA6B-DC3B-93BBC9FA3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xmlns="" id="{30838C39-5F29-2759-456A-53020A9C3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xmlns="" id="{33A951AC-1F93-9B6F-F147-FCADC0DC8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xmlns="" id="{0C68325C-D53F-6424-62D8-ED12A1F395EC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634740"/>
            <a:ext cx="479425" cy="1600200"/>
            <a:chOff x="7532511" y="3657600"/>
            <a:chExt cx="478896" cy="1600200"/>
          </a:xfrm>
        </p:grpSpPr>
        <p:sp>
          <p:nvSpPr>
            <p:cNvPr id="33" name="Oval 13">
              <a:extLst>
                <a:ext uri="{FF2B5EF4-FFF2-40B4-BE49-F238E27FC236}">
                  <a16:creationId xmlns:a16="http://schemas.microsoft.com/office/drawing/2014/main" xmlns="" id="{55F086F3-D800-426A-BA55-BB93C08A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xmlns="" id="{1A8C61F6-58C2-6589-582E-1FB94DEA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xmlns="" id="{670B1109-93FA-6580-F44F-E2A20EAC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xmlns="" id="{C4A99D66-D808-C60F-3FAC-B9B4AF31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xmlns="" id="{EAEA00D1-8472-99FF-2995-FFFE72F0D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xmlns="" id="{FE796CD0-B362-2D33-70D6-7EBC78AE1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Right Arrow 31">
            <a:extLst>
              <a:ext uri="{FF2B5EF4-FFF2-40B4-BE49-F238E27FC236}">
                <a16:creationId xmlns:a16="http://schemas.microsoft.com/office/drawing/2014/main" xmlns="" id="{A945C687-0EC6-B745-986F-978B8694A8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2400" y="4091940"/>
            <a:ext cx="1905000" cy="990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ight Arrow 31">
            <a:extLst>
              <a:ext uri="{FF2B5EF4-FFF2-40B4-BE49-F238E27FC236}">
                <a16:creationId xmlns:a16="http://schemas.microsoft.com/office/drawing/2014/main" xmlns="" id="{68751D9E-2211-162A-91BE-015F739A78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51697" y="2417445"/>
            <a:ext cx="1306830" cy="914400"/>
          </a:xfrm>
          <a:prstGeom prst="rightArrow">
            <a:avLst>
              <a:gd name="adj1" fmla="val 56028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4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 change in your perspective</a:t>
            </a: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DFCAD13B-542A-BF4B-BE89-93F48837A8D8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634740"/>
            <a:ext cx="479425" cy="1600200"/>
            <a:chOff x="7532511" y="3657600"/>
            <a:chExt cx="478896" cy="1600200"/>
          </a:xfrm>
        </p:grpSpPr>
        <p:sp>
          <p:nvSpPr>
            <p:cNvPr id="26" name="Oval 13">
              <a:extLst>
                <a:ext uri="{FF2B5EF4-FFF2-40B4-BE49-F238E27FC236}">
                  <a16:creationId xmlns:a16="http://schemas.microsoft.com/office/drawing/2014/main" xmlns="" id="{1DCFD575-F08B-0A79-28E0-D29BE45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98AF9B9D-5129-1F2E-D989-A559171B8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xmlns="" id="{DB308034-86DA-E431-51A4-F985B499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E0F13616-6D8B-CA6B-DC3B-93BBC9FA3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xmlns="" id="{30838C39-5F29-2759-456A-53020A9C3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xmlns="" id="{33A951AC-1F93-9B6F-F147-FCADC0DC8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xmlns="" id="{0C68325C-D53F-6424-62D8-ED12A1F395EC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634740"/>
            <a:ext cx="479425" cy="1600200"/>
            <a:chOff x="7532511" y="3657600"/>
            <a:chExt cx="478896" cy="1600200"/>
          </a:xfrm>
        </p:grpSpPr>
        <p:sp>
          <p:nvSpPr>
            <p:cNvPr id="33" name="Oval 13">
              <a:extLst>
                <a:ext uri="{FF2B5EF4-FFF2-40B4-BE49-F238E27FC236}">
                  <a16:creationId xmlns:a16="http://schemas.microsoft.com/office/drawing/2014/main" xmlns="" id="{55F086F3-D800-426A-BA55-BB93C08A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xmlns="" id="{1A8C61F6-58C2-6589-582E-1FB94DEA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xmlns="" id="{670B1109-93FA-6580-F44F-E2A20EAC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xmlns="" id="{C4A99D66-D808-C60F-3FAC-B9B4AF31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xmlns="" id="{EAEA00D1-8472-99FF-2995-FFFE72F0D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xmlns="" id="{FE796CD0-B362-2D33-70D6-7EBC78AE1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Right Arrow 31">
            <a:extLst>
              <a:ext uri="{FF2B5EF4-FFF2-40B4-BE49-F238E27FC236}">
                <a16:creationId xmlns:a16="http://schemas.microsoft.com/office/drawing/2014/main" xmlns="" id="{A945C687-0EC6-B745-986F-978B8694A8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2400" y="4091940"/>
            <a:ext cx="1905000" cy="990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ight Arrow 31">
            <a:extLst>
              <a:ext uri="{FF2B5EF4-FFF2-40B4-BE49-F238E27FC236}">
                <a16:creationId xmlns:a16="http://schemas.microsoft.com/office/drawing/2014/main" xmlns="" id="{68751D9E-2211-162A-91BE-015F739A78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51697" y="2417445"/>
            <a:ext cx="1306830" cy="914400"/>
          </a:xfrm>
          <a:prstGeom prst="rightArrow">
            <a:avLst>
              <a:gd name="adj1" fmla="val 56028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2B1EE-DFC2-E5A7-860E-98544A431577}"/>
              </a:ext>
            </a:extLst>
          </p:cNvPr>
          <p:cNvSpPr/>
          <p:nvPr/>
        </p:nvSpPr>
        <p:spPr bwMode="auto">
          <a:xfrm>
            <a:off x="3327400" y="1427480"/>
            <a:ext cx="6663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move past “How I feel”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God want?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would Satan want?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the other person feel?</a:t>
            </a:r>
          </a:p>
        </p:txBody>
      </p:sp>
    </p:spTree>
    <p:extLst>
      <p:ext uri="{BB962C8B-B14F-4D97-AF65-F5344CB8AC3E}">
        <p14:creationId xmlns:p14="http://schemas.microsoft.com/office/powerpoint/2010/main" val="14664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 change in your perspective</a:t>
            </a: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DFCAD13B-542A-BF4B-BE89-93F48837A8D8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634740"/>
            <a:ext cx="479425" cy="1600200"/>
            <a:chOff x="7532511" y="3657600"/>
            <a:chExt cx="478896" cy="1600200"/>
          </a:xfrm>
        </p:grpSpPr>
        <p:sp>
          <p:nvSpPr>
            <p:cNvPr id="26" name="Oval 13">
              <a:extLst>
                <a:ext uri="{FF2B5EF4-FFF2-40B4-BE49-F238E27FC236}">
                  <a16:creationId xmlns:a16="http://schemas.microsoft.com/office/drawing/2014/main" xmlns="" id="{1DCFD575-F08B-0A79-28E0-D29BE45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98AF9B9D-5129-1F2E-D989-A559171B8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xmlns="" id="{DB308034-86DA-E431-51A4-F985B499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E0F13616-6D8B-CA6B-DC3B-93BBC9FA3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xmlns="" id="{30838C39-5F29-2759-456A-53020A9C3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xmlns="" id="{33A951AC-1F93-9B6F-F147-FCADC0DC8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xmlns="" id="{0C68325C-D53F-6424-62D8-ED12A1F395EC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634740"/>
            <a:ext cx="479425" cy="1600200"/>
            <a:chOff x="7532511" y="3657600"/>
            <a:chExt cx="478896" cy="1600200"/>
          </a:xfrm>
        </p:grpSpPr>
        <p:sp>
          <p:nvSpPr>
            <p:cNvPr id="33" name="Oval 13">
              <a:extLst>
                <a:ext uri="{FF2B5EF4-FFF2-40B4-BE49-F238E27FC236}">
                  <a16:creationId xmlns:a16="http://schemas.microsoft.com/office/drawing/2014/main" xmlns="" id="{55F086F3-D800-426A-BA55-BB93C08A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xmlns="" id="{1A8C61F6-58C2-6589-582E-1FB94DEA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xmlns="" id="{670B1109-93FA-6580-F44F-E2A20EAC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xmlns="" id="{C4A99D66-D808-C60F-3FAC-B9B4AF31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xmlns="" id="{EAEA00D1-8472-99FF-2995-FFFE72F0D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xmlns="" id="{FE796CD0-B362-2D33-70D6-7EBC78AE1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Right Arrow 31">
            <a:extLst>
              <a:ext uri="{FF2B5EF4-FFF2-40B4-BE49-F238E27FC236}">
                <a16:creationId xmlns:a16="http://schemas.microsoft.com/office/drawing/2014/main" xmlns="" id="{A945C687-0EC6-B745-986F-978B8694A8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2400" y="4091940"/>
            <a:ext cx="1905000" cy="990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ight Arrow 31">
            <a:extLst>
              <a:ext uri="{FF2B5EF4-FFF2-40B4-BE49-F238E27FC236}">
                <a16:creationId xmlns:a16="http://schemas.microsoft.com/office/drawing/2014/main" xmlns="" id="{68751D9E-2211-162A-91BE-015F739A78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51697" y="2417445"/>
            <a:ext cx="1306830" cy="914400"/>
          </a:xfrm>
          <a:prstGeom prst="rightArrow">
            <a:avLst>
              <a:gd name="adj1" fmla="val 56028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2B1EE-DFC2-E5A7-860E-98544A431577}"/>
              </a:ext>
            </a:extLst>
          </p:cNvPr>
          <p:cNvSpPr/>
          <p:nvPr/>
        </p:nvSpPr>
        <p:spPr bwMode="auto">
          <a:xfrm>
            <a:off x="3327400" y="1427480"/>
            <a:ext cx="6663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others learning as I go through this conflict?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9053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 change in your perspective</a:t>
            </a: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DFCAD13B-542A-BF4B-BE89-93F48837A8D8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634740"/>
            <a:ext cx="479425" cy="1600200"/>
            <a:chOff x="7532511" y="3657600"/>
            <a:chExt cx="478896" cy="1600200"/>
          </a:xfrm>
        </p:grpSpPr>
        <p:sp>
          <p:nvSpPr>
            <p:cNvPr id="26" name="Oval 13">
              <a:extLst>
                <a:ext uri="{FF2B5EF4-FFF2-40B4-BE49-F238E27FC236}">
                  <a16:creationId xmlns:a16="http://schemas.microsoft.com/office/drawing/2014/main" xmlns="" id="{1DCFD575-F08B-0A79-28E0-D29BE45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98AF9B9D-5129-1F2E-D989-A559171B8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xmlns="" id="{DB308034-86DA-E431-51A4-F985B499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E0F13616-6D8B-CA6B-DC3B-93BBC9FA3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xmlns="" id="{30838C39-5F29-2759-456A-53020A9C3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xmlns="" id="{33A951AC-1F93-9B6F-F147-FCADC0DC8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xmlns="" id="{0C68325C-D53F-6424-62D8-ED12A1F395EC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634740"/>
            <a:ext cx="479425" cy="1600200"/>
            <a:chOff x="7532511" y="3657600"/>
            <a:chExt cx="478896" cy="1600200"/>
          </a:xfrm>
        </p:grpSpPr>
        <p:sp>
          <p:nvSpPr>
            <p:cNvPr id="33" name="Oval 13">
              <a:extLst>
                <a:ext uri="{FF2B5EF4-FFF2-40B4-BE49-F238E27FC236}">
                  <a16:creationId xmlns:a16="http://schemas.microsoft.com/office/drawing/2014/main" xmlns="" id="{55F086F3-D800-426A-BA55-BB93C08A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xmlns="" id="{1A8C61F6-58C2-6589-582E-1FB94DEA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xmlns="" id="{670B1109-93FA-6580-F44F-E2A20EAC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xmlns="" id="{C4A99D66-D808-C60F-3FAC-B9B4AF31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xmlns="" id="{EAEA00D1-8472-99FF-2995-FFFE72F0D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xmlns="" id="{FE796CD0-B362-2D33-70D6-7EBC78AE1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Right Arrow 31">
            <a:extLst>
              <a:ext uri="{FF2B5EF4-FFF2-40B4-BE49-F238E27FC236}">
                <a16:creationId xmlns:a16="http://schemas.microsoft.com/office/drawing/2014/main" xmlns="" id="{A945C687-0EC6-B745-986F-978B8694A8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2400" y="4091940"/>
            <a:ext cx="1905000" cy="990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ight Arrow 31">
            <a:extLst>
              <a:ext uri="{FF2B5EF4-FFF2-40B4-BE49-F238E27FC236}">
                <a16:creationId xmlns:a16="http://schemas.microsoft.com/office/drawing/2014/main" xmlns="" id="{68751D9E-2211-162A-91BE-015F739A78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51697" y="2417445"/>
            <a:ext cx="1306830" cy="914400"/>
          </a:xfrm>
          <a:prstGeom prst="rightArrow">
            <a:avLst>
              <a:gd name="adj1" fmla="val 56028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2B1EE-DFC2-E5A7-860E-98544A431577}"/>
              </a:ext>
            </a:extLst>
          </p:cNvPr>
          <p:cNvSpPr/>
          <p:nvPr/>
        </p:nvSpPr>
        <p:spPr bwMode="auto">
          <a:xfrm>
            <a:off x="3327400" y="1427480"/>
            <a:ext cx="6663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“In conflict, we show that we either have a big God, or we have a big ego and big problems.”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—Ken Sande, The Peacemaker, p. 22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295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Enough humility to admit your fault</a:t>
            </a:r>
          </a:p>
          <a:p>
            <a:pPr marL="571500" indent="-571500">
              <a:buFontTx/>
              <a:buChar char="-"/>
            </a:pPr>
            <a:r>
              <a:rPr lang="en-US" dirty="0"/>
              <a:t>Ask God: “How have I made this worse?”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Admit your fault before they do</a:t>
            </a:r>
          </a:p>
          <a:p>
            <a:pPr marL="571500" indent="-571500">
              <a:buFontTx/>
              <a:buChar char="-"/>
            </a:pPr>
            <a:r>
              <a:rPr lang="en-US" dirty="0"/>
              <a:t>Specific and unqualified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23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Enough humility to admit your fault</a:t>
            </a:r>
          </a:p>
          <a:p>
            <a:pPr marL="571500" indent="-571500">
              <a:buFontTx/>
              <a:buChar char="-"/>
            </a:pPr>
            <a:r>
              <a:rPr lang="en-US" dirty="0"/>
              <a:t>Ask God: “How have I made this worse?”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Admit your fault before they do</a:t>
            </a:r>
          </a:p>
          <a:p>
            <a:pPr marL="571500" indent="-571500">
              <a:buFontTx/>
              <a:buChar char="-"/>
            </a:pPr>
            <a:r>
              <a:rPr lang="en-US" dirty="0"/>
              <a:t>Specific and unqualified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65160E3E-9C9B-C011-2B68-BDFD56E8458C}"/>
              </a:ext>
            </a:extLst>
          </p:cNvPr>
          <p:cNvSpPr/>
          <p:nvPr/>
        </p:nvSpPr>
        <p:spPr bwMode="auto">
          <a:xfrm>
            <a:off x="279400" y="33909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Maybe you were right, and I was wrong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Perhaps I should have waited to hear your side of the story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shouldn’t have lost my temper, but I was tired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3FF484D-8C6F-EDD1-71E3-D59FF550233F}"/>
              </a:ext>
            </a:extLst>
          </p:cNvPr>
          <p:cNvCxnSpPr/>
          <p:nvPr/>
        </p:nvCxnSpPr>
        <p:spPr bwMode="auto">
          <a:xfrm flipH="1">
            <a:off x="309880" y="3688080"/>
            <a:ext cx="1371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0E907B-9567-3DB5-4CD3-D4F5DD4810C3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600" y="4175760"/>
            <a:ext cx="15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2186D6F-B2A8-0399-D9FC-C62125DA3411}"/>
              </a:ext>
            </a:extLst>
          </p:cNvPr>
          <p:cNvCxnSpPr>
            <a:cxnSpLocks/>
          </p:cNvCxnSpPr>
          <p:nvPr/>
        </p:nvCxnSpPr>
        <p:spPr bwMode="auto">
          <a:xfrm flipH="1">
            <a:off x="6283960" y="5158740"/>
            <a:ext cx="2743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7433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Enough humility to admit your fault</a:t>
            </a:r>
          </a:p>
          <a:p>
            <a:pPr marL="571500" indent="-571500">
              <a:buFontTx/>
              <a:buChar char="-"/>
            </a:pPr>
            <a:r>
              <a:rPr lang="en-US" dirty="0"/>
              <a:t>Ask God: “How have I made this worse?”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Admit your fault before they do</a:t>
            </a:r>
          </a:p>
          <a:p>
            <a:pPr marL="571500" indent="-571500">
              <a:buFontTx/>
              <a:buChar char="-"/>
            </a:pPr>
            <a:r>
              <a:rPr lang="en-US" dirty="0"/>
              <a:t>Specific and unqualified</a:t>
            </a:r>
          </a:p>
          <a:p>
            <a:pPr marL="571500" indent="-571500">
              <a:buFontTx/>
              <a:buChar char="-"/>
            </a:pPr>
            <a:r>
              <a:rPr lang="en-US" dirty="0"/>
              <a:t>Apologize and accept the consequences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5551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Overlooking the offense </a:t>
            </a:r>
            <a:r>
              <a:rPr lang="en-US" sz="1800" i="1" dirty="0"/>
              <a:t>(Prov 19:11)</a:t>
            </a:r>
            <a:endParaRPr lang="en-US" i="1" dirty="0"/>
          </a:p>
          <a:p>
            <a:r>
              <a:rPr lang="en-US" dirty="0"/>
              <a:t>4. Preparation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are the real issues here?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do I want?</a:t>
            </a:r>
          </a:p>
          <a:p>
            <a:pPr marL="571500" indent="-571500">
              <a:buFontTx/>
              <a:buChar char="-"/>
            </a:pPr>
            <a:r>
              <a:rPr lang="en-US" dirty="0"/>
              <a:t>Do I need to call in help?</a:t>
            </a:r>
          </a:p>
          <a:p>
            <a:pPr marL="0" indent="0"/>
            <a:r>
              <a:rPr lang="en-US" dirty="0"/>
              <a:t>5. Leaving room for God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7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no unwholesome word proceed from your mouth, </a:t>
            </a:r>
          </a:p>
          <a:p>
            <a:r>
              <a:rPr lang="en-US" dirty="0"/>
              <a:t>but only such a word as is good for building </a:t>
            </a:r>
            <a:br>
              <a:rPr lang="en-US" dirty="0"/>
            </a:br>
            <a:r>
              <a:rPr lang="en-US" dirty="0"/>
              <a:t>others up, according to the need of the moment, so that it will give grace to those who hear.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DBBB76-B95E-AECE-AAB5-B26461061194}"/>
              </a:ext>
            </a:extLst>
          </p:cNvPr>
          <p:cNvSpPr/>
          <p:nvPr/>
        </p:nvSpPr>
        <p:spPr bwMode="auto">
          <a:xfrm>
            <a:off x="110067" y="2933700"/>
            <a:ext cx="9939867" cy="230832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EE2164-AA00-789C-D9F9-0FEEF7EB9F0D}"/>
              </a:ext>
            </a:extLst>
          </p:cNvPr>
          <p:cNvCxnSpPr>
            <a:cxnSpLocks/>
            <a:endCxn id="4" idx="2"/>
          </p:cNvCxnSpPr>
          <p:nvPr/>
        </p:nvCxnSpPr>
        <p:spPr bwMode="auto">
          <a:xfrm>
            <a:off x="5080000" y="2933700"/>
            <a:ext cx="1" cy="23083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383F75-CB1E-5C0B-E8DA-C0BD5CBA45CE}"/>
              </a:ext>
            </a:extLst>
          </p:cNvPr>
          <p:cNvSpPr txBox="1"/>
          <p:nvPr/>
        </p:nvSpPr>
        <p:spPr>
          <a:xfrm>
            <a:off x="162848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say what I feel like saying, even if it is “rotten”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55ABC-3806-9B30-78DE-F6CBEBC722D0}"/>
              </a:ext>
            </a:extLst>
          </p:cNvPr>
          <p:cNvSpPr txBox="1"/>
          <p:nvPr/>
        </p:nvSpPr>
        <p:spPr>
          <a:xfrm>
            <a:off x="5130260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Understands and respects the power of the tongue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51DDC98-ACF4-6A63-B1A0-6D9F56309A27}"/>
              </a:ext>
            </a:extLst>
          </p:cNvPr>
          <p:cNvCxnSpPr/>
          <p:nvPr/>
        </p:nvCxnSpPr>
        <p:spPr bwMode="auto">
          <a:xfrm>
            <a:off x="110067" y="35368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9353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no unwholesome word proceed from your mouth, </a:t>
            </a:r>
          </a:p>
          <a:p>
            <a:r>
              <a:rPr lang="en-US" dirty="0"/>
              <a:t>but only such a word as is good for building others up, according to the need of the moment, so that it will give grace to those who hear.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DBBB76-B95E-AECE-AAB5-B26461061194}"/>
              </a:ext>
            </a:extLst>
          </p:cNvPr>
          <p:cNvSpPr/>
          <p:nvPr/>
        </p:nvSpPr>
        <p:spPr bwMode="auto">
          <a:xfrm>
            <a:off x="110067" y="2933700"/>
            <a:ext cx="9939867" cy="230832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EE2164-AA00-789C-D9F9-0FEEF7EB9F0D}"/>
              </a:ext>
            </a:extLst>
          </p:cNvPr>
          <p:cNvCxnSpPr>
            <a:cxnSpLocks/>
            <a:endCxn id="4" idx="2"/>
          </p:cNvCxnSpPr>
          <p:nvPr/>
        </p:nvCxnSpPr>
        <p:spPr bwMode="auto">
          <a:xfrm>
            <a:off x="5080000" y="2933700"/>
            <a:ext cx="1" cy="23083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383F75-CB1E-5C0B-E8DA-C0BD5CBA45CE}"/>
              </a:ext>
            </a:extLst>
          </p:cNvPr>
          <p:cNvSpPr txBox="1"/>
          <p:nvPr/>
        </p:nvSpPr>
        <p:spPr>
          <a:xfrm>
            <a:off x="162848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say what I feel like saying, even if it is “rotten”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55ABC-3806-9B30-78DE-F6CBEBC722D0}"/>
              </a:ext>
            </a:extLst>
          </p:cNvPr>
          <p:cNvSpPr txBox="1"/>
          <p:nvPr/>
        </p:nvSpPr>
        <p:spPr>
          <a:xfrm>
            <a:off x="5130260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Understands and respects the power of the tongue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51DDC98-ACF4-6A63-B1A0-6D9F56309A27}"/>
              </a:ext>
            </a:extLst>
          </p:cNvPr>
          <p:cNvCxnSpPr/>
          <p:nvPr/>
        </p:nvCxnSpPr>
        <p:spPr bwMode="auto">
          <a:xfrm>
            <a:off x="110067" y="35368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39019BC5-9747-CE42-8933-3948199E55B8}"/>
              </a:ext>
            </a:extLst>
          </p:cNvPr>
          <p:cNvSpPr/>
          <p:nvPr/>
        </p:nvSpPr>
        <p:spPr bwMode="auto">
          <a:xfrm>
            <a:off x="0" y="268747"/>
            <a:ext cx="9788546" cy="25299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tongue can bring death or life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18:21)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Opening your mouth can ruin everything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13:3)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4625" indent="-174625" algn="ctr"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lips of the righteous nourish many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10:21)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849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5F965-D4A3-12B1-06C0-49DCD051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A9044C-2220-2F45-90D9-51D76870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became a follower of Jesus, you laid aside the old you and you put on the new you</a:t>
            </a:r>
          </a:p>
          <a:p>
            <a:r>
              <a:rPr lang="en-US" dirty="0"/>
              <a:t>You need to change how you think about things</a:t>
            </a:r>
          </a:p>
          <a:p>
            <a:r>
              <a:rPr lang="en-US" dirty="0"/>
              <a:t>You need take action that fits the new you</a:t>
            </a:r>
          </a:p>
          <a:p>
            <a:pPr marL="571500" indent="-571500">
              <a:buFontTx/>
              <a:buChar char="-"/>
            </a:pPr>
            <a:r>
              <a:rPr lang="en-US" dirty="0"/>
              <a:t>Turn away from a life lived for self</a:t>
            </a:r>
          </a:p>
          <a:p>
            <a:pPr marL="571500" indent="-571500">
              <a:buFontTx/>
              <a:buChar char="-"/>
            </a:pPr>
            <a:r>
              <a:rPr lang="en-US" dirty="0"/>
              <a:t>Turn toward a life of love – for God and others</a:t>
            </a:r>
          </a:p>
          <a:p>
            <a:r>
              <a:rPr lang="en-US" dirty="0"/>
              <a:t>Tonight: 3 more areas of application…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no unwholesome word proceed from your mouth, </a:t>
            </a:r>
          </a:p>
          <a:p>
            <a:r>
              <a:rPr lang="en-US" dirty="0"/>
              <a:t>but only such a word as is good for building others up, according to the need of the moment, so that it will give grace to those who hear.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DBBB76-B95E-AECE-AAB5-B26461061194}"/>
              </a:ext>
            </a:extLst>
          </p:cNvPr>
          <p:cNvSpPr/>
          <p:nvPr/>
        </p:nvSpPr>
        <p:spPr bwMode="auto">
          <a:xfrm>
            <a:off x="110067" y="2933700"/>
            <a:ext cx="9939867" cy="230832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EE2164-AA00-789C-D9F9-0FEEF7EB9F0D}"/>
              </a:ext>
            </a:extLst>
          </p:cNvPr>
          <p:cNvCxnSpPr>
            <a:cxnSpLocks/>
            <a:endCxn id="4" idx="2"/>
          </p:cNvCxnSpPr>
          <p:nvPr/>
        </p:nvCxnSpPr>
        <p:spPr bwMode="auto">
          <a:xfrm>
            <a:off x="5080000" y="2933700"/>
            <a:ext cx="1" cy="23083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383F75-CB1E-5C0B-E8DA-C0BD5CBA45CE}"/>
              </a:ext>
            </a:extLst>
          </p:cNvPr>
          <p:cNvSpPr txBox="1"/>
          <p:nvPr/>
        </p:nvSpPr>
        <p:spPr>
          <a:xfrm>
            <a:off x="162848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say what I feel like saying, even if it is “rotten”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55ABC-3806-9B30-78DE-F6CBEBC722D0}"/>
              </a:ext>
            </a:extLst>
          </p:cNvPr>
          <p:cNvSpPr txBox="1"/>
          <p:nvPr/>
        </p:nvSpPr>
        <p:spPr>
          <a:xfrm>
            <a:off x="5130260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Understands and respects the power of the tongue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51DDC98-ACF4-6A63-B1A0-6D9F56309A27}"/>
              </a:ext>
            </a:extLst>
          </p:cNvPr>
          <p:cNvCxnSpPr/>
          <p:nvPr/>
        </p:nvCxnSpPr>
        <p:spPr bwMode="auto">
          <a:xfrm>
            <a:off x="110067" y="35368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39019BC5-9747-CE42-8933-3948199E55B8}"/>
              </a:ext>
            </a:extLst>
          </p:cNvPr>
          <p:cNvSpPr/>
          <p:nvPr/>
        </p:nvSpPr>
        <p:spPr bwMode="auto">
          <a:xfrm>
            <a:off x="235987" y="272177"/>
            <a:ext cx="9788546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words of the reckless pierce like swords,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 tongue of the wise brings healing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12:18)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Spouting off before listening to the facts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both shameful and foolish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18:13)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061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 no unwholesome word proceed from your mouth,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only such a word as is good for </a:t>
            </a:r>
            <a:r>
              <a:rPr lang="en-US" dirty="0"/>
              <a:t>building </a:t>
            </a:r>
            <a:br>
              <a:rPr lang="en-US" dirty="0"/>
            </a:br>
            <a:r>
              <a:rPr lang="en-US" dirty="0"/>
              <a:t>others up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according to the need of the moment,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 that it will give grace to those who hear.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DBBB76-B95E-AECE-AAB5-B26461061194}"/>
              </a:ext>
            </a:extLst>
          </p:cNvPr>
          <p:cNvSpPr/>
          <p:nvPr/>
        </p:nvSpPr>
        <p:spPr bwMode="auto">
          <a:xfrm>
            <a:off x="110067" y="2933700"/>
            <a:ext cx="9939867" cy="230832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EE2164-AA00-789C-D9F9-0FEEF7EB9F0D}"/>
              </a:ext>
            </a:extLst>
          </p:cNvPr>
          <p:cNvCxnSpPr>
            <a:cxnSpLocks/>
            <a:endCxn id="4" idx="2"/>
          </p:cNvCxnSpPr>
          <p:nvPr/>
        </p:nvCxnSpPr>
        <p:spPr bwMode="auto">
          <a:xfrm>
            <a:off x="5080000" y="2933700"/>
            <a:ext cx="1" cy="23083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383F75-CB1E-5C0B-E8DA-C0BD5CBA45CE}"/>
              </a:ext>
            </a:extLst>
          </p:cNvPr>
          <p:cNvSpPr txBox="1"/>
          <p:nvPr/>
        </p:nvSpPr>
        <p:spPr>
          <a:xfrm>
            <a:off x="162848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say what I feel like saying, even if it is “rotten”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55ABC-3806-9B30-78DE-F6CBEBC722D0}"/>
              </a:ext>
            </a:extLst>
          </p:cNvPr>
          <p:cNvSpPr txBox="1"/>
          <p:nvPr/>
        </p:nvSpPr>
        <p:spPr>
          <a:xfrm>
            <a:off x="5130260" y="29337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Knows it’s not enough to simply abstain from hurtful speech…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51DDC98-ACF4-6A63-B1A0-6D9F56309A27}"/>
              </a:ext>
            </a:extLst>
          </p:cNvPr>
          <p:cNvCxnSpPr/>
          <p:nvPr/>
        </p:nvCxnSpPr>
        <p:spPr bwMode="auto">
          <a:xfrm>
            <a:off x="110067" y="35368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26950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do not grieve the Holy Spirit of God, with whom you were sealed for the day of redemption.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8B646507-42A1-6CF3-DD94-971741BF202B}"/>
              </a:ext>
            </a:extLst>
          </p:cNvPr>
          <p:cNvSpPr/>
          <p:nvPr/>
        </p:nvSpPr>
        <p:spPr bwMode="auto">
          <a:xfrm>
            <a:off x="2374900" y="2400300"/>
            <a:ext cx="5410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Christ-follower, when you live like the old you…</a:t>
            </a:r>
          </a:p>
        </p:txBody>
      </p:sp>
    </p:spTree>
    <p:extLst>
      <p:ext uri="{BB962C8B-B14F-4D97-AF65-F5344CB8AC3E}">
        <p14:creationId xmlns:p14="http://schemas.microsoft.com/office/powerpoint/2010/main" val="39231093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rid of all bitterness, rage, anger, harsh words, and slander, as well as all types of evil behavior.</a:t>
            </a:r>
          </a:p>
        </p:txBody>
      </p:sp>
    </p:spTree>
    <p:extLst>
      <p:ext uri="{BB962C8B-B14F-4D97-AF65-F5344CB8AC3E}">
        <p14:creationId xmlns:p14="http://schemas.microsoft.com/office/powerpoint/2010/main" val="18525229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rid of all </a:t>
            </a:r>
            <a:r>
              <a:rPr lang="en-US" dirty="0"/>
              <a:t>bitterness, rage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anger, harsh words, and slander, as well as all types of evil behavior.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226E89-3B5D-6CF4-F2CD-770A7895F42F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F5F4268-28B6-3825-F8B3-48B06360A2C6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D698D8-C380-0D99-1778-51C8B4667960}"/>
              </a:ext>
            </a:extLst>
          </p:cNvPr>
          <p:cNvSpPr txBox="1"/>
          <p:nvPr/>
        </p:nvSpPr>
        <p:spPr>
          <a:xfrm>
            <a:off x="162848" y="1823978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Bitterness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Rage – from “smoke” or “steam,” explosive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274B87-6CD6-854D-E895-1F53C38C0928}"/>
              </a:ext>
            </a:extLst>
          </p:cNvPr>
          <p:cNvSpPr txBox="1"/>
          <p:nvPr/>
        </p:nvSpPr>
        <p:spPr>
          <a:xfrm>
            <a:off x="5130260" y="180338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2D47BAD-711A-BFD0-7284-5EC8D0C8E125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78274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rid of all bitterness, rage, </a:t>
            </a:r>
            <a:r>
              <a:rPr lang="en-US" dirty="0"/>
              <a:t>anger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harsh words, and slander, as well as all types of evil behavior.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7088AE-F1DD-746B-0528-FBEB6A49E77D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E9CA11-F60F-06ED-705F-318BA2907424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29CEE3-791E-9824-2BAB-A6C015BE0E7A}"/>
              </a:ext>
            </a:extLst>
          </p:cNvPr>
          <p:cNvSpPr txBox="1"/>
          <p:nvPr/>
        </p:nvSpPr>
        <p:spPr>
          <a:xfrm>
            <a:off x="162848" y="1823978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 more settled 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attitude of anger (includes resentment)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E0773E-AB0D-3ECD-2D98-B013BFA8F8E6}"/>
              </a:ext>
            </a:extLst>
          </p:cNvPr>
          <p:cNvSpPr txBox="1"/>
          <p:nvPr/>
        </p:nvSpPr>
        <p:spPr>
          <a:xfrm>
            <a:off x="5130260" y="180338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37C5067-9A82-A78A-D6F0-A554063DAB9A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629930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rid of all bitterness, rage, anger, </a:t>
            </a:r>
            <a:r>
              <a:rPr lang="en-US" dirty="0"/>
              <a:t>harsh 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slander, as well as all types of evil behavior.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16FC59-083B-0288-1957-5875033B2D54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2410CD2-0D39-AE2F-D052-C856C4441A46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1FC4D3-0229-2E49-F09E-319E72ED2530}"/>
              </a:ext>
            </a:extLst>
          </p:cNvPr>
          <p:cNvSpPr txBox="1"/>
          <p:nvPr/>
        </p:nvSpPr>
        <p:spPr>
          <a:xfrm>
            <a:off x="162848" y="1823978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Cussing someone out. Insults, put-downs, verbal fury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9ABA3A-B5A0-350C-17B3-81D5132098C0}"/>
              </a:ext>
            </a:extLst>
          </p:cNvPr>
          <p:cNvSpPr txBox="1"/>
          <p:nvPr/>
        </p:nvSpPr>
        <p:spPr>
          <a:xfrm>
            <a:off x="5130260" y="180338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9468A09-B31F-D181-D52B-23A4FC07D366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659767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rid of all bitterness, rage, anger, harsh words, and </a:t>
            </a:r>
            <a:r>
              <a:rPr lang="en-US" dirty="0"/>
              <a:t>slander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well as all types of evil behavior.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84E553-659C-AFFC-C5E0-21178E36E08E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474CB9C-12D5-3E6B-C219-BA3F4A321FD1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5A94E2-DEB7-F715-3EA3-D3C4BEF15C88}"/>
              </a:ext>
            </a:extLst>
          </p:cNvPr>
          <p:cNvSpPr txBox="1"/>
          <p:nvPr/>
        </p:nvSpPr>
        <p:spPr>
          <a:xfrm>
            <a:off x="162848" y="1823978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Harmful portrayal, stories, or descriptions. Implies falsehood.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16E915-3B0D-62BE-99E9-978FD07E605C}"/>
              </a:ext>
            </a:extLst>
          </p:cNvPr>
          <p:cNvSpPr txBox="1"/>
          <p:nvPr/>
        </p:nvSpPr>
        <p:spPr>
          <a:xfrm>
            <a:off x="5130260" y="180338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E852A8D-2926-AE93-C70A-37C02489E295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0297455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rid of all bitterness, rage, anger, harsh words, and slander, as well as </a:t>
            </a:r>
            <a:r>
              <a:rPr lang="en-US" dirty="0"/>
              <a:t>all types of evil behavior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287FBC-5DC5-3488-AC99-94679EAD314D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3216537-A7C6-0099-FDA6-E9A2448C4701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1FF7E5-EDF5-C6B4-BC8F-D32A4548FF85}"/>
              </a:ext>
            </a:extLst>
          </p:cNvPr>
          <p:cNvSpPr txBox="1"/>
          <p:nvPr/>
        </p:nvSpPr>
        <p:spPr>
          <a:xfrm>
            <a:off x="162848" y="1823978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Broad term, here probably implying wishing evil to another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39F588-90EA-6698-EB9D-43CAF5FEB9B2}"/>
              </a:ext>
            </a:extLst>
          </p:cNvPr>
          <p:cNvSpPr txBox="1"/>
          <p:nvPr/>
        </p:nvSpPr>
        <p:spPr>
          <a:xfrm>
            <a:off x="5130260" y="180338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ACE6061-F31C-7E64-D622-B31E815EF414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67131287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rid of all bitterness, rage, anger, harsh words, and slander, as well as all types of evil behavior.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4D1308-B43F-9127-A95B-152B4E62732C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762ABD-007A-693B-5930-CDCBD9614153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7503FB-A43D-12B4-4C2B-F21671671C87}"/>
              </a:ext>
            </a:extLst>
          </p:cNvPr>
          <p:cNvSpPr txBox="1"/>
          <p:nvPr/>
        </p:nvSpPr>
        <p:spPr>
          <a:xfrm>
            <a:off x="162848" y="1823978"/>
            <a:ext cx="485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don’t deserve this treatment!”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will stop at nothing to get what I want!”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8F2BA7-CD38-7EF6-933A-A9F76B5CABFE}"/>
              </a:ext>
            </a:extLst>
          </p:cNvPr>
          <p:cNvSpPr txBox="1"/>
          <p:nvPr/>
        </p:nvSpPr>
        <p:spPr>
          <a:xfrm>
            <a:off x="5130260" y="1803380"/>
            <a:ext cx="485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know what treatment I deserved.”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know that Christ stopped at nothing to rescue me.”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E12891-4389-657F-F7BA-06FC52FE38B6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8012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Be angry, and yet do not sin; </a:t>
            </a:r>
            <a:br>
              <a:rPr lang="en-US" dirty="0"/>
            </a:br>
            <a:r>
              <a:rPr lang="en-US" dirty="0"/>
              <a:t>do not let the sun go down on your anger,</a:t>
            </a:r>
          </a:p>
          <a:p>
            <a:r>
              <a:rPr lang="en-US" dirty="0"/>
              <a:t>27 and do not give the devil an opportunity.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kind to one another, tender-hearted, </a:t>
            </a:r>
            <a:br>
              <a:rPr lang="en-US" dirty="0"/>
            </a:br>
            <a:r>
              <a:rPr lang="en-US" dirty="0"/>
              <a:t>forgiving each other, </a:t>
            </a:r>
            <a:br>
              <a:rPr lang="en-US" dirty="0"/>
            </a:br>
            <a:r>
              <a:rPr lang="en-US" dirty="0"/>
              <a:t>just as God in Christ also has forgiven you.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4D1308-B43F-9127-A95B-152B4E62732C}"/>
              </a:ext>
            </a:extLst>
          </p:cNvPr>
          <p:cNvSpPr/>
          <p:nvPr/>
        </p:nvSpPr>
        <p:spPr bwMode="auto">
          <a:xfrm>
            <a:off x="110067" y="1803380"/>
            <a:ext cx="9939867" cy="34163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762ABD-007A-693B-5930-CDCBD9614153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 bwMode="auto">
          <a:xfrm>
            <a:off x="5080001" y="1803380"/>
            <a:ext cx="0" cy="34163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7503FB-A43D-12B4-4C2B-F21671671C87}"/>
              </a:ext>
            </a:extLst>
          </p:cNvPr>
          <p:cNvSpPr txBox="1"/>
          <p:nvPr/>
        </p:nvSpPr>
        <p:spPr>
          <a:xfrm>
            <a:off x="162848" y="1823978"/>
            <a:ext cx="485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don’t deserve this treatment!”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will stop at nothing to get what I want!”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8F2BA7-CD38-7EF6-933A-A9F76B5CABFE}"/>
              </a:ext>
            </a:extLst>
          </p:cNvPr>
          <p:cNvSpPr txBox="1"/>
          <p:nvPr/>
        </p:nvSpPr>
        <p:spPr>
          <a:xfrm>
            <a:off x="5130260" y="1803380"/>
            <a:ext cx="485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know what treatment I deserved.”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know that Christ stopped at nothing to rescue me.”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E12891-4389-657F-F7BA-06FC52FE38B6}"/>
              </a:ext>
            </a:extLst>
          </p:cNvPr>
          <p:cNvCxnSpPr/>
          <p:nvPr/>
        </p:nvCxnSpPr>
        <p:spPr bwMode="auto">
          <a:xfrm>
            <a:off x="110067" y="2400300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7067255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Forgiveness = A decision to absorb into myself the liability for the other’s wrong-doing</a:t>
            </a:r>
          </a:p>
          <a:p>
            <a:r>
              <a:rPr lang="en-US" dirty="0"/>
              <a:t>Alternative = Bitterness</a:t>
            </a:r>
          </a:p>
          <a:p>
            <a:r>
              <a:rPr lang="en-US" dirty="0"/>
              <a:t>We make them pay!</a:t>
            </a:r>
          </a:p>
        </p:txBody>
      </p:sp>
    </p:spTree>
    <p:extLst>
      <p:ext uri="{BB962C8B-B14F-4D97-AF65-F5344CB8AC3E}">
        <p14:creationId xmlns:p14="http://schemas.microsoft.com/office/powerpoint/2010/main" val="9886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them pay?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Make cutting remarks and drag out the past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Act controlling/ demanding toward them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Cold avoidance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Fantasize about revenge or seek to harm them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Tear them down to others and seek allies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Replay the mental videos of what they did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dirty="0"/>
              <a:t>“Root” for their failure or pain</a:t>
            </a:r>
          </a:p>
        </p:txBody>
      </p:sp>
    </p:spTree>
    <p:extLst>
      <p:ext uri="{BB962C8B-B14F-4D97-AF65-F5344CB8AC3E}">
        <p14:creationId xmlns:p14="http://schemas.microsoft.com/office/powerpoint/2010/main" val="203263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effect can bitterness have?</a:t>
            </a:r>
          </a:p>
          <a:p>
            <a:pPr marL="571500" indent="-571500">
              <a:buFontTx/>
              <a:buChar char="-"/>
            </a:pPr>
            <a:r>
              <a:rPr lang="en-US" dirty="0"/>
              <a:t>Often does not harm the other person</a:t>
            </a:r>
          </a:p>
          <a:p>
            <a:pPr marL="571500" indent="-571500">
              <a:buFontTx/>
              <a:buChar char="-"/>
            </a:pPr>
            <a:r>
              <a:rPr lang="en-US" dirty="0"/>
              <a:t>Can poison you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86CE9B0-A599-15EE-E3E0-6131F59DBA17}"/>
              </a:ext>
            </a:extLst>
          </p:cNvPr>
          <p:cNvSpPr/>
          <p:nvPr/>
        </p:nvSpPr>
        <p:spPr bwMode="auto">
          <a:xfrm>
            <a:off x="591498" y="250825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who hates another brother or sister is still living and walking in darkness.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Such a person does not know the way to go, having been blinded by the darkness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2:11)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3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effect can bitterness have?</a:t>
            </a:r>
          </a:p>
          <a:p>
            <a:pPr marL="571500" indent="-571500">
              <a:buFontTx/>
              <a:buChar char="-"/>
            </a:pPr>
            <a:r>
              <a:rPr lang="en-US" dirty="0"/>
              <a:t>Often does not harm the other person</a:t>
            </a:r>
          </a:p>
          <a:p>
            <a:pPr marL="571500" indent="-571500">
              <a:buFontTx/>
              <a:buChar char="-"/>
            </a:pPr>
            <a:r>
              <a:rPr lang="en-US" dirty="0"/>
              <a:t>Can poison you</a:t>
            </a:r>
          </a:p>
          <a:p>
            <a:pPr marL="571500" indent="-571500">
              <a:buFontTx/>
              <a:buChar char="-"/>
            </a:pPr>
            <a:r>
              <a:rPr lang="en-US" dirty="0"/>
              <a:t>Can poison your relationships – </a:t>
            </a:r>
            <a:br>
              <a:rPr lang="en-US" dirty="0"/>
            </a:br>
            <a:r>
              <a:rPr lang="en-US" dirty="0"/>
              <a:t>with God and with others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D25F6A6-9E0F-3606-763E-9D998FF5863E}"/>
              </a:ext>
            </a:extLst>
          </p:cNvPr>
          <p:cNvSpPr/>
          <p:nvPr/>
        </p:nvSpPr>
        <p:spPr bwMode="auto">
          <a:xfrm>
            <a:off x="591498" y="34671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someone says, “I love God,” but hates a Christian brother or sister, that person is a liar; for if we don’t love people we can see, how can we love God, whom we cannot see?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Jn 4:20)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35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</p:txBody>
      </p:sp>
    </p:spTree>
    <p:extLst>
      <p:ext uri="{BB962C8B-B14F-4D97-AF65-F5344CB8AC3E}">
        <p14:creationId xmlns:p14="http://schemas.microsoft.com/office/powerpoint/2010/main" val="20322765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563CD15-4FD6-7D5D-AA25-91FDE97D90CF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Realize that forgiveness is granted (often for a long time) before it is felt…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Forgiveness is not primarily a feeling, but a set of actions and disciplines… a promise not to exact the price of the sin from the person who wronged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BBF213-0D02-ED77-5CC4-119F17AC8E11}"/>
              </a:ext>
            </a:extLst>
          </p:cNvPr>
          <p:cNvSpPr txBox="1"/>
          <p:nvPr/>
        </p:nvSpPr>
        <p:spPr>
          <a:xfrm>
            <a:off x="6000750" y="4511040"/>
            <a:ext cx="35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Tim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3570863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563CD15-4FD6-7D5D-AA25-91FDE97D90CF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promise means a repeated set of “payments” in which you relinquish revenge.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hard and (for a while) constant.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this promise is kept actively, eventually the feeling of anger subsides.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BBF213-0D02-ED77-5CC4-119F17AC8E11}"/>
              </a:ext>
            </a:extLst>
          </p:cNvPr>
          <p:cNvSpPr txBox="1"/>
          <p:nvPr/>
        </p:nvSpPr>
        <p:spPr>
          <a:xfrm>
            <a:off x="6000750" y="4511040"/>
            <a:ext cx="35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Tim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400624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563CD15-4FD6-7D5D-AA25-91FDE97D90CF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critical to realize at the outset, then, that forgiveness is not the forcing or denying of feelings,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 promise to make and to keep despite our feelings.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BBF213-0D02-ED77-5CC4-119F17AC8E11}"/>
              </a:ext>
            </a:extLst>
          </p:cNvPr>
          <p:cNvSpPr txBox="1"/>
          <p:nvPr/>
        </p:nvSpPr>
        <p:spPr>
          <a:xfrm>
            <a:off x="6000750" y="4511040"/>
            <a:ext cx="35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Tim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890142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a feeling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forgetting or justifying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permissiveness or trust</a:t>
            </a:r>
          </a:p>
        </p:txBody>
      </p:sp>
    </p:spTree>
    <p:extLst>
      <p:ext uri="{BB962C8B-B14F-4D97-AF65-F5344CB8AC3E}">
        <p14:creationId xmlns:p14="http://schemas.microsoft.com/office/powerpoint/2010/main" val="42068181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Be angry, and yet do not sin; </a:t>
            </a:r>
            <a:br>
              <a:rPr lang="en-US" dirty="0"/>
            </a:br>
            <a:r>
              <a:rPr lang="en-US" dirty="0"/>
              <a:t>do not let the sun go down on your anger,</a:t>
            </a:r>
          </a:p>
          <a:p>
            <a:r>
              <a:rPr lang="en-US" dirty="0"/>
              <a:t>27 and do not give the devil an opportunity.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BD6594-3724-905D-4483-276778DA6F8D}"/>
              </a:ext>
            </a:extLst>
          </p:cNvPr>
          <p:cNvSpPr/>
          <p:nvPr/>
        </p:nvSpPr>
        <p:spPr bwMode="auto">
          <a:xfrm>
            <a:off x="110067" y="2400300"/>
            <a:ext cx="9939867" cy="28194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929F3C-AE0D-356F-5B42-7D6E82C5FF75}"/>
              </a:ext>
            </a:extLst>
          </p:cNvPr>
          <p:cNvCxnSpPr>
            <a:endCxn id="4" idx="2"/>
          </p:cNvCxnSpPr>
          <p:nvPr/>
        </p:nvCxnSpPr>
        <p:spPr bwMode="auto">
          <a:xfrm>
            <a:off x="5080000" y="2400300"/>
            <a:ext cx="1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2305B-D9AE-249E-C984-F8412E33C253}"/>
              </a:ext>
            </a:extLst>
          </p:cNvPr>
          <p:cNvSpPr txBox="1"/>
          <p:nvPr/>
        </p:nvSpPr>
        <p:spPr>
          <a:xfrm>
            <a:off x="162848" y="24003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I’m angry, all that matters is how I feel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can’t control my anger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E93FC-7D79-F2AD-ED0A-07CA4C3C26E2}"/>
              </a:ext>
            </a:extLst>
          </p:cNvPr>
          <p:cNvSpPr txBox="1"/>
          <p:nvPr/>
        </p:nvSpPr>
        <p:spPr>
          <a:xfrm>
            <a:off x="5130260" y="24003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I’m willing to control 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my anger for the sake of others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765E0A-E1D4-478E-B85C-D8B225C4DD0C}"/>
              </a:ext>
            </a:extLst>
          </p:cNvPr>
          <p:cNvCxnSpPr/>
          <p:nvPr/>
        </p:nvCxnSpPr>
        <p:spPr bwMode="auto">
          <a:xfrm>
            <a:off x="110067" y="30034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72168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  <a:p>
            <a:pPr marL="0" indent="0"/>
            <a:r>
              <a:rPr lang="en-US" dirty="0"/>
              <a:t>2. Encounter God’s forgiveness </a:t>
            </a:r>
            <a:r>
              <a:rPr lang="en-US" sz="1800" i="1" dirty="0"/>
              <a:t>(Ephesians 4:32)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3521277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1. Understand what forgiveness is</a:t>
            </a:r>
          </a:p>
          <a:p>
            <a:pPr marL="0" indent="0"/>
            <a:r>
              <a:rPr lang="en-US" dirty="0"/>
              <a:t>2. Encounter God’s forgiveness </a:t>
            </a:r>
            <a:r>
              <a:rPr lang="en-US" sz="1800" i="1" dirty="0"/>
              <a:t>(Ephesians 4:32)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C54494A-8FE0-74C6-738F-08B0736D431C}"/>
              </a:ext>
            </a:extLst>
          </p:cNvPr>
          <p:cNvSpPr/>
          <p:nvPr/>
        </p:nvSpPr>
        <p:spPr bwMode="auto">
          <a:xfrm>
            <a:off x="591498" y="22479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Pride won’t allow forgiveness;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forgiveness won’t allow pride.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cannot forgive, it is because you are sure that you are not as sinful as the person you are mad 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5572EB-A1FE-49CB-626D-F5D73C3632F3}"/>
              </a:ext>
            </a:extLst>
          </p:cNvPr>
          <p:cNvSpPr txBox="1"/>
          <p:nvPr/>
        </p:nvSpPr>
        <p:spPr>
          <a:xfrm>
            <a:off x="6000750" y="4493621"/>
            <a:ext cx="35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Tim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4238909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  <a:endParaRPr lang="en-US" sz="6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56A5DD-FD89-9D1D-21EC-DD94EAE9DF5D}"/>
              </a:ext>
            </a:extLst>
          </p:cNvPr>
          <p:cNvGrpSpPr/>
          <p:nvPr/>
        </p:nvGrpSpPr>
        <p:grpSpPr>
          <a:xfrm>
            <a:off x="591498" y="1790700"/>
            <a:ext cx="8991600" cy="3083921"/>
            <a:chOff x="591498" y="1790700"/>
            <a:chExt cx="8991600" cy="3083921"/>
          </a:xfrm>
        </p:grpSpPr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xmlns="" id="{B73D819E-AD42-AF58-C012-721DFD901134}"/>
                </a:ext>
              </a:extLst>
            </p:cNvPr>
            <p:cNvSpPr/>
            <p:nvPr/>
          </p:nvSpPr>
          <p:spPr bwMode="auto">
            <a:xfrm>
              <a:off x="591498" y="1790700"/>
              <a:ext cx="8991600" cy="308392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Forgiveness is to deal with our emotions by sending them away – by denying ourselves the dark pleasures of venting them or nurturing them in our minds....</a:t>
              </a:r>
            </a:p>
            <a:p>
              <a:pPr marL="174625" indent="-174625">
                <a:lnSpc>
                  <a:spcPct val="90000"/>
                </a:lnSpc>
              </a:pPr>
              <a:endPara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4625" indent="-174625">
                <a:lnSpc>
                  <a:spcPct val="90000"/>
                </a:lnSpc>
              </a:pPr>
              <a:endPara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27EEBD4-8CCC-7418-C7A1-C9646133E149}"/>
                </a:ext>
              </a:extLst>
            </p:cNvPr>
            <p:cNvSpPr txBox="1"/>
            <p:nvPr/>
          </p:nvSpPr>
          <p:spPr>
            <a:xfrm>
              <a:off x="6000750" y="4267200"/>
              <a:ext cx="3575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Dan Hamilton, Forgiveness, quoted in Keller, The Gospel and Forgiveness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77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  <a:endParaRPr lang="en-US" sz="6000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73D819E-AD42-AF58-C012-721DFD901134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upon a time, I was engaged to a young woman who changed her mind.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forgave her... but only in small sums over a year... 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7EEBD4-8CCC-7418-C7A1-C9646133E149}"/>
              </a:ext>
            </a:extLst>
          </p:cNvPr>
          <p:cNvSpPr txBox="1"/>
          <p:nvPr/>
        </p:nvSpPr>
        <p:spPr>
          <a:xfrm>
            <a:off x="6000750" y="4267200"/>
            <a:ext cx="35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Dan Hamilton, Forgiveness, quoted in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1108555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  <a:endParaRPr lang="en-US" sz="6000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73D819E-AD42-AF58-C012-721DFD901134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were made whenever I spoke to her and refrained from rehashing the past,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whenever I renounced jealousy and self-pity, whenever I saw her with another man, 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7EEBD4-8CCC-7418-C7A1-C9646133E149}"/>
              </a:ext>
            </a:extLst>
          </p:cNvPr>
          <p:cNvSpPr txBox="1"/>
          <p:nvPr/>
        </p:nvSpPr>
        <p:spPr>
          <a:xfrm>
            <a:off x="6000750" y="4267200"/>
            <a:ext cx="35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Dan Hamilton, Forgiveness, quoted in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730801784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  <a:endParaRPr lang="en-US" sz="6000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73D819E-AD42-AF58-C012-721DFD901134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whenever I praised her to others, when I wanted to slice away at her reputation.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were the payments, but she never saw them.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her own payments were unseen by me... 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7EEBD4-8CCC-7418-C7A1-C9646133E149}"/>
              </a:ext>
            </a:extLst>
          </p:cNvPr>
          <p:cNvSpPr txBox="1"/>
          <p:nvPr/>
        </p:nvSpPr>
        <p:spPr>
          <a:xfrm>
            <a:off x="6000750" y="4267200"/>
            <a:ext cx="35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Dan Hamilton, Forgiveness, quoted in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3234133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  <a:endParaRPr lang="en-US" sz="6000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73D819E-AD42-AF58-C012-721DFD901134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Forgiveness is more than a matter of refusing to hate someone.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also a matter of choosing to demonstrate love and acceptance to the offender...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7EEBD4-8CCC-7418-C7A1-C9646133E149}"/>
              </a:ext>
            </a:extLst>
          </p:cNvPr>
          <p:cNvSpPr txBox="1"/>
          <p:nvPr/>
        </p:nvSpPr>
        <p:spPr>
          <a:xfrm>
            <a:off x="6000750" y="4267200"/>
            <a:ext cx="35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Dan Hamilton, Forgiveness, quoted in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1131595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  <a:endParaRPr lang="en-US" sz="6000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73D819E-AD42-AF58-C012-721DFD901134}"/>
              </a:ext>
            </a:extLst>
          </p:cNvPr>
          <p:cNvSpPr/>
          <p:nvPr/>
        </p:nvSpPr>
        <p:spPr bwMode="auto">
          <a:xfrm>
            <a:off x="591498" y="17907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 is the consequence of sin;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no easy way to deal with it.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Wood, nails and pain are the currency of forgiveness, the love that heals.”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7EEBD4-8CCC-7418-C7A1-C9646133E149}"/>
              </a:ext>
            </a:extLst>
          </p:cNvPr>
          <p:cNvSpPr txBox="1"/>
          <p:nvPr/>
        </p:nvSpPr>
        <p:spPr>
          <a:xfrm>
            <a:off x="6000750" y="4267200"/>
            <a:ext cx="35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Dan Hamilton, Forgiveness, quoted in Keller, The Gospel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3801242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Be courteous and warm with them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Seek to restore the relationship if appropriate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Do not criticize them to others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Don’t dwell on it or replay the mental videos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Pray for the person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Consider how you can serve or encourage the person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24148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668F8-8D07-D2D6-1207-DDDB9588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C132C0A-0434-0D9C-DA25-3927305C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forgive?</a:t>
            </a:r>
          </a:p>
          <a:p>
            <a:pPr marL="0" indent="0"/>
            <a:r>
              <a:rPr lang="en-US" dirty="0"/>
              <a:t>3. Pay the debt</a:t>
            </a:r>
          </a:p>
          <a:p>
            <a:pPr marL="857250" indent="-857250">
              <a:spcBef>
                <a:spcPts val="600"/>
              </a:spcBef>
              <a:buFontTx/>
              <a:buChar char="-"/>
            </a:pPr>
            <a:r>
              <a:rPr lang="en-US" dirty="0"/>
              <a:t>Continue to confess your bitterness to God and thank him for your forgiveness</a:t>
            </a:r>
          </a:p>
        </p:txBody>
      </p:sp>
    </p:spTree>
    <p:extLst>
      <p:ext uri="{BB962C8B-B14F-4D97-AF65-F5344CB8AC3E}">
        <p14:creationId xmlns:p14="http://schemas.microsoft.com/office/powerpoint/2010/main" val="84919442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Be angry, and yet do not sin; </a:t>
            </a:r>
            <a:br>
              <a:rPr lang="en-US" dirty="0"/>
            </a:br>
            <a:r>
              <a:rPr lang="en-US" dirty="0"/>
              <a:t>do not let the sun go down on your anger,</a:t>
            </a:r>
          </a:p>
          <a:p>
            <a:r>
              <a:rPr lang="en-US" dirty="0"/>
              <a:t>27 and do not give the devil an opportunity.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BD6594-3724-905D-4483-276778DA6F8D}"/>
              </a:ext>
            </a:extLst>
          </p:cNvPr>
          <p:cNvSpPr/>
          <p:nvPr/>
        </p:nvSpPr>
        <p:spPr bwMode="auto">
          <a:xfrm>
            <a:off x="110067" y="2400300"/>
            <a:ext cx="9939867" cy="28194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929F3C-AE0D-356F-5B42-7D6E82C5FF75}"/>
              </a:ext>
            </a:extLst>
          </p:cNvPr>
          <p:cNvCxnSpPr>
            <a:endCxn id="4" idx="2"/>
          </p:cNvCxnSpPr>
          <p:nvPr/>
        </p:nvCxnSpPr>
        <p:spPr bwMode="auto">
          <a:xfrm>
            <a:off x="5080000" y="2400300"/>
            <a:ext cx="1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2305B-D9AE-249E-C984-F8412E33C253}"/>
              </a:ext>
            </a:extLst>
          </p:cNvPr>
          <p:cNvSpPr txBox="1"/>
          <p:nvPr/>
        </p:nvSpPr>
        <p:spPr>
          <a:xfrm>
            <a:off x="162848" y="24003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I’m angry, all that matters is how I feel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can’t control my anger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E93FC-7D79-F2AD-ED0A-07CA4C3C26E2}"/>
              </a:ext>
            </a:extLst>
          </p:cNvPr>
          <p:cNvSpPr txBox="1"/>
          <p:nvPr/>
        </p:nvSpPr>
        <p:spPr>
          <a:xfrm>
            <a:off x="5130260" y="2400300"/>
            <a:ext cx="4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know God accepts me, so I can think clearly in a conflict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765E0A-E1D4-478E-B85C-D8B225C4DD0C}"/>
              </a:ext>
            </a:extLst>
          </p:cNvPr>
          <p:cNvCxnSpPr/>
          <p:nvPr/>
        </p:nvCxnSpPr>
        <p:spPr bwMode="auto">
          <a:xfrm>
            <a:off x="110067" y="30034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0405863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sz="4000" dirty="0"/>
          </a:p>
          <a:p>
            <a:pPr marL="0" indent="0" algn="ctr"/>
            <a:r>
              <a:rPr lang="en-US" sz="4000" dirty="0"/>
              <a:t>Jesus loves you when you are at your worst</a:t>
            </a:r>
          </a:p>
          <a:p>
            <a:pPr marL="0" indent="0" algn="ctr"/>
            <a:r>
              <a:rPr lang="en-US" sz="4000" dirty="0"/>
              <a:t>But he doesn’t want you to stay there</a:t>
            </a:r>
          </a:p>
          <a:p>
            <a:pPr marL="0" indent="0" algn="ctr"/>
            <a:r>
              <a:rPr lang="en-US" sz="4000" dirty="0"/>
              <a:t>He wants to lead you into </a:t>
            </a:r>
            <a:r>
              <a:rPr lang="en-US" sz="4000"/>
              <a:t>victory!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Be angry, and yet do not sin; </a:t>
            </a:r>
            <a:br>
              <a:rPr lang="en-US" dirty="0"/>
            </a:br>
            <a:r>
              <a:rPr lang="en-US" dirty="0"/>
              <a:t>do not let the sun go down on your anger,</a:t>
            </a:r>
          </a:p>
          <a:p>
            <a:r>
              <a:rPr lang="en-US" dirty="0"/>
              <a:t>27 and do not give the devil an opportunity.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BD6594-3724-905D-4483-276778DA6F8D}"/>
              </a:ext>
            </a:extLst>
          </p:cNvPr>
          <p:cNvSpPr/>
          <p:nvPr/>
        </p:nvSpPr>
        <p:spPr bwMode="auto">
          <a:xfrm>
            <a:off x="110067" y="2400300"/>
            <a:ext cx="9939867" cy="28194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929F3C-AE0D-356F-5B42-7D6E82C5FF75}"/>
              </a:ext>
            </a:extLst>
          </p:cNvPr>
          <p:cNvCxnSpPr>
            <a:endCxn id="4" idx="2"/>
          </p:cNvCxnSpPr>
          <p:nvPr/>
        </p:nvCxnSpPr>
        <p:spPr bwMode="auto">
          <a:xfrm>
            <a:off x="5080000" y="2400300"/>
            <a:ext cx="1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2305B-D9AE-249E-C984-F8412E33C253}"/>
              </a:ext>
            </a:extLst>
          </p:cNvPr>
          <p:cNvSpPr txBox="1"/>
          <p:nvPr/>
        </p:nvSpPr>
        <p:spPr>
          <a:xfrm>
            <a:off x="162848" y="2400300"/>
            <a:ext cx="485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scare people to get my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E93FC-7D79-F2AD-ED0A-07CA4C3C26E2}"/>
              </a:ext>
            </a:extLst>
          </p:cNvPr>
          <p:cNvSpPr txBox="1"/>
          <p:nvPr/>
        </p:nvSpPr>
        <p:spPr>
          <a:xfrm>
            <a:off x="5130260" y="2400300"/>
            <a:ext cx="485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Never gets angry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care enough to get upset sometimes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Anger leads me to action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765E0A-E1D4-478E-B85C-D8B225C4DD0C}"/>
              </a:ext>
            </a:extLst>
          </p:cNvPr>
          <p:cNvCxnSpPr/>
          <p:nvPr/>
        </p:nvCxnSpPr>
        <p:spPr bwMode="auto">
          <a:xfrm>
            <a:off x="110067" y="30034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20384C-993F-E89A-214B-87999CE6194F}"/>
              </a:ext>
            </a:extLst>
          </p:cNvPr>
          <p:cNvCxnSpPr/>
          <p:nvPr/>
        </p:nvCxnSpPr>
        <p:spPr bwMode="auto">
          <a:xfrm flipH="1">
            <a:off x="5834380" y="3291840"/>
            <a:ext cx="3505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91056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Be angry, and yet do not sin; do not let the sun go down on your anger,</a:t>
            </a:r>
          </a:p>
          <a:p>
            <a:r>
              <a:rPr lang="en-US" dirty="0"/>
              <a:t>27 and do not give the devil an opportunity.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BD6594-3724-905D-4483-276778DA6F8D}"/>
              </a:ext>
            </a:extLst>
          </p:cNvPr>
          <p:cNvSpPr/>
          <p:nvPr/>
        </p:nvSpPr>
        <p:spPr bwMode="auto">
          <a:xfrm>
            <a:off x="110067" y="2400300"/>
            <a:ext cx="9939867" cy="28194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929F3C-AE0D-356F-5B42-7D6E82C5FF75}"/>
              </a:ext>
            </a:extLst>
          </p:cNvPr>
          <p:cNvCxnSpPr>
            <a:endCxn id="4" idx="2"/>
          </p:cNvCxnSpPr>
          <p:nvPr/>
        </p:nvCxnSpPr>
        <p:spPr bwMode="auto">
          <a:xfrm>
            <a:off x="5080000" y="2400300"/>
            <a:ext cx="1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2305B-D9AE-249E-C984-F8412E33C253}"/>
              </a:ext>
            </a:extLst>
          </p:cNvPr>
          <p:cNvSpPr txBox="1"/>
          <p:nvPr/>
        </p:nvSpPr>
        <p:spPr>
          <a:xfrm>
            <a:off x="162848" y="2400300"/>
            <a:ext cx="485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scare people to get my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E93FC-7D79-F2AD-ED0A-07CA4C3C26E2}"/>
              </a:ext>
            </a:extLst>
          </p:cNvPr>
          <p:cNvSpPr txBox="1"/>
          <p:nvPr/>
        </p:nvSpPr>
        <p:spPr>
          <a:xfrm>
            <a:off x="5130260" y="2400300"/>
            <a:ext cx="485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Never gets angry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care enough to get upset sometimes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Anger leads me to action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765E0A-E1D4-478E-B85C-D8B225C4DD0C}"/>
              </a:ext>
            </a:extLst>
          </p:cNvPr>
          <p:cNvCxnSpPr/>
          <p:nvPr/>
        </p:nvCxnSpPr>
        <p:spPr bwMode="auto">
          <a:xfrm>
            <a:off x="110067" y="30034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20384C-993F-E89A-214B-87999CE6194F}"/>
              </a:ext>
            </a:extLst>
          </p:cNvPr>
          <p:cNvCxnSpPr/>
          <p:nvPr/>
        </p:nvCxnSpPr>
        <p:spPr bwMode="auto">
          <a:xfrm flipH="1">
            <a:off x="5834380" y="3291840"/>
            <a:ext cx="3505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A4146885-7AEB-0582-A0A3-434173E26DD7}"/>
              </a:ext>
            </a:extLst>
          </p:cNvPr>
          <p:cNvSpPr/>
          <p:nvPr/>
        </p:nvSpPr>
        <p:spPr bwMode="auto">
          <a:xfrm>
            <a:off x="50800" y="38100"/>
            <a:ext cx="10071372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Slow fuse, intentional, under control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response to blatant injustice or false teaching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Expressed on behalf of others</a:t>
            </a:r>
          </a:p>
        </p:txBody>
      </p:sp>
    </p:spTree>
    <p:extLst>
      <p:ext uri="{BB962C8B-B14F-4D97-AF65-F5344CB8AC3E}">
        <p14:creationId xmlns:p14="http://schemas.microsoft.com/office/powerpoint/2010/main" val="40371509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90000-8BB2-856C-7B04-784D85A8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4:26-27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3A7EB-C0C7-97F2-8167-93D9BE12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Be angry, and yet do not sin; do not let the sun go down on your anger,</a:t>
            </a:r>
          </a:p>
          <a:p>
            <a:r>
              <a:rPr lang="en-US" dirty="0"/>
              <a:t>27 and do not give the devil an opportunity.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BD6594-3724-905D-4483-276778DA6F8D}"/>
              </a:ext>
            </a:extLst>
          </p:cNvPr>
          <p:cNvSpPr/>
          <p:nvPr/>
        </p:nvSpPr>
        <p:spPr bwMode="auto">
          <a:xfrm>
            <a:off x="110067" y="2400300"/>
            <a:ext cx="9939867" cy="28194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929F3C-AE0D-356F-5B42-7D6E82C5FF75}"/>
              </a:ext>
            </a:extLst>
          </p:cNvPr>
          <p:cNvCxnSpPr>
            <a:endCxn id="4" idx="2"/>
          </p:cNvCxnSpPr>
          <p:nvPr/>
        </p:nvCxnSpPr>
        <p:spPr bwMode="auto">
          <a:xfrm>
            <a:off x="5080000" y="2400300"/>
            <a:ext cx="1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2305B-D9AE-249E-C984-F8412E33C253}"/>
              </a:ext>
            </a:extLst>
          </p:cNvPr>
          <p:cNvSpPr txBox="1"/>
          <p:nvPr/>
        </p:nvSpPr>
        <p:spPr>
          <a:xfrm>
            <a:off x="162848" y="2400300"/>
            <a:ext cx="485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Old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scare people to get my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E93FC-7D79-F2AD-ED0A-07CA4C3C26E2}"/>
              </a:ext>
            </a:extLst>
          </p:cNvPr>
          <p:cNvSpPr txBox="1"/>
          <p:nvPr/>
        </p:nvSpPr>
        <p:spPr>
          <a:xfrm>
            <a:off x="5130260" y="2400300"/>
            <a:ext cx="485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You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Never gets angry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care enough to get upset sometimes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Anger leads me to action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765E0A-E1D4-478E-B85C-D8B225C4DD0C}"/>
              </a:ext>
            </a:extLst>
          </p:cNvPr>
          <p:cNvCxnSpPr/>
          <p:nvPr/>
        </p:nvCxnSpPr>
        <p:spPr bwMode="auto">
          <a:xfrm>
            <a:off x="110067" y="3003415"/>
            <a:ext cx="99398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20384C-993F-E89A-214B-87999CE6194F}"/>
              </a:ext>
            </a:extLst>
          </p:cNvPr>
          <p:cNvCxnSpPr/>
          <p:nvPr/>
        </p:nvCxnSpPr>
        <p:spPr bwMode="auto">
          <a:xfrm flipH="1">
            <a:off x="5834380" y="3291840"/>
            <a:ext cx="3505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156DF9CD-AC2D-C4CE-8292-E05CA742D50A}"/>
              </a:ext>
            </a:extLst>
          </p:cNvPr>
          <p:cNvSpPr/>
          <p:nvPr/>
        </p:nvSpPr>
        <p:spPr bwMode="auto">
          <a:xfrm>
            <a:off x="50800" y="38100"/>
            <a:ext cx="10071372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Resolved as soon as possible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33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374FC-88E8-DF74-55B0-5E58808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May Require…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48842F-671C-AC94-D0A5-8FFF7083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 change in your perspective</a:t>
            </a: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DFCAD13B-542A-BF4B-BE89-93F48837A8D8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638233"/>
            <a:ext cx="479425" cy="1600200"/>
            <a:chOff x="7532511" y="3657600"/>
            <a:chExt cx="478896" cy="1600200"/>
          </a:xfrm>
        </p:grpSpPr>
        <p:sp>
          <p:nvSpPr>
            <p:cNvPr id="26" name="Oval 13">
              <a:extLst>
                <a:ext uri="{FF2B5EF4-FFF2-40B4-BE49-F238E27FC236}">
                  <a16:creationId xmlns:a16="http://schemas.microsoft.com/office/drawing/2014/main" xmlns="" id="{1DCFD575-F08B-0A79-28E0-D29BE45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98AF9B9D-5129-1F2E-D989-A559171B8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xmlns="" id="{DB308034-86DA-E431-51A4-F985B499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E0F13616-6D8B-CA6B-DC3B-93BBC9FA3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xmlns="" id="{30838C39-5F29-2759-456A-53020A9C3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xmlns="" id="{33A951AC-1F93-9B6F-F147-FCADC0DC8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xmlns="" id="{0C68325C-D53F-6424-62D8-ED12A1F395EC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638233"/>
            <a:ext cx="479425" cy="1600200"/>
            <a:chOff x="7532511" y="3657600"/>
            <a:chExt cx="478896" cy="1600200"/>
          </a:xfrm>
        </p:grpSpPr>
        <p:sp>
          <p:nvSpPr>
            <p:cNvPr id="33" name="Oval 13">
              <a:extLst>
                <a:ext uri="{FF2B5EF4-FFF2-40B4-BE49-F238E27FC236}">
                  <a16:creationId xmlns:a16="http://schemas.microsoft.com/office/drawing/2014/main" xmlns="" id="{55F086F3-D800-426A-BA55-BB93C08A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511" y="3657600"/>
              <a:ext cx="478896" cy="5334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xmlns="" id="{1A8C61F6-58C2-6589-582E-1FB94DEA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191000"/>
              <a:ext cx="0" cy="666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xmlns="" id="{670B1109-93FA-6580-F44F-E2A20EAC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4857750"/>
              <a:ext cx="239007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xmlns="" id="{C4A99D66-D808-C60F-3FAC-B9B4AF31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2511" y="4857750"/>
              <a:ext cx="239889" cy="4000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xmlns="" id="{EAEA00D1-8472-99FF-2995-FFFE72F0D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733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xmlns="" id="{FE796CD0-B362-2D33-70D6-7EBC78AE1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4241800"/>
              <a:ext cx="211667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xmlns="" id="{4F681CB6-C2DD-0B74-9BEE-45F99891FCB3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4095433"/>
            <a:ext cx="3962400" cy="990600"/>
            <a:chOff x="3200400" y="4953000"/>
            <a:chExt cx="3962400" cy="990600"/>
          </a:xfrm>
        </p:grpSpPr>
        <p:sp>
          <p:nvSpPr>
            <p:cNvPr id="40" name="Right Arrow 30">
              <a:extLst>
                <a:ext uri="{FF2B5EF4-FFF2-40B4-BE49-F238E27FC236}">
                  <a16:creationId xmlns:a16="http://schemas.microsoft.com/office/drawing/2014/main" xmlns="" id="{3F5C7EAE-F5BF-9E20-C358-5B7CF94D0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1905000" cy="990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Right Arrow 31">
              <a:extLst>
                <a:ext uri="{FF2B5EF4-FFF2-40B4-BE49-F238E27FC236}">
                  <a16:creationId xmlns:a16="http://schemas.microsoft.com/office/drawing/2014/main" xmlns="" id="{A945C687-0EC6-B745-986F-978B8694A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57800" y="4953000"/>
              <a:ext cx="1905000" cy="990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" name="AutoShape 16">
            <a:extLst>
              <a:ext uri="{FF2B5EF4-FFF2-40B4-BE49-F238E27FC236}">
                <a16:creationId xmlns:a16="http://schemas.microsoft.com/office/drawing/2014/main" xmlns="" id="{D9C0036F-4D0F-50B1-2BF5-FB952EADF1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98600" y="4171633"/>
            <a:ext cx="914400" cy="769937"/>
          </a:xfrm>
          <a:prstGeom prst="curvedLeftArrow">
            <a:avLst>
              <a:gd name="adj1" fmla="val 981"/>
              <a:gd name="adj2" fmla="val 20981"/>
              <a:gd name="adj3" fmla="val 29608"/>
            </a:avLst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Explosion 1 23">
            <a:extLst>
              <a:ext uri="{FF2B5EF4-FFF2-40B4-BE49-F238E27FC236}">
                <a16:creationId xmlns:a16="http://schemas.microsoft.com/office/drawing/2014/main" xmlns="" id="{5A0B4550-0504-B1DE-D0BD-DFB1E98C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429" y="2576672"/>
            <a:ext cx="1981200" cy="2160587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3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2209</Words>
  <Application>Microsoft Office PowerPoint</Application>
  <PresentationFormat>Custom</PresentationFormat>
  <Paragraphs>325</Paragraphs>
  <Slides>50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Putting on the New You (Part 2)</vt:lpstr>
      <vt:lpstr>Spiritual Growth</vt:lpstr>
      <vt:lpstr>Ephesians 4:26-27</vt:lpstr>
      <vt:lpstr>Ephesians 4:26-27</vt:lpstr>
      <vt:lpstr>Ephesians 4:26-27</vt:lpstr>
      <vt:lpstr>Ephesians 4:26-27</vt:lpstr>
      <vt:lpstr>Ephesians 4:26-27</vt:lpstr>
      <vt:lpstr>Ephesians 4:26-27</vt:lpstr>
      <vt:lpstr>Resolving Conflict May Require…</vt:lpstr>
      <vt:lpstr>Resolving Conflict May Require…</vt:lpstr>
      <vt:lpstr>Resolving Conflict May Require…</vt:lpstr>
      <vt:lpstr>Resolving Conflict May Require…</vt:lpstr>
      <vt:lpstr>Resolving Conflict May Require…</vt:lpstr>
      <vt:lpstr>Resolving Conflict May Require…</vt:lpstr>
      <vt:lpstr>Resolving Conflict May Require…</vt:lpstr>
      <vt:lpstr>Resolving Conflict May Require…</vt:lpstr>
      <vt:lpstr>Resolving Conflict May Require…</vt:lpstr>
      <vt:lpstr>Ephesians 4:29</vt:lpstr>
      <vt:lpstr>Ephesians 4:29</vt:lpstr>
      <vt:lpstr>Ephesians 4:29</vt:lpstr>
      <vt:lpstr>Ephesians 4:29</vt:lpstr>
      <vt:lpstr>Ephesians 4:30</vt:lpstr>
      <vt:lpstr>Ephesians 4:31-32</vt:lpstr>
      <vt:lpstr>Ephesians 4:31-32</vt:lpstr>
      <vt:lpstr>Ephesians 4:31-32</vt:lpstr>
      <vt:lpstr>Ephesians 4:31-32</vt:lpstr>
      <vt:lpstr>Ephesians 4:31-32</vt:lpstr>
      <vt:lpstr>Ephesians 4:31-32</vt:lpstr>
      <vt:lpstr>Ephesians 4:31-32</vt:lpstr>
      <vt:lpstr>Ephesians 4:31-32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Forgiveness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2022-10-06T01:35:37Z</dcterms:modified>
</cp:coreProperties>
</file>