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1"/>
  </p:notesMasterIdLst>
  <p:sldIdLst>
    <p:sldId id="1273" r:id="rId2"/>
    <p:sldId id="7322" r:id="rId3"/>
    <p:sldId id="7434" r:id="rId4"/>
    <p:sldId id="7433" r:id="rId5"/>
    <p:sldId id="7405" r:id="rId6"/>
    <p:sldId id="7437" r:id="rId7"/>
    <p:sldId id="7438" r:id="rId8"/>
    <p:sldId id="7439" r:id="rId9"/>
    <p:sldId id="7440" r:id="rId10"/>
    <p:sldId id="7432" r:id="rId11"/>
    <p:sldId id="7445" r:id="rId12"/>
    <p:sldId id="7443" r:id="rId13"/>
    <p:sldId id="7446" r:id="rId14"/>
    <p:sldId id="7447" r:id="rId15"/>
    <p:sldId id="7444" r:id="rId16"/>
    <p:sldId id="7448" r:id="rId17"/>
    <p:sldId id="7449" r:id="rId18"/>
    <p:sldId id="7450" r:id="rId19"/>
    <p:sldId id="7451" r:id="rId20"/>
    <p:sldId id="7452" r:id="rId21"/>
    <p:sldId id="7453" r:id="rId22"/>
    <p:sldId id="7454" r:id="rId23"/>
    <p:sldId id="7455" r:id="rId24"/>
    <p:sldId id="7456" r:id="rId25"/>
    <p:sldId id="7457" r:id="rId26"/>
    <p:sldId id="7458" r:id="rId27"/>
    <p:sldId id="7459" r:id="rId28"/>
    <p:sldId id="7460" r:id="rId29"/>
    <p:sldId id="7461" r:id="rId30"/>
    <p:sldId id="7462" r:id="rId31"/>
    <p:sldId id="7463" r:id="rId32"/>
    <p:sldId id="7465" r:id="rId33"/>
    <p:sldId id="7466" r:id="rId34"/>
    <p:sldId id="7468" r:id="rId35"/>
    <p:sldId id="7469" r:id="rId36"/>
    <p:sldId id="7470" r:id="rId37"/>
    <p:sldId id="7471" r:id="rId38"/>
    <p:sldId id="7472" r:id="rId39"/>
    <p:sldId id="7473" r:id="rId40"/>
    <p:sldId id="7474" r:id="rId41"/>
    <p:sldId id="7475" r:id="rId42"/>
    <p:sldId id="7476" r:id="rId43"/>
    <p:sldId id="7477" r:id="rId44"/>
    <p:sldId id="7478" r:id="rId45"/>
    <p:sldId id="7479" r:id="rId46"/>
    <p:sldId id="7480" r:id="rId47"/>
    <p:sldId id="7482" r:id="rId48"/>
    <p:sldId id="7483" r:id="rId49"/>
    <p:sldId id="7484" r:id="rId50"/>
    <p:sldId id="7485" r:id="rId51"/>
    <p:sldId id="7486" r:id="rId52"/>
    <p:sldId id="7487" r:id="rId53"/>
    <p:sldId id="7488" r:id="rId54"/>
    <p:sldId id="7489" r:id="rId55"/>
    <p:sldId id="7490" r:id="rId56"/>
    <p:sldId id="7491" r:id="rId57"/>
    <p:sldId id="7398" r:id="rId58"/>
    <p:sldId id="7492" r:id="rId59"/>
    <p:sldId id="6665" r:id="rId60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51" autoAdjust="0"/>
    <p:restoredTop sz="86467" autoAdjust="0"/>
  </p:normalViewPr>
  <p:slideViewPr>
    <p:cSldViewPr>
      <p:cViewPr varScale="1">
        <p:scale>
          <a:sx n="80" d="100"/>
          <a:sy n="80" d="100"/>
        </p:scale>
        <p:origin x="64" y="16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-41814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42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82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6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5014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93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650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050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92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623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684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890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28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442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743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575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620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323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241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631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635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383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773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60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741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760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677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254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69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511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668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71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3032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181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19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3178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924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9497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394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341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5364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1592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7586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3506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7862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92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5620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7778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180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9860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5884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3606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71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14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67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581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56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David on the Run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1 Samuel 21-25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EB2523-06E3-255C-8A04-D4848EBE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David’s Journal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603694-40D2-2274-C49E-B8883582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O God, have mercy on me, </a:t>
            </a:r>
            <a:br>
              <a:rPr lang="en-US" dirty="0">
                <a:latin typeface="Caveat" panose="00000500000000000000" pitchFamily="2" charset="0"/>
              </a:rPr>
            </a:br>
            <a:r>
              <a:rPr lang="en-US" dirty="0">
                <a:latin typeface="Caveat" panose="00000500000000000000" pitchFamily="2" charset="0"/>
              </a:rPr>
              <a:t>for people are hounding me.</a:t>
            </a:r>
          </a:p>
          <a:p>
            <a:r>
              <a:rPr lang="en-US" dirty="0">
                <a:latin typeface="Caveat" panose="00000500000000000000" pitchFamily="2" charset="0"/>
              </a:rPr>
              <a:t>My foes attack me all day long…</a:t>
            </a:r>
          </a:p>
          <a:p>
            <a:r>
              <a:rPr lang="en-US" dirty="0">
                <a:latin typeface="Caveat" panose="00000500000000000000" pitchFamily="2" charset="0"/>
              </a:rPr>
              <a:t>But when I am afraid, </a:t>
            </a:r>
            <a:br>
              <a:rPr lang="en-US" dirty="0">
                <a:latin typeface="Caveat" panose="00000500000000000000" pitchFamily="2" charset="0"/>
              </a:rPr>
            </a:br>
            <a:r>
              <a:rPr lang="en-US" dirty="0">
                <a:latin typeface="Caveat" panose="00000500000000000000" pitchFamily="2" charset="0"/>
              </a:rPr>
              <a:t>I will put my trust in you…</a:t>
            </a:r>
          </a:p>
          <a:p>
            <a:r>
              <a:rPr lang="en-US" dirty="0">
                <a:latin typeface="Caveat" panose="00000500000000000000" pitchFamily="2" charset="0"/>
              </a:rPr>
              <a:t>I trust in God, so why should I be afraid? </a:t>
            </a:r>
            <a:br>
              <a:rPr lang="en-US" dirty="0">
                <a:latin typeface="Caveat" panose="00000500000000000000" pitchFamily="2" charset="0"/>
              </a:rPr>
            </a:br>
            <a:r>
              <a:rPr lang="en-US" dirty="0">
                <a:latin typeface="Caveat" panose="00000500000000000000" pitchFamily="2" charset="0"/>
              </a:rPr>
              <a:t>What can mere mortals do to me?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B6E3658-7680-3C9C-7AB5-0A3FCAF48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1200" y="5048250"/>
            <a:ext cx="2929467" cy="508000"/>
          </a:xfrm>
        </p:spPr>
        <p:txBody>
          <a:bodyPr/>
          <a:lstStyle/>
          <a:p>
            <a:r>
              <a:rPr lang="en-US" sz="2000" i="1" dirty="0">
                <a:latin typeface="Caveat" panose="00000500000000000000" pitchFamily="2" charset="0"/>
              </a:rPr>
              <a:t>Psalm 56:1, 3-4 </a:t>
            </a:r>
          </a:p>
        </p:txBody>
      </p:sp>
    </p:spTree>
    <p:extLst>
      <p:ext uri="{BB962C8B-B14F-4D97-AF65-F5344CB8AC3E}">
        <p14:creationId xmlns:p14="http://schemas.microsoft.com/office/powerpoint/2010/main" val="35299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EB2523-06E3-255C-8A04-D4848EBE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David’s Journal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603694-40D2-2274-C49E-B8883582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I prayed to Yahweh, and he answered me. </a:t>
            </a:r>
            <a:br>
              <a:rPr lang="en-US" dirty="0">
                <a:latin typeface="Caveat" panose="00000500000000000000" pitchFamily="2" charset="0"/>
              </a:rPr>
            </a:br>
            <a:r>
              <a:rPr lang="en-US" dirty="0">
                <a:latin typeface="Caveat" panose="00000500000000000000" pitchFamily="2" charset="0"/>
              </a:rPr>
              <a:t>He freed me from all my fears…</a:t>
            </a:r>
          </a:p>
          <a:p>
            <a:r>
              <a:rPr lang="en-US" dirty="0">
                <a:latin typeface="Caveat" panose="00000500000000000000" pitchFamily="2" charset="0"/>
              </a:rPr>
              <a:t>Yahweh is close to the brokenhearted…</a:t>
            </a:r>
          </a:p>
          <a:p>
            <a:r>
              <a:rPr lang="en-US" dirty="0">
                <a:latin typeface="Caveat" panose="00000500000000000000" pitchFamily="2" charset="0"/>
              </a:rPr>
              <a:t>The righteous person faces many troubles, </a:t>
            </a:r>
            <a:br>
              <a:rPr lang="en-US" dirty="0">
                <a:latin typeface="Caveat" panose="00000500000000000000" pitchFamily="2" charset="0"/>
              </a:rPr>
            </a:br>
            <a:r>
              <a:rPr lang="en-US" dirty="0">
                <a:latin typeface="Caveat" panose="00000500000000000000" pitchFamily="2" charset="0"/>
              </a:rPr>
              <a:t>but Yahweh comes to the rescue each time.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B6E3658-7680-3C9C-7AB5-0A3FCAF48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1200" y="5048250"/>
            <a:ext cx="2929467" cy="508000"/>
          </a:xfrm>
        </p:spPr>
        <p:txBody>
          <a:bodyPr/>
          <a:lstStyle/>
          <a:p>
            <a:r>
              <a:rPr lang="en-US" sz="2000" i="1" dirty="0">
                <a:latin typeface="Caveat" panose="00000500000000000000" pitchFamily="2" charset="0"/>
              </a:rPr>
              <a:t>Psalm 34:4,18-19</a:t>
            </a:r>
          </a:p>
        </p:txBody>
      </p:sp>
    </p:spTree>
    <p:extLst>
      <p:ext uri="{BB962C8B-B14F-4D97-AF65-F5344CB8AC3E}">
        <p14:creationId xmlns:p14="http://schemas.microsoft.com/office/powerpoint/2010/main" val="8504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So David left Gath </a:t>
            </a:r>
            <a:br>
              <a:rPr lang="en-US" dirty="0"/>
            </a:br>
            <a:r>
              <a:rPr lang="en-US" dirty="0"/>
              <a:t>and escaped to the cave of </a:t>
            </a:r>
            <a:r>
              <a:rPr lang="en-US" dirty="0" err="1"/>
              <a:t>Adullam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David flees to the cave of </a:t>
            </a:r>
            <a:r>
              <a:rPr lang="en-US" dirty="0" err="1"/>
              <a:t>Adullam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D990F846-4A11-4D35-F555-F5CBCD83ABAD}"/>
              </a:ext>
            </a:extLst>
          </p:cNvPr>
          <p:cNvSpPr/>
          <p:nvPr/>
        </p:nvSpPr>
        <p:spPr bwMode="auto">
          <a:xfrm>
            <a:off x="6223000" y="3390900"/>
            <a:ext cx="3581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very lonely time</a:t>
            </a:r>
          </a:p>
        </p:txBody>
      </p:sp>
    </p:spTree>
    <p:extLst>
      <p:ext uri="{BB962C8B-B14F-4D97-AF65-F5344CB8AC3E}">
        <p14:creationId xmlns:p14="http://schemas.microsoft.com/office/powerpoint/2010/main" val="12438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EB2523-06E3-255C-8A04-D4848EBE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David’s Journal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603694-40D2-2274-C49E-B8883582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Have mercy on me, O God, have mercy! </a:t>
            </a:r>
          </a:p>
          <a:p>
            <a:r>
              <a:rPr lang="en-US" dirty="0">
                <a:latin typeface="Caveat" panose="00000500000000000000" pitchFamily="2" charset="0"/>
              </a:rPr>
              <a:t>	I look to you for protection. I will hide beneath </a:t>
            </a:r>
            <a:br>
              <a:rPr lang="en-US" dirty="0">
                <a:latin typeface="Caveat" panose="00000500000000000000" pitchFamily="2" charset="0"/>
              </a:rPr>
            </a:br>
            <a:r>
              <a:rPr lang="en-US" dirty="0">
                <a:latin typeface="Caveat" panose="00000500000000000000" pitchFamily="2" charset="0"/>
              </a:rPr>
              <a:t>the shadow of your wings until the danger passes by.</a:t>
            </a:r>
          </a:p>
          <a:p>
            <a:r>
              <a:rPr lang="en-US" dirty="0">
                <a:latin typeface="Caveat" panose="00000500000000000000" pitchFamily="2" charset="0"/>
              </a:rPr>
              <a:t>I cry out to God Most High, </a:t>
            </a:r>
            <a:br>
              <a:rPr lang="en-US" dirty="0">
                <a:latin typeface="Caveat" panose="00000500000000000000" pitchFamily="2" charset="0"/>
              </a:rPr>
            </a:br>
            <a:r>
              <a:rPr lang="en-US" dirty="0">
                <a:latin typeface="Caveat" panose="00000500000000000000" pitchFamily="2" charset="0"/>
              </a:rPr>
              <a:t>to God who will fulfill his purpose for me.</a:t>
            </a:r>
          </a:p>
          <a:p>
            <a:r>
              <a:rPr lang="en-US" dirty="0">
                <a:latin typeface="Caveat" panose="00000500000000000000" pitchFamily="2" charset="0"/>
              </a:rPr>
              <a:t>My heart is confident in you, O God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B6E3658-7680-3C9C-7AB5-0A3FCAF48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1200" y="5048250"/>
            <a:ext cx="2929467" cy="508000"/>
          </a:xfrm>
        </p:spPr>
        <p:txBody>
          <a:bodyPr/>
          <a:lstStyle/>
          <a:p>
            <a:r>
              <a:rPr lang="en-US" sz="2000" i="1" dirty="0">
                <a:latin typeface="Caveat" panose="00000500000000000000" pitchFamily="2" charset="0"/>
              </a:rPr>
              <a:t>Psalm 57:1-3,7</a:t>
            </a:r>
          </a:p>
        </p:txBody>
      </p:sp>
    </p:spTree>
    <p:extLst>
      <p:ext uri="{BB962C8B-B14F-4D97-AF65-F5344CB8AC3E}">
        <p14:creationId xmlns:p14="http://schemas.microsoft.com/office/powerpoint/2010/main" val="36194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EB2523-06E3-255C-8A04-D4848EBE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David’s Journal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603694-40D2-2274-C49E-B8883582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You are my place of refuge.</a:t>
            </a:r>
          </a:p>
          <a:p>
            <a:r>
              <a:rPr lang="en-US" dirty="0">
                <a:latin typeface="Caveat" panose="00000500000000000000" pitchFamily="2" charset="0"/>
              </a:rPr>
              <a:t>You are all I really want in life.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B6E3658-7680-3C9C-7AB5-0A3FCAF48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1200" y="5048250"/>
            <a:ext cx="2929467" cy="508000"/>
          </a:xfrm>
        </p:spPr>
        <p:txBody>
          <a:bodyPr/>
          <a:lstStyle/>
          <a:p>
            <a:r>
              <a:rPr lang="en-US" sz="2000" i="1" dirty="0">
                <a:latin typeface="Caveat" panose="00000500000000000000" pitchFamily="2" charset="0"/>
              </a:rPr>
              <a:t>Psalm 142:5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7D91B38-D10F-F7BA-DE24-418EC5BE497C}"/>
              </a:ext>
            </a:extLst>
          </p:cNvPr>
          <p:cNvSpPr/>
          <p:nvPr/>
        </p:nvSpPr>
        <p:spPr bwMode="auto">
          <a:xfrm>
            <a:off x="3708400" y="3543300"/>
            <a:ext cx="5486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then something amazing begins to happen…</a:t>
            </a:r>
          </a:p>
        </p:txBody>
      </p:sp>
    </p:spTree>
    <p:extLst>
      <p:ext uri="{BB962C8B-B14F-4D97-AF65-F5344CB8AC3E}">
        <p14:creationId xmlns:p14="http://schemas.microsoft.com/office/powerpoint/2010/main" val="37122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0257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So David left Gath </a:t>
            </a:r>
            <a:br>
              <a:rPr lang="en-US" dirty="0"/>
            </a:br>
            <a:r>
              <a:rPr lang="en-US" dirty="0"/>
              <a:t>and escaped to the cave of </a:t>
            </a:r>
            <a:r>
              <a:rPr lang="en-US" dirty="0" err="1"/>
              <a:t>Adullam</a:t>
            </a:r>
            <a:r>
              <a:rPr lang="en-US" dirty="0"/>
              <a:t>.</a:t>
            </a:r>
          </a:p>
          <a:p>
            <a:r>
              <a:rPr lang="en-US" dirty="0"/>
              <a:t>Soon his brothers </a:t>
            </a:r>
            <a:br>
              <a:rPr lang="en-US" dirty="0"/>
            </a:br>
            <a:r>
              <a:rPr lang="en-US" dirty="0"/>
              <a:t>and all his other relatives joined him there.</a:t>
            </a:r>
          </a:p>
          <a:p>
            <a:r>
              <a:rPr lang="en-US" baseline="30000" dirty="0"/>
              <a:t>2 </a:t>
            </a:r>
            <a:r>
              <a:rPr lang="en-US" dirty="0"/>
              <a:t>Then others began coming—</a:t>
            </a:r>
          </a:p>
          <a:p>
            <a:r>
              <a:rPr lang="en-US" dirty="0"/>
              <a:t>	men who were in trouble or in debt or who were just discontented—</a:t>
            </a:r>
          </a:p>
          <a:p>
            <a:r>
              <a:rPr lang="en-US" dirty="0"/>
              <a:t>	until David was the captain of about 400 men.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David flees to the cave of </a:t>
            </a:r>
            <a:r>
              <a:rPr lang="en-US" dirty="0" err="1"/>
              <a:t>Adullam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David left Gath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escaped to the cave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Adullam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Soon his brothers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all his other relatives joined him there.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others began coming—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men who were in trouble or in debt or who were just discontented—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until </a:t>
            </a:r>
            <a:r>
              <a:rPr lang="en-US" dirty="0"/>
              <a:t>David was the captain of about 400 men.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David flees to the cave of </a:t>
            </a:r>
            <a:r>
              <a:rPr lang="en-US" dirty="0" err="1"/>
              <a:t>Adullam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9CEE00F-C679-FEED-9DEE-28448A6EEDE9}"/>
              </a:ext>
            </a:extLst>
          </p:cNvPr>
          <p:cNvSpPr/>
          <p:nvPr/>
        </p:nvSpPr>
        <p:spPr bwMode="auto">
          <a:xfrm>
            <a:off x="228594" y="751001"/>
            <a:ext cx="9701226" cy="333322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were the rejects of society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rejects become famous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they become David’s best friends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often picks losers and rejects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(Matt. 9:10-13; 1 Cor. 1:26ff)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know the God who lifts “the needy from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garbage dump and sets them among princes”?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Samuel 2:8)</a:t>
            </a:r>
            <a:endParaRPr lang="en-US" sz="20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5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David went to … Moab, where he asked the king, </a:t>
            </a:r>
          </a:p>
          <a:p>
            <a:r>
              <a:rPr lang="en-US" dirty="0"/>
              <a:t>“Please allow my father and mother </a:t>
            </a:r>
            <a:br>
              <a:rPr lang="en-US" dirty="0"/>
            </a:br>
            <a:r>
              <a:rPr lang="en-US" dirty="0"/>
              <a:t>to live here with you </a:t>
            </a:r>
          </a:p>
          <a:p>
            <a:r>
              <a:rPr lang="en-US" dirty="0"/>
              <a:t>	until I know what God is going to do for me.”</a:t>
            </a:r>
          </a:p>
          <a:p>
            <a:r>
              <a:rPr lang="en-US" baseline="30000" dirty="0"/>
              <a:t>5 </a:t>
            </a:r>
            <a:r>
              <a:rPr lang="en-US" dirty="0"/>
              <a:t>One day the prophet Gad told David, </a:t>
            </a:r>
          </a:p>
          <a:p>
            <a:r>
              <a:rPr lang="en-US" dirty="0"/>
              <a:t>“Leave the stronghold </a:t>
            </a:r>
            <a:br>
              <a:rPr lang="en-US" dirty="0"/>
            </a:br>
            <a:r>
              <a:rPr lang="en-US" dirty="0"/>
              <a:t>and return to </a:t>
            </a:r>
            <a:r>
              <a:rPr lang="en-US" u="sng" dirty="0"/>
              <a:t>the land of Judah</a:t>
            </a:r>
            <a:r>
              <a:rPr lang="en-US" dirty="0"/>
              <a:t>.”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David flees to Moab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9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The news of his arrival in Judah soon reached Saul. </a:t>
            </a:r>
          </a:p>
          <a:p>
            <a:r>
              <a:rPr lang="en-US" dirty="0"/>
              <a:t>At the time, the king was sitting beneath </a:t>
            </a:r>
            <a:br>
              <a:rPr lang="en-US" dirty="0"/>
            </a:br>
            <a:r>
              <a:rPr lang="en-US" dirty="0"/>
              <a:t>the tamarisk tree on the hill at Gibeah, </a:t>
            </a:r>
            <a:br>
              <a:rPr lang="en-US" dirty="0"/>
            </a:br>
            <a:r>
              <a:rPr lang="en-US" dirty="0"/>
              <a:t>holding his spear and surrounded by his officers.</a:t>
            </a:r>
          </a:p>
          <a:p>
            <a:r>
              <a:rPr lang="en-US" baseline="30000" dirty="0"/>
              <a:t>7 </a:t>
            </a:r>
            <a:r>
              <a:rPr lang="en-US" dirty="0"/>
              <a:t>“Listen here, you men of Benjamin!” Saul shouted to his officers when he heard the news. </a:t>
            </a:r>
          </a:p>
          <a:p>
            <a:r>
              <a:rPr lang="en-US" dirty="0"/>
              <a:t>“Has that son of Jesse promised every one of you fields and vineyards? …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David flees to Judah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614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Is that why you have conspired against me?</a:t>
            </a:r>
          </a:p>
          <a:p>
            <a:r>
              <a:rPr lang="en-US" dirty="0"/>
              <a:t>For not one of you told me when my own son </a:t>
            </a:r>
            <a:br>
              <a:rPr lang="en-US" dirty="0"/>
            </a:br>
            <a:r>
              <a:rPr lang="en-US" dirty="0"/>
              <a:t>made a solemn pact with the son of Jesse.</a:t>
            </a:r>
          </a:p>
          <a:p>
            <a:r>
              <a:rPr lang="en-US" dirty="0"/>
              <a:t>You’re not even sorry for me…”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David flees to Judah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5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1A269-1C5A-B2D8-9A40-E6075376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76A8DC-AA99-4F67-0923-E69B2C263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has picked David to be the next King</a:t>
            </a:r>
          </a:p>
          <a:p>
            <a:r>
              <a:rPr lang="en-US" dirty="0"/>
              <a:t>King Saul is growing increasingly paranoid and homicidal</a:t>
            </a:r>
          </a:p>
          <a:p>
            <a:r>
              <a:rPr lang="en-US" dirty="0"/>
              <a:t>David is torn away from his closest relationships</a:t>
            </a:r>
          </a:p>
          <a:p>
            <a:r>
              <a:rPr lang="en-US" dirty="0"/>
              <a:t>Now he faces life in the wilderness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Then Doeg the Edomite, who was standing there with Saul’s men, spoke up.</a:t>
            </a:r>
          </a:p>
          <a:p>
            <a:r>
              <a:rPr lang="en-US" dirty="0"/>
              <a:t>“When I was at Nob,” he said, </a:t>
            </a:r>
          </a:p>
          <a:p>
            <a:r>
              <a:rPr lang="en-US" dirty="0"/>
              <a:t>	“I saw the son of Jesse talking to the priest…”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David flees to Judah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40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King Saul immediately sent for Ahimelech </a:t>
            </a:r>
            <a:br>
              <a:rPr lang="en-US" dirty="0"/>
            </a:br>
            <a:r>
              <a:rPr lang="en-US" dirty="0"/>
              <a:t>and all his family…</a:t>
            </a:r>
          </a:p>
          <a:p>
            <a:r>
              <a:rPr lang="en-US" baseline="30000" dirty="0"/>
              <a:t>12 </a:t>
            </a:r>
            <a:r>
              <a:rPr lang="en-US" dirty="0"/>
              <a:t>When they arrived, Saul shouted at him, </a:t>
            </a:r>
            <a:br>
              <a:rPr lang="en-US" dirty="0"/>
            </a:br>
            <a:r>
              <a:rPr lang="en-US" dirty="0"/>
              <a:t>“Listen to me, you son of </a:t>
            </a:r>
            <a:r>
              <a:rPr lang="en-US" dirty="0" err="1"/>
              <a:t>Ahitub</a:t>
            </a:r>
            <a:r>
              <a:rPr lang="en-US" dirty="0"/>
              <a:t>!”</a:t>
            </a:r>
          </a:p>
          <a:p>
            <a:r>
              <a:rPr lang="en-US" dirty="0"/>
              <a:t>“What is it, my king?” Ahimelech asked.</a:t>
            </a:r>
          </a:p>
          <a:p>
            <a:r>
              <a:rPr lang="en-US" baseline="30000" dirty="0"/>
              <a:t>13 </a:t>
            </a:r>
            <a:r>
              <a:rPr lang="en-US" dirty="0"/>
              <a:t>“Why have you and the son of Jesse </a:t>
            </a:r>
            <a:br>
              <a:rPr lang="en-US" dirty="0"/>
            </a:br>
            <a:r>
              <a:rPr lang="en-US" dirty="0"/>
              <a:t>conspired against me?”…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David flees to Judah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5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“But sir,” Ahimelech replied, </a:t>
            </a:r>
            <a:br>
              <a:rPr lang="en-US" dirty="0"/>
            </a:br>
            <a:r>
              <a:rPr lang="en-US" dirty="0"/>
              <a:t>“is anyone among all your servants </a:t>
            </a:r>
            <a:br>
              <a:rPr lang="en-US" dirty="0"/>
            </a:br>
            <a:r>
              <a:rPr lang="en-US" dirty="0"/>
              <a:t>as faithful as David, your son-in-law? … </a:t>
            </a:r>
          </a:p>
          <a:p>
            <a:r>
              <a:rPr lang="en-US" dirty="0"/>
              <a:t>I knew nothing at all of any plot against you.”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David flees to Judah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573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“You will surely die, Ahimelech, </a:t>
            </a:r>
          </a:p>
          <a:p>
            <a:r>
              <a:rPr lang="en-US" dirty="0"/>
              <a:t>	along with your entire family!” the king shouted. </a:t>
            </a:r>
          </a:p>
          <a:p>
            <a:r>
              <a:rPr lang="en-US" baseline="30000" dirty="0"/>
              <a:t>17 </a:t>
            </a:r>
            <a:r>
              <a:rPr lang="en-US" dirty="0"/>
              <a:t>And he ordered his bodyguards, </a:t>
            </a:r>
            <a:br>
              <a:rPr lang="en-US" dirty="0"/>
            </a:br>
            <a:r>
              <a:rPr lang="en-US" dirty="0"/>
              <a:t>“Kill these priests …”</a:t>
            </a:r>
          </a:p>
          <a:p>
            <a:r>
              <a:rPr lang="en-US" dirty="0"/>
              <a:t>But Saul’s men refused to kill Yahweh’s priests.</a:t>
            </a:r>
          </a:p>
          <a:p>
            <a:r>
              <a:rPr lang="en-US" baseline="30000" dirty="0"/>
              <a:t>18 </a:t>
            </a:r>
            <a:r>
              <a:rPr lang="en-US" dirty="0"/>
              <a:t>Then the king said to Doeg, “You do it.”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David flees to Judah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35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So Doeg the Edomite turned on them </a:t>
            </a:r>
          </a:p>
          <a:p>
            <a:r>
              <a:rPr lang="en-US" dirty="0"/>
              <a:t>	and killed them that day, eighty-five priests in all… </a:t>
            </a:r>
          </a:p>
          <a:p>
            <a:r>
              <a:rPr lang="en-US" baseline="30000" dirty="0"/>
              <a:t>19 </a:t>
            </a:r>
            <a:r>
              <a:rPr lang="en-US" dirty="0"/>
              <a:t>Then he went to Nob, the town of the priests, </a:t>
            </a:r>
            <a:br>
              <a:rPr lang="en-US" dirty="0"/>
            </a:br>
            <a:r>
              <a:rPr lang="en-US" dirty="0"/>
              <a:t>and killed the priests’ families…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David flees to Judah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08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Only </a:t>
            </a:r>
            <a:r>
              <a:rPr lang="en-US" dirty="0" err="1"/>
              <a:t>Abiathar</a:t>
            </a:r>
            <a:r>
              <a:rPr lang="en-US" dirty="0"/>
              <a:t>, one of the sons of Ahimelech, escaped and fled to David. …</a:t>
            </a:r>
          </a:p>
          <a:p>
            <a:r>
              <a:rPr lang="en-US" baseline="30000" dirty="0"/>
              <a:t>23 </a:t>
            </a:r>
            <a:r>
              <a:rPr lang="en-US" dirty="0"/>
              <a:t>“Stay here with me, and don’t be afraid. </a:t>
            </a:r>
            <a:br>
              <a:rPr lang="en-US" dirty="0"/>
            </a:br>
            <a:r>
              <a:rPr lang="en-US" dirty="0"/>
              <a:t>I will protect you with my own life…”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David flees to Judah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278348E8-6DBF-E396-6A2B-2F52E62FF930}"/>
              </a:ext>
            </a:extLst>
          </p:cNvPr>
          <p:cNvSpPr/>
          <p:nvPr/>
        </p:nvSpPr>
        <p:spPr bwMode="auto">
          <a:xfrm>
            <a:off x="4165600" y="3345880"/>
            <a:ext cx="4953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does David turn in the face of this atrocity?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27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EB2523-06E3-255C-8A04-D4848EBE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" y="2982"/>
            <a:ext cx="9821333" cy="698500"/>
          </a:xfrm>
        </p:spPr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David’s Journal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603694-40D2-2274-C49E-B8883582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479894"/>
            <a:ext cx="9516533" cy="3714750"/>
          </a:xfrm>
        </p:spPr>
        <p:txBody>
          <a:bodyPr/>
          <a:lstStyle/>
          <a:p>
            <a:r>
              <a:rPr lang="en-US" sz="3500" dirty="0">
                <a:latin typeface="Caveat" panose="00000500000000000000" pitchFamily="2" charset="0"/>
              </a:rPr>
              <a:t>Why do you boast about your crimes, great warrior? </a:t>
            </a:r>
            <a:br>
              <a:rPr lang="en-US" sz="3500" dirty="0">
                <a:latin typeface="Caveat" panose="00000500000000000000" pitchFamily="2" charset="0"/>
              </a:rPr>
            </a:br>
            <a:r>
              <a:rPr lang="en-US" sz="3500" dirty="0">
                <a:latin typeface="Caveat" panose="00000500000000000000" pitchFamily="2" charset="0"/>
              </a:rPr>
              <a:t>Don’t you realize </a:t>
            </a:r>
            <a:r>
              <a:rPr lang="en-US" sz="3500" u="sng" dirty="0">
                <a:latin typeface="Caveat" panose="00000500000000000000" pitchFamily="2" charset="0"/>
              </a:rPr>
              <a:t>God’s justice continues forever</a:t>
            </a:r>
            <a:r>
              <a:rPr lang="en-US" sz="3500" dirty="0">
                <a:latin typeface="Caveat" panose="00000500000000000000" pitchFamily="2" charset="0"/>
              </a:rPr>
              <a:t>?</a:t>
            </a:r>
          </a:p>
          <a:p>
            <a:r>
              <a:rPr lang="en-US" sz="3500" dirty="0">
                <a:latin typeface="Caveat" panose="00000500000000000000" pitchFamily="2" charset="0"/>
              </a:rPr>
              <a:t>You love to destroy others…</a:t>
            </a:r>
            <a:br>
              <a:rPr lang="en-US" sz="3500" dirty="0">
                <a:latin typeface="Caveat" panose="00000500000000000000" pitchFamily="2" charset="0"/>
              </a:rPr>
            </a:br>
            <a:r>
              <a:rPr lang="en-US" sz="3500" dirty="0">
                <a:latin typeface="Caveat" panose="00000500000000000000" pitchFamily="2" charset="0"/>
              </a:rPr>
              <a:t>But God will strike you down…</a:t>
            </a:r>
          </a:p>
          <a:p>
            <a:r>
              <a:rPr lang="en-US" sz="3500" dirty="0">
                <a:latin typeface="Caveat" panose="00000500000000000000" pitchFamily="2" charset="0"/>
              </a:rPr>
              <a:t>I am like an olive tree, thriving in the house of God. </a:t>
            </a:r>
            <a:br>
              <a:rPr lang="en-US" sz="3500" dirty="0">
                <a:latin typeface="Caveat" panose="00000500000000000000" pitchFamily="2" charset="0"/>
              </a:rPr>
            </a:br>
            <a:r>
              <a:rPr lang="en-US" sz="3500" dirty="0">
                <a:latin typeface="Caveat" panose="00000500000000000000" pitchFamily="2" charset="0"/>
              </a:rPr>
              <a:t>I will always trust in God’s unfailing love.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B6E3658-7680-3C9C-7AB5-0A3FCAF48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1200" y="5048250"/>
            <a:ext cx="2929467" cy="508000"/>
          </a:xfrm>
        </p:spPr>
        <p:txBody>
          <a:bodyPr/>
          <a:lstStyle/>
          <a:p>
            <a:r>
              <a:rPr lang="en-US" sz="2000" i="1" dirty="0">
                <a:latin typeface="Caveat" panose="00000500000000000000" pitchFamily="2" charset="0"/>
              </a:rPr>
              <a:t>Psalm 52</a:t>
            </a:r>
          </a:p>
        </p:txBody>
      </p:sp>
    </p:spTree>
    <p:extLst>
      <p:ext uri="{BB962C8B-B14F-4D97-AF65-F5344CB8AC3E}">
        <p14:creationId xmlns:p14="http://schemas.microsoft.com/office/powerpoint/2010/main" val="22990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One day news came to David </a:t>
            </a:r>
            <a:br>
              <a:rPr lang="en-US" dirty="0"/>
            </a:br>
            <a:r>
              <a:rPr lang="en-US" dirty="0"/>
              <a:t>that the Philistines were at </a:t>
            </a:r>
            <a:r>
              <a:rPr lang="en-US" dirty="0" err="1"/>
              <a:t>Keilah</a:t>
            </a:r>
            <a:r>
              <a:rPr lang="en-US" dirty="0"/>
              <a:t> stealing grain</a:t>
            </a:r>
          </a:p>
          <a:p>
            <a:r>
              <a:rPr lang="en-US" baseline="30000" dirty="0"/>
              <a:t>2 </a:t>
            </a:r>
            <a:r>
              <a:rPr lang="en-US" dirty="0"/>
              <a:t>David asked Yahweh,</a:t>
            </a:r>
            <a:br>
              <a:rPr lang="en-US" dirty="0"/>
            </a:br>
            <a:r>
              <a:rPr lang="en-US" dirty="0"/>
              <a:t>“Should I go and attack them?”</a:t>
            </a:r>
          </a:p>
          <a:p>
            <a:r>
              <a:rPr lang="en-US" dirty="0"/>
              <a:t>“Yes, go and save </a:t>
            </a:r>
            <a:r>
              <a:rPr lang="en-US" dirty="0" err="1"/>
              <a:t>Keilah</a:t>
            </a:r>
            <a:r>
              <a:rPr lang="en-US" dirty="0"/>
              <a:t>,” Yahweh told him.</a:t>
            </a:r>
          </a:p>
          <a:p>
            <a:r>
              <a:rPr lang="en-US" baseline="30000" dirty="0"/>
              <a:t>7 </a:t>
            </a:r>
            <a:r>
              <a:rPr lang="en-US" dirty="0"/>
              <a:t>Saul soon learned that David was at </a:t>
            </a:r>
            <a:r>
              <a:rPr lang="en-US" dirty="0" err="1"/>
              <a:t>Keilah</a:t>
            </a:r>
            <a:r>
              <a:rPr lang="en-US" dirty="0"/>
              <a:t>…</a:t>
            </a:r>
          </a:p>
          <a:p>
            <a:r>
              <a:rPr lang="en-US" baseline="30000" dirty="0"/>
              <a:t>8 </a:t>
            </a:r>
            <a:r>
              <a:rPr lang="en-US" dirty="0"/>
              <a:t>So Saul mobilized his entire army to march…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6. David moves to </a:t>
            </a:r>
            <a:r>
              <a:rPr lang="en-US" dirty="0" err="1"/>
              <a:t>Keilah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263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But David learned of Saul’s plan …</a:t>
            </a:r>
          </a:p>
          <a:p>
            <a:r>
              <a:rPr lang="en-US" baseline="30000" dirty="0"/>
              <a:t>10 </a:t>
            </a:r>
            <a:r>
              <a:rPr lang="en-US" dirty="0"/>
              <a:t>Then </a:t>
            </a:r>
            <a:r>
              <a:rPr lang="en-US" u="sng" dirty="0"/>
              <a:t>David prayed</a:t>
            </a:r>
            <a:r>
              <a:rPr lang="en-US" dirty="0"/>
              <a:t>, “O Yahweh …</a:t>
            </a:r>
          </a:p>
          <a:p>
            <a:r>
              <a:rPr lang="en-US" baseline="30000" dirty="0"/>
              <a:t>11 </a:t>
            </a:r>
            <a:r>
              <a:rPr lang="en-US" dirty="0"/>
              <a:t>Will Saul actually come?”</a:t>
            </a:r>
          </a:p>
          <a:p>
            <a:r>
              <a:rPr lang="en-US" dirty="0"/>
              <a:t>And Yahweh said, “He will come.”</a:t>
            </a:r>
          </a:p>
          <a:p>
            <a:r>
              <a:rPr lang="en-US" baseline="30000" dirty="0"/>
              <a:t>12 </a:t>
            </a:r>
            <a:r>
              <a:rPr lang="en-US" u="sng" dirty="0"/>
              <a:t>Again David asked</a:t>
            </a:r>
            <a:r>
              <a:rPr lang="en-US" dirty="0"/>
              <a:t>, </a:t>
            </a:r>
          </a:p>
          <a:p>
            <a:r>
              <a:rPr lang="en-US" dirty="0"/>
              <a:t>	“Will the leaders of </a:t>
            </a:r>
            <a:r>
              <a:rPr lang="en-US" dirty="0" err="1"/>
              <a:t>Keilah</a:t>
            </a:r>
            <a:r>
              <a:rPr lang="en-US" dirty="0"/>
              <a:t> </a:t>
            </a:r>
            <a:r>
              <a:rPr lang="en-US" u="sng" dirty="0"/>
              <a:t>betray me</a:t>
            </a:r>
            <a:r>
              <a:rPr lang="en-US" dirty="0"/>
              <a:t>?”</a:t>
            </a:r>
          </a:p>
          <a:p>
            <a:r>
              <a:rPr lang="en-US" dirty="0"/>
              <a:t>And Yahweh replied, “Yes, they will betray you.”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6. David moves to </a:t>
            </a:r>
            <a:r>
              <a:rPr lang="en-US" dirty="0" err="1"/>
              <a:t>Keilah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85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David now stayed in … the hill country of </a:t>
            </a:r>
            <a:r>
              <a:rPr lang="en-US" dirty="0" err="1"/>
              <a:t>Ziph</a:t>
            </a:r>
            <a:r>
              <a:rPr lang="en-US" dirty="0"/>
              <a:t>.</a:t>
            </a:r>
          </a:p>
          <a:p>
            <a:r>
              <a:rPr lang="en-US" baseline="30000" dirty="0"/>
              <a:t>15 </a:t>
            </a:r>
            <a:r>
              <a:rPr lang="en-US" dirty="0"/>
              <a:t>One day … David received the news that Saul was on the way…</a:t>
            </a:r>
          </a:p>
          <a:p>
            <a:r>
              <a:rPr lang="en-US" baseline="30000" dirty="0"/>
              <a:t>16 </a:t>
            </a:r>
            <a:r>
              <a:rPr lang="en-US" dirty="0"/>
              <a:t>Jonathan went to find David and </a:t>
            </a:r>
            <a:br>
              <a:rPr lang="en-US" dirty="0"/>
            </a:br>
            <a:r>
              <a:rPr lang="en-US" dirty="0"/>
              <a:t>encouraged him to stay strong in his faith in God.</a:t>
            </a:r>
          </a:p>
          <a:p>
            <a:r>
              <a:rPr lang="en-US" baseline="30000" dirty="0"/>
              <a:t>17 </a:t>
            </a:r>
            <a:r>
              <a:rPr lang="en-US" dirty="0"/>
              <a:t>“Don’t be afraid” 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7. David flees to </a:t>
            </a:r>
            <a:r>
              <a:rPr lang="en-US" dirty="0" err="1"/>
              <a:t>Ziph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24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1A269-1C5A-B2D8-9A40-E6075376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76A8DC-AA99-4F67-0923-E69B2C263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God is in control the whole time</a:t>
            </a:r>
          </a:p>
          <a:p>
            <a:r>
              <a:rPr lang="en-US" dirty="0"/>
              <a:t>- God will fulfill his plan to make David king</a:t>
            </a:r>
          </a:p>
          <a:p>
            <a:r>
              <a:rPr lang="en-US" dirty="0"/>
              <a:t>- God will use this suffering to prepare David for the throne</a:t>
            </a:r>
          </a:p>
          <a:p>
            <a:r>
              <a:rPr lang="en-US" dirty="0"/>
              <a:t>- God will bring new friends into David’s life</a:t>
            </a:r>
          </a:p>
        </p:txBody>
      </p:sp>
    </p:spTree>
    <p:extLst>
      <p:ext uri="{BB962C8B-B14F-4D97-AF65-F5344CB8AC3E}">
        <p14:creationId xmlns:p14="http://schemas.microsoft.com/office/powerpoint/2010/main" val="32297010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But now the men of </a:t>
            </a:r>
            <a:r>
              <a:rPr lang="en-US" dirty="0" err="1"/>
              <a:t>Ziph</a:t>
            </a:r>
            <a:r>
              <a:rPr lang="en-US" dirty="0"/>
              <a:t> went to Saul in Gibeah and </a:t>
            </a:r>
            <a:r>
              <a:rPr lang="en-US" u="sng" dirty="0"/>
              <a:t>betrayed David</a:t>
            </a:r>
            <a:r>
              <a:rPr lang="en-US" dirty="0"/>
              <a:t> to him. </a:t>
            </a:r>
          </a:p>
          <a:p>
            <a:r>
              <a:rPr lang="en-US" dirty="0"/>
              <a:t>“We know where David is hiding…”</a:t>
            </a:r>
          </a:p>
          <a:p>
            <a:r>
              <a:rPr lang="en-US" baseline="30000" dirty="0"/>
              <a:t>21 </a:t>
            </a:r>
            <a:r>
              <a:rPr lang="en-US" dirty="0"/>
              <a:t>“Yahweh bless you,” Saul said. </a:t>
            </a:r>
            <a:br>
              <a:rPr lang="en-US" dirty="0"/>
            </a:br>
            <a:r>
              <a:rPr lang="en-US" dirty="0"/>
              <a:t>“At last someone is concerned about me! …”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7. David flees to </a:t>
            </a:r>
            <a:r>
              <a:rPr lang="en-US" dirty="0" err="1"/>
              <a:t>Ziph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2CDD206-66AA-8F75-587E-A167679CA881}"/>
              </a:ext>
            </a:extLst>
          </p:cNvPr>
          <p:cNvSpPr/>
          <p:nvPr/>
        </p:nvSpPr>
        <p:spPr bwMode="auto">
          <a:xfrm>
            <a:off x="4699000" y="3619500"/>
            <a:ext cx="4343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does David deal with these betrayals?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232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EB2523-06E3-255C-8A04-D4848EBE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David’s Journal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603694-40D2-2274-C49E-B8883582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veat" panose="00000500000000000000" pitchFamily="2" charset="0"/>
              </a:rPr>
              <a:t>Come with great power, O God, and rescue me! </a:t>
            </a:r>
            <a:br>
              <a:rPr lang="en-US" dirty="0">
                <a:latin typeface="Caveat" panose="00000500000000000000" pitchFamily="2" charset="0"/>
              </a:rPr>
            </a:br>
            <a:r>
              <a:rPr lang="en-US" dirty="0">
                <a:latin typeface="Caveat" panose="00000500000000000000" pitchFamily="2" charset="0"/>
              </a:rPr>
              <a:t>Defend me with your might.</a:t>
            </a:r>
          </a:p>
          <a:p>
            <a:r>
              <a:rPr lang="en-US" dirty="0">
                <a:latin typeface="Caveat" panose="00000500000000000000" pitchFamily="2" charset="0"/>
              </a:rPr>
              <a:t>Listen to my prayer, O God…</a:t>
            </a:r>
            <a:br>
              <a:rPr lang="en-US" dirty="0">
                <a:latin typeface="Caveat" panose="00000500000000000000" pitchFamily="2" charset="0"/>
              </a:rPr>
            </a:br>
            <a:r>
              <a:rPr lang="en-US" dirty="0">
                <a:latin typeface="Caveat" panose="00000500000000000000" pitchFamily="2" charset="0"/>
              </a:rPr>
              <a:t>Violent people are trying to kill me…</a:t>
            </a:r>
          </a:p>
          <a:p>
            <a:r>
              <a:rPr lang="en-US" dirty="0">
                <a:latin typeface="Caveat" panose="00000500000000000000" pitchFamily="2" charset="0"/>
              </a:rPr>
              <a:t>But God is my helper. The Lord keeps me alive!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B6E3658-7680-3C9C-7AB5-0A3FCAF48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1200" y="5048250"/>
            <a:ext cx="2929467" cy="508000"/>
          </a:xfrm>
        </p:spPr>
        <p:txBody>
          <a:bodyPr/>
          <a:lstStyle/>
          <a:p>
            <a:r>
              <a:rPr lang="en-US" sz="2000" i="1" dirty="0">
                <a:latin typeface="Caveat" panose="00000500000000000000" pitchFamily="2" charset="0"/>
              </a:rPr>
              <a:t>Psalm 54</a:t>
            </a:r>
          </a:p>
        </p:txBody>
      </p:sp>
    </p:spTree>
    <p:extLst>
      <p:ext uri="{BB962C8B-B14F-4D97-AF65-F5344CB8AC3E}">
        <p14:creationId xmlns:p14="http://schemas.microsoft.com/office/powerpoint/2010/main" val="29200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8.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Meanwhile, David and his men </a:t>
            </a:r>
            <a:br>
              <a:rPr lang="en-US" dirty="0"/>
            </a:br>
            <a:r>
              <a:rPr lang="en-US" dirty="0"/>
              <a:t>had moved into the wilderness of </a:t>
            </a:r>
            <a:r>
              <a:rPr lang="en-US" dirty="0" err="1"/>
              <a:t>Maon</a:t>
            </a:r>
            <a:r>
              <a:rPr lang="en-US" dirty="0"/>
              <a:t> … </a:t>
            </a:r>
          </a:p>
          <a:p>
            <a:r>
              <a:rPr lang="en-US" baseline="30000" dirty="0"/>
              <a:t>25 </a:t>
            </a:r>
            <a:r>
              <a:rPr lang="en-US" dirty="0"/>
              <a:t>But Saul kept after him in the wilderness.</a:t>
            </a:r>
          </a:p>
        </p:txBody>
      </p:sp>
    </p:spTree>
    <p:extLst>
      <p:ext uri="{BB962C8B-B14F-4D97-AF65-F5344CB8AC3E}">
        <p14:creationId xmlns:p14="http://schemas.microsoft.com/office/powerpoint/2010/main" val="19016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8.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8667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26 </a:t>
            </a:r>
            <a:r>
              <a:rPr lang="en-US" dirty="0"/>
              <a:t>Saul and David were now </a:t>
            </a:r>
            <a:br>
              <a:rPr lang="en-US" dirty="0"/>
            </a:br>
            <a:r>
              <a:rPr lang="en-US" dirty="0"/>
              <a:t>on opposite sides of a mountain. </a:t>
            </a:r>
          </a:p>
          <a:p>
            <a:r>
              <a:rPr lang="en-US" dirty="0"/>
              <a:t>Just as Saul and his men began to close in …</a:t>
            </a:r>
          </a:p>
          <a:p>
            <a:r>
              <a:rPr lang="en-US" baseline="30000" dirty="0"/>
              <a:t>27 </a:t>
            </a:r>
            <a:r>
              <a:rPr lang="en-US" dirty="0"/>
              <a:t>an urgent message </a:t>
            </a:r>
            <a:br>
              <a:rPr lang="en-US" dirty="0"/>
            </a:br>
            <a:r>
              <a:rPr lang="en-US" dirty="0"/>
              <a:t>reached Saul that </a:t>
            </a:r>
            <a:br>
              <a:rPr lang="en-US" dirty="0"/>
            </a:br>
            <a:r>
              <a:rPr lang="en-US" dirty="0"/>
              <a:t>the Philistines were </a:t>
            </a:r>
            <a:br>
              <a:rPr lang="en-US" dirty="0"/>
            </a:br>
            <a:r>
              <a:rPr lang="en-US" dirty="0"/>
              <a:t>raiding Israel again.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469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027539" cy="4838700"/>
          </a:xfrm>
        </p:spPr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Saul chose 3,000 elite troops </a:t>
            </a:r>
            <a:br>
              <a:rPr lang="en-US" dirty="0"/>
            </a:br>
            <a:r>
              <a:rPr lang="en-US" dirty="0"/>
              <a:t>from all Israel and went to </a:t>
            </a:r>
            <a:br>
              <a:rPr lang="en-US" dirty="0"/>
            </a:br>
            <a:r>
              <a:rPr lang="en-US" dirty="0"/>
              <a:t>search for David…</a:t>
            </a:r>
          </a:p>
          <a:p>
            <a:r>
              <a:rPr lang="en-US" baseline="30000" dirty="0"/>
              <a:t>3 </a:t>
            </a:r>
            <a:r>
              <a:rPr lang="en-US" dirty="0"/>
              <a:t>At the place where the road passes some sheepfolds, </a:t>
            </a:r>
            <a:br>
              <a:rPr lang="en-US" dirty="0"/>
            </a:br>
            <a:r>
              <a:rPr lang="en-US" dirty="0"/>
              <a:t>Saul went into a cave to relieve himself.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9. David flees to En-</a:t>
            </a:r>
            <a:r>
              <a:rPr lang="en-US" dirty="0" err="1"/>
              <a:t>gedi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49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027539" cy="4838700"/>
          </a:xfrm>
        </p:spPr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But as it happened, </a:t>
            </a:r>
            <a:br>
              <a:rPr lang="en-US" dirty="0"/>
            </a:br>
            <a:r>
              <a:rPr lang="en-US" dirty="0"/>
              <a:t>David and his men </a:t>
            </a:r>
            <a:br>
              <a:rPr lang="en-US" dirty="0"/>
            </a:br>
            <a:r>
              <a:rPr lang="en-US" dirty="0"/>
              <a:t>were hiding farther back </a:t>
            </a:r>
            <a:br>
              <a:rPr lang="en-US" dirty="0"/>
            </a:br>
            <a:r>
              <a:rPr lang="en-US" dirty="0"/>
              <a:t>in that very cave!</a:t>
            </a:r>
          </a:p>
          <a:p>
            <a:r>
              <a:rPr lang="en-US" baseline="30000" dirty="0"/>
              <a:t>4 </a:t>
            </a:r>
            <a:r>
              <a:rPr lang="en-US" dirty="0"/>
              <a:t>“Now’s your opportunity!” David’s men whispered to him.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9. David flees to En-</a:t>
            </a:r>
            <a:r>
              <a:rPr lang="en-US" dirty="0" err="1"/>
              <a:t>gedi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87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027539" cy="4838700"/>
          </a:xfrm>
        </p:spPr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“Today Yahweh is telling you, ‘I will certainly put your enemy into your power, </a:t>
            </a:r>
            <a:br>
              <a:rPr lang="en-US" dirty="0"/>
            </a:br>
            <a:r>
              <a:rPr lang="en-US" dirty="0"/>
              <a:t>to do with as you wish.’”</a:t>
            </a:r>
          </a:p>
          <a:p>
            <a:r>
              <a:rPr lang="en-US" dirty="0"/>
              <a:t>So David crept forward </a:t>
            </a:r>
          </a:p>
          <a:p>
            <a:r>
              <a:rPr lang="en-US" dirty="0"/>
              <a:t>and cut off a piece </a:t>
            </a:r>
            <a:br>
              <a:rPr lang="en-US" dirty="0"/>
            </a:br>
            <a:r>
              <a:rPr lang="en-US" dirty="0"/>
              <a:t>of the hem of Saul’s robe…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9. David flees to En-</a:t>
            </a:r>
            <a:r>
              <a:rPr lang="en-US" dirty="0" err="1"/>
              <a:t>gedi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30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027539" cy="4838700"/>
          </a:xfrm>
        </p:spPr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After Saul had left the cave and gone on his way,</a:t>
            </a:r>
          </a:p>
          <a:p>
            <a:r>
              <a:rPr lang="en-US" baseline="30000" dirty="0"/>
              <a:t>8 </a:t>
            </a:r>
            <a:r>
              <a:rPr lang="en-US" dirty="0"/>
              <a:t>David came out and shouted after him, </a:t>
            </a:r>
          </a:p>
          <a:p>
            <a:r>
              <a:rPr lang="en-US" dirty="0"/>
              <a:t>	“My lord the king!” …</a:t>
            </a:r>
          </a:p>
          <a:p>
            <a:r>
              <a:rPr lang="en-US" baseline="30000" dirty="0"/>
              <a:t>9 </a:t>
            </a:r>
            <a:r>
              <a:rPr lang="en-US" dirty="0"/>
              <a:t>“Why do you listen to the people who say I am trying to harm you?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9. David flees to En-</a:t>
            </a:r>
            <a:r>
              <a:rPr lang="en-US" dirty="0" err="1"/>
              <a:t>gedi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09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027539" cy="4838700"/>
          </a:xfrm>
        </p:spPr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This very day you can </a:t>
            </a:r>
            <a:br>
              <a:rPr lang="en-US" dirty="0"/>
            </a:br>
            <a:r>
              <a:rPr lang="en-US" dirty="0"/>
              <a:t>see with your own eyes </a:t>
            </a:r>
            <a:br>
              <a:rPr lang="en-US" dirty="0"/>
            </a:br>
            <a:r>
              <a:rPr lang="en-US" dirty="0"/>
              <a:t>it isn’t true.</a:t>
            </a:r>
          </a:p>
          <a:p>
            <a:r>
              <a:rPr lang="en-US" dirty="0"/>
              <a:t>For Yahweh placed you at my mercy back there in the cave. </a:t>
            </a:r>
          </a:p>
          <a:p>
            <a:r>
              <a:rPr lang="en-US" dirty="0"/>
              <a:t>Some of my men told me to kill you, but I spared you.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9. David flees to En-</a:t>
            </a:r>
            <a:r>
              <a:rPr lang="en-US" dirty="0" err="1"/>
              <a:t>gedi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15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027539" cy="4838700"/>
          </a:xfrm>
        </p:spPr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For I said, </a:t>
            </a:r>
            <a:br>
              <a:rPr lang="en-US" dirty="0"/>
            </a:br>
            <a:r>
              <a:rPr lang="en-US" dirty="0"/>
              <a:t>‘I will never harm the king—he is Yahweh’s anointed one.’</a:t>
            </a:r>
          </a:p>
          <a:p>
            <a:r>
              <a:rPr lang="en-US" baseline="30000" dirty="0"/>
              <a:t>16 </a:t>
            </a:r>
            <a:r>
              <a:rPr lang="en-US" dirty="0"/>
              <a:t>When David had finished speaking, Saul called back, </a:t>
            </a:r>
          </a:p>
          <a:p>
            <a:r>
              <a:rPr lang="en-US" dirty="0"/>
              <a:t>“Is that really you, </a:t>
            </a:r>
            <a:br>
              <a:rPr lang="en-US" dirty="0"/>
            </a:br>
            <a:r>
              <a:rPr lang="en-US" dirty="0"/>
              <a:t>my son David?” </a:t>
            </a:r>
          </a:p>
          <a:p>
            <a:r>
              <a:rPr lang="en-US" dirty="0"/>
              <a:t>Then he began to cry.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9. David flees to En-</a:t>
            </a:r>
            <a:r>
              <a:rPr lang="en-US" dirty="0" err="1"/>
              <a:t>gedi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626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1A269-1C5A-B2D8-9A40-E6075376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76A8DC-AA99-4F67-0923-E69B2C263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David must wait on God</a:t>
            </a:r>
          </a:p>
          <a:p>
            <a:r>
              <a:rPr lang="en-US" dirty="0"/>
              <a:t>- Some of us are suffering</a:t>
            </a:r>
          </a:p>
          <a:p>
            <a:r>
              <a:rPr lang="en-US" dirty="0"/>
              <a:t>- Bad things are happening while God seems to do nothing</a:t>
            </a:r>
          </a:p>
          <a:p>
            <a:r>
              <a:rPr lang="en-US" dirty="0"/>
              <a:t>- We feel like our pain is someone else’s fault</a:t>
            </a:r>
          </a:p>
          <a:p>
            <a:r>
              <a:rPr lang="en-US" dirty="0"/>
              <a:t>- How do you deal with the stress and the unknowns?</a:t>
            </a:r>
          </a:p>
        </p:txBody>
      </p:sp>
    </p:spTree>
    <p:extLst>
      <p:ext uri="{BB962C8B-B14F-4D97-AF65-F5344CB8AC3E}">
        <p14:creationId xmlns:p14="http://schemas.microsoft.com/office/powerpoint/2010/main" val="3921388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027539" cy="4838700"/>
          </a:xfrm>
        </p:spPr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And he said to David, </a:t>
            </a:r>
            <a:br>
              <a:rPr lang="en-US" dirty="0"/>
            </a:br>
            <a:r>
              <a:rPr lang="en-US" dirty="0"/>
              <a:t>“You are a better man than I am, for you have repaid me good for evil. …</a:t>
            </a:r>
          </a:p>
          <a:p>
            <a:r>
              <a:rPr lang="en-US" baseline="30000" dirty="0"/>
              <a:t>20 </a:t>
            </a:r>
            <a:r>
              <a:rPr lang="en-US" dirty="0"/>
              <a:t>And now I realize that you are surely going to be king, </a:t>
            </a:r>
          </a:p>
          <a:p>
            <a:r>
              <a:rPr lang="en-US" dirty="0"/>
              <a:t>and that the kingdom of Israel will flourish under your rule”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9. David flees to En-</a:t>
            </a:r>
            <a:r>
              <a:rPr lang="en-US" dirty="0" err="1"/>
              <a:t>gedi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84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027539" cy="4838700"/>
          </a:xfrm>
        </p:spPr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Then Saul went home, </a:t>
            </a:r>
            <a:br>
              <a:rPr lang="en-US" dirty="0"/>
            </a:br>
            <a:r>
              <a:rPr lang="en-US" dirty="0"/>
              <a:t>but David and his men went back to their stronghold.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9. David flees to En-</a:t>
            </a:r>
            <a:r>
              <a:rPr lang="en-US" dirty="0" err="1"/>
              <a:t>gedi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49229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Now Samuel died, </a:t>
            </a:r>
            <a:br>
              <a:rPr lang="en-US" dirty="0"/>
            </a:br>
            <a:r>
              <a:rPr lang="en-US" dirty="0"/>
              <a:t>and all Israel gathered </a:t>
            </a:r>
            <a:br>
              <a:rPr lang="en-US" dirty="0"/>
            </a:br>
            <a:r>
              <a:rPr lang="en-US" dirty="0"/>
              <a:t>for his funeral.</a:t>
            </a:r>
          </a:p>
          <a:p>
            <a:r>
              <a:rPr lang="en-US" dirty="0"/>
              <a:t>Then David moved down to the wilderness of </a:t>
            </a:r>
            <a:r>
              <a:rPr lang="en-US" dirty="0" err="1"/>
              <a:t>Maon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There was a wealthy man from </a:t>
            </a:r>
            <a:r>
              <a:rPr lang="en-US" dirty="0" err="1"/>
              <a:t>Maon</a:t>
            </a:r>
            <a:r>
              <a:rPr lang="en-US" dirty="0"/>
              <a:t>… </a:t>
            </a:r>
          </a:p>
          <a:p>
            <a:r>
              <a:rPr lang="en-US" dirty="0"/>
              <a:t>He had 3,000 sheep and 1,000 goats, and it was sheep-shearing time.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962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This man’s name was </a:t>
            </a:r>
            <a:r>
              <a:rPr lang="en-US" dirty="0" err="1"/>
              <a:t>Nabal</a:t>
            </a:r>
            <a:r>
              <a:rPr lang="en-US" dirty="0"/>
              <a:t>,</a:t>
            </a:r>
          </a:p>
          <a:p>
            <a:r>
              <a:rPr lang="en-US" dirty="0"/>
              <a:t>and his wife, Abigail, </a:t>
            </a:r>
            <a:br>
              <a:rPr lang="en-US" dirty="0"/>
            </a:br>
            <a:r>
              <a:rPr lang="en-US" dirty="0"/>
              <a:t>was a sensible and beautiful woman.</a:t>
            </a:r>
          </a:p>
          <a:p>
            <a:r>
              <a:rPr lang="en-US" dirty="0"/>
              <a:t>But </a:t>
            </a:r>
            <a:r>
              <a:rPr lang="en-US" dirty="0" err="1"/>
              <a:t>Nabal</a:t>
            </a:r>
            <a:r>
              <a:rPr lang="en-US" dirty="0"/>
              <a:t>, a descendant of Caleb, was crude and mean in all his dealings.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38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When David heard </a:t>
            </a:r>
            <a:br>
              <a:rPr lang="en-US" dirty="0"/>
            </a:br>
            <a:r>
              <a:rPr lang="en-US" dirty="0"/>
              <a:t>that </a:t>
            </a:r>
            <a:r>
              <a:rPr lang="en-US" dirty="0" err="1"/>
              <a:t>Nabal</a:t>
            </a:r>
            <a:r>
              <a:rPr lang="en-US" dirty="0"/>
              <a:t> was shearing his sheep,</a:t>
            </a:r>
          </a:p>
          <a:p>
            <a:r>
              <a:rPr lang="en-US" baseline="30000" dirty="0"/>
              <a:t>5 </a:t>
            </a:r>
            <a:r>
              <a:rPr lang="en-US" dirty="0"/>
              <a:t>he sent ten of his </a:t>
            </a:r>
            <a:br>
              <a:rPr lang="en-US" dirty="0"/>
            </a:br>
            <a:r>
              <a:rPr lang="en-US" dirty="0"/>
              <a:t>young men …</a:t>
            </a:r>
          </a:p>
          <a:p>
            <a:r>
              <a:rPr lang="en-US" baseline="30000" dirty="0"/>
              <a:t>10 </a:t>
            </a:r>
            <a:r>
              <a:rPr lang="en-US" dirty="0"/>
              <a:t>“Who is this fellow David?” </a:t>
            </a:r>
            <a:r>
              <a:rPr lang="en-US" dirty="0" err="1"/>
              <a:t>Nabal</a:t>
            </a:r>
            <a:r>
              <a:rPr lang="en-US" dirty="0"/>
              <a:t> sneered to the young men…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65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“Should I take my bread and my water and my meat that I’ve slaughtered for my shearers</a:t>
            </a:r>
          </a:p>
          <a:p>
            <a:r>
              <a:rPr lang="en-US" dirty="0"/>
              <a:t>and give it to a band of outlaws who come from who knows where?”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72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So David’s young men returned and told him what </a:t>
            </a:r>
            <a:r>
              <a:rPr lang="en-US" dirty="0" err="1"/>
              <a:t>Nabal</a:t>
            </a:r>
            <a:r>
              <a:rPr lang="en-US" dirty="0"/>
              <a:t> had said.</a:t>
            </a:r>
          </a:p>
          <a:p>
            <a:r>
              <a:rPr lang="en-US" baseline="30000" dirty="0"/>
              <a:t>13 </a:t>
            </a:r>
            <a:r>
              <a:rPr lang="en-US" dirty="0"/>
              <a:t>“Get your swords!” </a:t>
            </a:r>
            <a:br>
              <a:rPr lang="en-US" dirty="0"/>
            </a:br>
            <a:r>
              <a:rPr lang="en-US" dirty="0"/>
              <a:t>was David’s reply as </a:t>
            </a:r>
            <a:br>
              <a:rPr lang="en-US" dirty="0"/>
            </a:br>
            <a:r>
              <a:rPr lang="en-US" dirty="0"/>
              <a:t>he strapped on his own.</a:t>
            </a:r>
          </a:p>
          <a:p>
            <a:r>
              <a:rPr lang="en-US" dirty="0"/>
              <a:t>Then 400 men started off with David…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19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Meanwhile, one of </a:t>
            </a:r>
            <a:r>
              <a:rPr lang="en-US" dirty="0" err="1"/>
              <a:t>Nabal’s</a:t>
            </a:r>
            <a:r>
              <a:rPr lang="en-US" dirty="0"/>
              <a:t> servants went </a:t>
            </a:r>
            <a:br>
              <a:rPr lang="en-US" dirty="0"/>
            </a:br>
            <a:r>
              <a:rPr lang="en-US" dirty="0"/>
              <a:t>to Abigail and told her, </a:t>
            </a:r>
          </a:p>
          <a:p>
            <a:r>
              <a:rPr lang="en-US" dirty="0"/>
              <a:t>“David sent messengers from the wilderness to greet our master,</a:t>
            </a:r>
          </a:p>
          <a:p>
            <a:r>
              <a:rPr lang="en-US" dirty="0"/>
              <a:t>but he screamed insults </a:t>
            </a:r>
            <a:br>
              <a:rPr lang="en-US" dirty="0"/>
            </a:br>
            <a:r>
              <a:rPr lang="en-US" dirty="0"/>
              <a:t>at them.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544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These men have been very good to us…</a:t>
            </a:r>
          </a:p>
          <a:p>
            <a:r>
              <a:rPr lang="en-US" baseline="30000" dirty="0"/>
              <a:t>16 </a:t>
            </a:r>
            <a:r>
              <a:rPr lang="en-US" dirty="0"/>
              <a:t>In fact, day and night they were like a wall of protection…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4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David went to the town of Nob </a:t>
            </a:r>
            <a:br>
              <a:rPr lang="en-US" dirty="0"/>
            </a:br>
            <a:r>
              <a:rPr lang="en-US" dirty="0"/>
              <a:t>to see Ahimelech the priest.</a:t>
            </a:r>
          </a:p>
          <a:p>
            <a:r>
              <a:rPr lang="en-US" dirty="0"/>
              <a:t>Ahimelech trembled when he saw him.</a:t>
            </a:r>
            <a:br>
              <a:rPr lang="en-US" dirty="0"/>
            </a:br>
            <a:r>
              <a:rPr lang="en-US" dirty="0"/>
              <a:t>“Why are you alone?”</a:t>
            </a:r>
          </a:p>
          <a:p>
            <a:r>
              <a:rPr lang="en-US" baseline="30000" dirty="0"/>
              <a:t>2 </a:t>
            </a:r>
            <a:r>
              <a:rPr lang="en-US" dirty="0"/>
              <a:t>“</a:t>
            </a:r>
            <a:r>
              <a:rPr lang="en-US" u="sng" dirty="0"/>
              <a:t>The king</a:t>
            </a:r>
            <a:r>
              <a:rPr lang="en-US" dirty="0"/>
              <a:t> has sent me on a private matter,” </a:t>
            </a:r>
            <a:br>
              <a:rPr lang="en-US" dirty="0"/>
            </a:br>
            <a:r>
              <a:rPr lang="en-US" dirty="0"/>
              <a:t>David said…</a:t>
            </a:r>
          </a:p>
          <a:p>
            <a:r>
              <a:rPr lang="en-US" baseline="30000" dirty="0"/>
              <a:t>3 </a:t>
            </a:r>
            <a:r>
              <a:rPr lang="en-US" dirty="0"/>
              <a:t>“Now, what is there to eat? …”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David flees to Nob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Abigail wasted no time. </a:t>
            </a:r>
          </a:p>
          <a:p>
            <a:r>
              <a:rPr lang="en-US" dirty="0"/>
              <a:t>She quickly gathered </a:t>
            </a:r>
            <a:br>
              <a:rPr lang="en-US" dirty="0"/>
            </a:br>
            <a:r>
              <a:rPr lang="en-US" dirty="0"/>
              <a:t>200 loaves of bread, </a:t>
            </a:r>
            <a:br>
              <a:rPr lang="en-US" dirty="0"/>
            </a:br>
            <a:r>
              <a:rPr lang="en-US" dirty="0"/>
              <a:t>two wineskins full of wine, five sheep that had been slaughtered…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504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As she was riding her donkey into a mountain ravine, she saw David </a:t>
            </a:r>
            <a:br>
              <a:rPr lang="en-US" dirty="0"/>
            </a:br>
            <a:r>
              <a:rPr lang="en-US" dirty="0"/>
              <a:t>and his men coming toward her…</a:t>
            </a:r>
          </a:p>
          <a:p>
            <a:r>
              <a:rPr lang="en-US" baseline="30000" dirty="0"/>
              <a:t>23 </a:t>
            </a:r>
            <a:r>
              <a:rPr lang="en-US" dirty="0"/>
              <a:t>When Abigail saw David, she quickly got off her donkey and bowed low before him…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42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“Here is a present </a:t>
            </a:r>
            <a:br>
              <a:rPr lang="en-US" dirty="0"/>
            </a:br>
            <a:r>
              <a:rPr lang="en-US" dirty="0"/>
              <a:t>that I, your servant, </a:t>
            </a:r>
            <a:br>
              <a:rPr lang="en-US" dirty="0"/>
            </a:br>
            <a:r>
              <a:rPr lang="en-US" dirty="0"/>
              <a:t>have brought to you…</a:t>
            </a:r>
          </a:p>
          <a:p>
            <a:r>
              <a:rPr lang="en-US" baseline="30000" dirty="0"/>
              <a:t>31 </a:t>
            </a:r>
            <a:r>
              <a:rPr lang="en-US" dirty="0"/>
              <a:t>Don’t let this be a blemish on your record… </a:t>
            </a:r>
          </a:p>
          <a:p>
            <a:r>
              <a:rPr lang="en-US" dirty="0"/>
              <a:t>And when Yahweh has done these great things for you, please remember me, </a:t>
            </a:r>
            <a:br>
              <a:rPr lang="en-US" dirty="0"/>
            </a:br>
            <a:r>
              <a:rPr lang="en-US" dirty="0"/>
              <a:t>your servant!”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27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32 </a:t>
            </a:r>
            <a:r>
              <a:rPr lang="en-US" dirty="0"/>
              <a:t>David replied to Abigail, “Praise Yahweh, the God of Israel, who has sent you to meet me today!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74351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33 </a:t>
            </a:r>
            <a:r>
              <a:rPr lang="en-US" dirty="0"/>
              <a:t>Thank God for your good sense!</a:t>
            </a:r>
          </a:p>
          <a:p>
            <a:r>
              <a:rPr lang="en-US" dirty="0"/>
              <a:t>Bless you for keeping me from murder…”</a:t>
            </a:r>
          </a:p>
          <a:p>
            <a:r>
              <a:rPr lang="en-US" baseline="30000" dirty="0"/>
              <a:t>35 </a:t>
            </a:r>
            <a:r>
              <a:rPr lang="en-US" dirty="0"/>
              <a:t>“Return home in peace.”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03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36 </a:t>
            </a:r>
            <a:r>
              <a:rPr lang="en-US" dirty="0"/>
              <a:t>When Abigail arrived home, she found that </a:t>
            </a:r>
            <a:r>
              <a:rPr lang="en-US" dirty="0" err="1"/>
              <a:t>Nabal</a:t>
            </a:r>
            <a:r>
              <a:rPr lang="en-US" dirty="0"/>
              <a:t> was throwing a big party…</a:t>
            </a:r>
          </a:p>
          <a:p>
            <a:r>
              <a:rPr lang="en-US" baseline="30000" dirty="0"/>
              <a:t>37 </a:t>
            </a:r>
            <a:r>
              <a:rPr lang="en-US" dirty="0"/>
              <a:t>In the morning when </a:t>
            </a:r>
            <a:r>
              <a:rPr lang="en-US" dirty="0" err="1"/>
              <a:t>Nabal</a:t>
            </a:r>
            <a:r>
              <a:rPr lang="en-US" dirty="0"/>
              <a:t> was sober, </a:t>
            </a:r>
            <a:br>
              <a:rPr lang="en-US" dirty="0"/>
            </a:br>
            <a:r>
              <a:rPr lang="en-US" dirty="0"/>
              <a:t>his wife told him </a:t>
            </a:r>
            <a:br>
              <a:rPr lang="en-US" dirty="0"/>
            </a:br>
            <a:r>
              <a:rPr lang="en-US" dirty="0"/>
              <a:t>what had happened. </a:t>
            </a:r>
          </a:p>
          <a:p>
            <a:r>
              <a:rPr lang="en-US" dirty="0"/>
              <a:t>As a result he had a stroke…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62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F86110-2678-E2C7-CB67-4A9300DE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5518250" cy="4838700"/>
          </a:xfrm>
        </p:spPr>
        <p:txBody>
          <a:bodyPr/>
          <a:lstStyle/>
          <a:p>
            <a:r>
              <a:rPr lang="en-US" baseline="30000" dirty="0"/>
              <a:t>39 </a:t>
            </a:r>
            <a:r>
              <a:rPr lang="en-US" dirty="0"/>
              <a:t>David sent messengers to Abigail to ask her to become his wife. </a:t>
            </a:r>
          </a:p>
          <a:p>
            <a:r>
              <a:rPr lang="en-US" baseline="30000" dirty="0"/>
              <a:t>41 </a:t>
            </a:r>
            <a:r>
              <a:rPr lang="en-US" dirty="0"/>
              <a:t>She bowed low to the ground and responded,</a:t>
            </a:r>
          </a:p>
          <a:p>
            <a:r>
              <a:rPr lang="en-US" dirty="0"/>
              <a:t>“I, your servant, would be happy to marry David…”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10. David flees to </a:t>
            </a:r>
            <a:r>
              <a:rPr lang="en-US" dirty="0" err="1"/>
              <a:t>Maon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646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Waiting on God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When the weeks become months…</a:t>
            </a:r>
          </a:p>
          <a:p>
            <a:pPr marL="0" indent="0"/>
            <a:r>
              <a:rPr lang="en-US" dirty="0"/>
              <a:t>And the months become years…</a:t>
            </a:r>
          </a:p>
          <a:p>
            <a:pPr marL="0" indent="0"/>
            <a:r>
              <a:rPr lang="en-US" dirty="0"/>
              <a:t>Will you take things into your own hands?</a:t>
            </a:r>
          </a:p>
          <a:p>
            <a:pPr marL="0" indent="0"/>
            <a:r>
              <a:rPr lang="en-US" dirty="0"/>
              <a:t>Or will you </a:t>
            </a:r>
            <a:r>
              <a:rPr lang="en-US" i="1" dirty="0"/>
              <a:t>actively</a:t>
            </a:r>
            <a:r>
              <a:rPr lang="en-US" dirty="0"/>
              <a:t> wait on God?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Waiting on God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Trusting him to bring spiritual friends</a:t>
            </a:r>
          </a:p>
          <a:p>
            <a:pPr marL="0" indent="0"/>
            <a:r>
              <a:rPr lang="en-US" dirty="0"/>
              <a:t>Never repaying evil with evil</a:t>
            </a:r>
          </a:p>
          <a:p>
            <a:pPr marL="0" indent="0"/>
            <a:r>
              <a:rPr lang="en-US" dirty="0"/>
              <a:t>Repeatedly seeking God’s comfort in prayer</a:t>
            </a:r>
          </a:p>
          <a:p>
            <a:pPr marL="0" indent="0"/>
            <a:r>
              <a:rPr lang="en-US" dirty="0"/>
              <a:t>Remembering the times God has come through</a:t>
            </a:r>
          </a:p>
        </p:txBody>
      </p:sp>
    </p:spTree>
    <p:extLst>
      <p:ext uri="{BB962C8B-B14F-4D97-AF65-F5344CB8AC3E}">
        <p14:creationId xmlns:p14="http://schemas.microsoft.com/office/powerpoint/2010/main" val="1441536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667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David on the Run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400" i="1" dirty="0">
                <a:ea typeface="ＭＳ Ｐゴシック" pitchFamily="34" charset="-128"/>
              </a:rPr>
              <a:t>(1 Samuel 21-25)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91586" cy="9787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The Changing of the Guard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Samuel 28 – 2 Samuel 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Since there was no other food available, </a:t>
            </a:r>
            <a:br>
              <a:rPr lang="en-US" dirty="0"/>
            </a:br>
            <a:r>
              <a:rPr lang="en-US" dirty="0"/>
              <a:t>the priest gave him the holy bread …</a:t>
            </a:r>
          </a:p>
          <a:p>
            <a:r>
              <a:rPr lang="en-US" baseline="30000" dirty="0"/>
              <a:t>7</a:t>
            </a:r>
            <a:r>
              <a:rPr lang="en-US" dirty="0"/>
              <a:t> Now Doeg the Edomite, Saul’s chief herdsman, was there that day…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David flees to Nob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436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David asked Ahimelech, </a:t>
            </a:r>
            <a:br>
              <a:rPr lang="en-US" dirty="0"/>
            </a:br>
            <a:r>
              <a:rPr lang="en-US" dirty="0"/>
              <a:t>“Do you have a spear or sword? …”</a:t>
            </a:r>
          </a:p>
          <a:p>
            <a:r>
              <a:rPr lang="en-US" baseline="30000" dirty="0"/>
              <a:t>9 </a:t>
            </a:r>
            <a:r>
              <a:rPr lang="en-US" dirty="0"/>
              <a:t>“I only have the sword of Goliath the Philistine…”</a:t>
            </a:r>
          </a:p>
          <a:p>
            <a:r>
              <a:rPr lang="en-US" dirty="0"/>
              <a:t>“There is nothing like it!” David replied. </a:t>
            </a:r>
            <a:br>
              <a:rPr lang="en-US" dirty="0"/>
            </a:br>
            <a:r>
              <a:rPr lang="en-US" dirty="0"/>
              <a:t>“Give it to me!”</a:t>
            </a:r>
          </a:p>
          <a:p>
            <a:r>
              <a:rPr lang="en-US" baseline="30000" dirty="0"/>
              <a:t>10 </a:t>
            </a:r>
            <a:r>
              <a:rPr lang="en-US" dirty="0"/>
              <a:t>So David escaped from Saul </a:t>
            </a:r>
            <a:br>
              <a:rPr lang="en-US" dirty="0"/>
            </a:br>
            <a:r>
              <a:rPr lang="en-US" dirty="0"/>
              <a:t>and went to King Achish of </a:t>
            </a:r>
            <a:r>
              <a:rPr lang="en-US" u="sng" dirty="0"/>
              <a:t>Gath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David flees to Nob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82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But the officers of Achish </a:t>
            </a:r>
            <a:br>
              <a:rPr lang="en-US" dirty="0"/>
            </a:br>
            <a:r>
              <a:rPr lang="en-US" dirty="0"/>
              <a:t>were unhappy about his being there.</a:t>
            </a:r>
          </a:p>
          <a:p>
            <a:r>
              <a:rPr lang="en-US" dirty="0"/>
              <a:t>“Isn’t this David, the king of the land?” they asked. “Isn’t he the one the people honor with dances…”</a:t>
            </a:r>
          </a:p>
          <a:p>
            <a:r>
              <a:rPr lang="en-US" baseline="30000" dirty="0"/>
              <a:t>12 </a:t>
            </a:r>
            <a:r>
              <a:rPr lang="en-US" dirty="0"/>
              <a:t>David heard these comments </a:t>
            </a:r>
            <a:br>
              <a:rPr lang="en-US" dirty="0"/>
            </a:br>
            <a:r>
              <a:rPr lang="en-US" dirty="0"/>
              <a:t>and was </a:t>
            </a:r>
            <a:r>
              <a:rPr lang="en-US" u="sng" dirty="0"/>
              <a:t>very afraid</a:t>
            </a:r>
            <a:r>
              <a:rPr lang="en-US" dirty="0"/>
              <a:t> of what King Achish of Gath might do to him.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David flees to Gath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F32C8926-8215-803E-BED4-A83DE87989A1}"/>
              </a:ext>
            </a:extLst>
          </p:cNvPr>
          <p:cNvSpPr/>
          <p:nvPr/>
        </p:nvSpPr>
        <p:spPr bwMode="auto">
          <a:xfrm>
            <a:off x="4699000" y="3825371"/>
            <a:ext cx="4953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does David respond to this threat on his life?</a:t>
            </a:r>
          </a:p>
        </p:txBody>
      </p:sp>
    </p:spTree>
    <p:extLst>
      <p:ext uri="{BB962C8B-B14F-4D97-AF65-F5344CB8AC3E}">
        <p14:creationId xmlns:p14="http://schemas.microsoft.com/office/powerpoint/2010/main" val="11496486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So he pretended to be insane, </a:t>
            </a:r>
          </a:p>
          <a:p>
            <a:r>
              <a:rPr lang="en-US" dirty="0"/>
              <a:t>	scratching on doors and drooling down his beard. </a:t>
            </a:r>
          </a:p>
          <a:p>
            <a:r>
              <a:rPr lang="en-US" baseline="30000" dirty="0"/>
              <a:t>14 </a:t>
            </a:r>
            <a:r>
              <a:rPr lang="en-US" dirty="0"/>
              <a:t>Finally, King Achish said to his men,</a:t>
            </a:r>
            <a:br>
              <a:rPr lang="en-US" dirty="0"/>
            </a:br>
            <a:r>
              <a:rPr lang="en-US" dirty="0"/>
              <a:t>“Must you bring me a madman?</a:t>
            </a:r>
          </a:p>
          <a:p>
            <a:r>
              <a:rPr lang="en-US" baseline="30000" dirty="0"/>
              <a:t>15 </a:t>
            </a:r>
            <a:r>
              <a:rPr lang="en-US" dirty="0"/>
              <a:t>We already have enough of them around here! 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David flees to Gath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E737E67-05F9-5DCA-B819-AF886FDE4350}"/>
              </a:ext>
            </a:extLst>
          </p:cNvPr>
          <p:cNvSpPr/>
          <p:nvPr/>
        </p:nvSpPr>
        <p:spPr bwMode="auto">
          <a:xfrm>
            <a:off x="5232400" y="3695700"/>
            <a:ext cx="3810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this only shows part of the story</a:t>
            </a:r>
          </a:p>
        </p:txBody>
      </p:sp>
    </p:spTree>
    <p:extLst>
      <p:ext uri="{BB962C8B-B14F-4D97-AF65-F5344CB8AC3E}">
        <p14:creationId xmlns:p14="http://schemas.microsoft.com/office/powerpoint/2010/main" val="33996577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1554</Words>
  <Application>Microsoft Office PowerPoint</Application>
  <PresentationFormat>Custom</PresentationFormat>
  <Paragraphs>370</Paragraphs>
  <Slides>59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MS PGothic</vt:lpstr>
      <vt:lpstr>MS PGothic</vt:lpstr>
      <vt:lpstr>Arial</vt:lpstr>
      <vt:lpstr>Calibri Light</vt:lpstr>
      <vt:lpstr>Caveat</vt:lpstr>
      <vt:lpstr>Georgia</vt:lpstr>
      <vt:lpstr>Papyrus</vt:lpstr>
      <vt:lpstr>Times New Roman</vt:lpstr>
      <vt:lpstr>Default Design</vt:lpstr>
      <vt:lpstr>David on the Run</vt:lpstr>
      <vt:lpstr>1 Samuel</vt:lpstr>
      <vt:lpstr>1 Samuel</vt:lpstr>
      <vt:lpstr>1 Samuel</vt:lpstr>
      <vt:lpstr>1 Samuel 21</vt:lpstr>
      <vt:lpstr>1 Samuel 21</vt:lpstr>
      <vt:lpstr>1 Samuel 21</vt:lpstr>
      <vt:lpstr>1 Samuel 21</vt:lpstr>
      <vt:lpstr>1 Samuel 21</vt:lpstr>
      <vt:lpstr>David’s Journal</vt:lpstr>
      <vt:lpstr>David’s Journal</vt:lpstr>
      <vt:lpstr>1 Samuel 22</vt:lpstr>
      <vt:lpstr>David’s Journal</vt:lpstr>
      <vt:lpstr>David’s Journal</vt:lpstr>
      <vt:lpstr>1 Samuel 22</vt:lpstr>
      <vt:lpstr>1 Samuel 22</vt:lpstr>
      <vt:lpstr>1 Samuel 22</vt:lpstr>
      <vt:lpstr>1 Samuel 22</vt:lpstr>
      <vt:lpstr>1 Samuel 22</vt:lpstr>
      <vt:lpstr>1 Samuel 22</vt:lpstr>
      <vt:lpstr>1 Samuel 22</vt:lpstr>
      <vt:lpstr>1 Samuel 22</vt:lpstr>
      <vt:lpstr>1 Samuel 22</vt:lpstr>
      <vt:lpstr>1 Samuel 22</vt:lpstr>
      <vt:lpstr>1 Samuel 22</vt:lpstr>
      <vt:lpstr>David’s Journal</vt:lpstr>
      <vt:lpstr>1 Samuel 23</vt:lpstr>
      <vt:lpstr>1 Samuel 23</vt:lpstr>
      <vt:lpstr>1 Samuel 23</vt:lpstr>
      <vt:lpstr>1 Samuel 23</vt:lpstr>
      <vt:lpstr>David’s Journal</vt:lpstr>
      <vt:lpstr>1 Samuel 23</vt:lpstr>
      <vt:lpstr>1 Samuel 23</vt:lpstr>
      <vt:lpstr>1 Samuel 24</vt:lpstr>
      <vt:lpstr>1 Samuel 24</vt:lpstr>
      <vt:lpstr>1 Samuel 24</vt:lpstr>
      <vt:lpstr>1 Samuel 24</vt:lpstr>
      <vt:lpstr>1 Samuel 24</vt:lpstr>
      <vt:lpstr>1 Samuel 24</vt:lpstr>
      <vt:lpstr>1 Samuel 24</vt:lpstr>
      <vt:lpstr>1 Samuel 24</vt:lpstr>
      <vt:lpstr>1 Samuel 25</vt:lpstr>
      <vt:lpstr>1 Samuel 25</vt:lpstr>
      <vt:lpstr>1 Samuel 25</vt:lpstr>
      <vt:lpstr>1 Samuel 25</vt:lpstr>
      <vt:lpstr>1 Samuel 25</vt:lpstr>
      <vt:lpstr>1 Samuel 25</vt:lpstr>
      <vt:lpstr>1 Samuel 25</vt:lpstr>
      <vt:lpstr>1 Samuel 25</vt:lpstr>
      <vt:lpstr>1 Samuel 25</vt:lpstr>
      <vt:lpstr>1 Samuel 25</vt:lpstr>
      <vt:lpstr>1 Samuel 25</vt:lpstr>
      <vt:lpstr>1 Samuel 25</vt:lpstr>
      <vt:lpstr>1 Samuel 25</vt:lpstr>
      <vt:lpstr>1 Samuel 25</vt:lpstr>
      <vt:lpstr>1 Samuel 25</vt:lpstr>
      <vt:lpstr>Waiting on God</vt:lpstr>
      <vt:lpstr>Waiting on God</vt:lpstr>
      <vt:lpstr>David on the Run (1 Samuel 21-25)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2023-10-18T19:16:55Z</dcterms:modified>
</cp:coreProperties>
</file>