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</p:sldMasterIdLst>
  <p:notesMasterIdLst>
    <p:notesMasterId r:id="rId63"/>
  </p:notesMasterIdLst>
  <p:sldIdLst>
    <p:sldId id="1561" r:id="rId4"/>
    <p:sldId id="1943" r:id="rId5"/>
    <p:sldId id="1955" r:id="rId6"/>
    <p:sldId id="1944" r:id="rId7"/>
    <p:sldId id="1775" r:id="rId8"/>
    <p:sldId id="1857" r:id="rId9"/>
    <p:sldId id="1858" r:id="rId10"/>
    <p:sldId id="1956" r:id="rId11"/>
    <p:sldId id="1859" r:id="rId12"/>
    <p:sldId id="1860" r:id="rId13"/>
    <p:sldId id="1861" r:id="rId14"/>
    <p:sldId id="1862" r:id="rId15"/>
    <p:sldId id="1863" r:id="rId16"/>
    <p:sldId id="1864" r:id="rId17"/>
    <p:sldId id="1865" r:id="rId18"/>
    <p:sldId id="1866" r:id="rId19"/>
    <p:sldId id="1867" r:id="rId20"/>
    <p:sldId id="1868" r:id="rId21"/>
    <p:sldId id="1869" r:id="rId22"/>
    <p:sldId id="1870" r:id="rId23"/>
    <p:sldId id="1934" r:id="rId24"/>
    <p:sldId id="1871" r:id="rId25"/>
    <p:sldId id="1872" r:id="rId26"/>
    <p:sldId id="1935" r:id="rId27"/>
    <p:sldId id="1937" r:id="rId28"/>
    <p:sldId id="1957" r:id="rId29"/>
    <p:sldId id="1950" r:id="rId30"/>
    <p:sldId id="1941" r:id="rId31"/>
    <p:sldId id="1942" r:id="rId32"/>
    <p:sldId id="1891" r:id="rId33"/>
    <p:sldId id="1893" r:id="rId34"/>
    <p:sldId id="1895" r:id="rId35"/>
    <p:sldId id="1896" r:id="rId36"/>
    <p:sldId id="1949" r:id="rId37"/>
    <p:sldId id="1897" r:id="rId38"/>
    <p:sldId id="1898" r:id="rId39"/>
    <p:sldId id="1902" r:id="rId40"/>
    <p:sldId id="1903" r:id="rId41"/>
    <p:sldId id="1904" r:id="rId42"/>
    <p:sldId id="1906" r:id="rId43"/>
    <p:sldId id="1907" r:id="rId44"/>
    <p:sldId id="1908" r:id="rId45"/>
    <p:sldId id="1909" r:id="rId46"/>
    <p:sldId id="1920" r:id="rId47"/>
    <p:sldId id="1921" r:id="rId48"/>
    <p:sldId id="1922" r:id="rId49"/>
    <p:sldId id="1923" r:id="rId50"/>
    <p:sldId id="1924" r:id="rId51"/>
    <p:sldId id="1926" r:id="rId52"/>
    <p:sldId id="1927" r:id="rId53"/>
    <p:sldId id="1928" r:id="rId54"/>
    <p:sldId id="1929" r:id="rId55"/>
    <p:sldId id="1930" r:id="rId56"/>
    <p:sldId id="1951" r:id="rId57"/>
    <p:sldId id="1952" r:id="rId58"/>
    <p:sldId id="1958" r:id="rId59"/>
    <p:sldId id="1953" r:id="rId60"/>
    <p:sldId id="1959" r:id="rId61"/>
    <p:sldId id="1954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9A85"/>
    <a:srgbClr val="CFC2A9"/>
    <a:srgbClr val="FFFF99"/>
    <a:srgbClr val="602626"/>
    <a:srgbClr val="7E3232"/>
    <a:srgbClr val="F7F4D5"/>
    <a:srgbClr val="F1EBB5"/>
    <a:srgbClr val="E3E39D"/>
    <a:srgbClr val="D8DCA4"/>
    <a:srgbClr val="A8B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5D6D7-F7E4-4A95-BDF6-78537F103CED}" v="2016" dt="2023-10-16T23:50:39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85" autoAdjust="0"/>
    <p:restoredTop sz="87950" autoAdjust="0"/>
  </p:normalViewPr>
  <p:slideViewPr>
    <p:cSldViewPr>
      <p:cViewPr varScale="1">
        <p:scale>
          <a:sx n="67" d="100"/>
          <a:sy n="67" d="100"/>
        </p:scale>
        <p:origin x="112" y="1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2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20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77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27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93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68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76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29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41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688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9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10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46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1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05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3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37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14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748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86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7549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49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549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99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574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197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111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23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71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616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5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4703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906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444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843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375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303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74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030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77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403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52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896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06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80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177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955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842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430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239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6350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9247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0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3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7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1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581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064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181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9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7010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247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071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790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9543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5578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799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6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="" id="{6E870DE7-6B16-1EF0-1E0B-1509B6A7F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0600"/>
            <a:ext cx="7239000" cy="18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28:5) When Saul saw the Philistine army, he was afraid, and terror filled his heart.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inquired of the Lord,</a:t>
            </a:r>
          </a:p>
          <a:p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Lord did not answer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him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dreams or Urim or prophets.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F3E4C640-A87A-3BC2-728F-0FF8719234D1}"/>
              </a:ext>
            </a:extLst>
          </p:cNvPr>
          <p:cNvSpPr/>
          <p:nvPr/>
        </p:nvSpPr>
        <p:spPr>
          <a:xfrm>
            <a:off x="2369820" y="3962400"/>
            <a:ext cx="7452360" cy="1905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Saul rejected Samuel the prophet’s words, and he killed 85 priests.</a:t>
            </a:r>
          </a:p>
          <a:p>
            <a:pPr lvl="0" algn="ctr">
              <a:defRPr/>
            </a:pPr>
            <a:r>
              <a:rPr lang="sv-SE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Samuel 15:24, 28-29; 22:17-19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071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28:7) Saul then said to his attendants, “Find me a woman who is a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medium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so I may go and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inquire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her.”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“There is one in Endor,” they said.</a:t>
            </a:r>
          </a:p>
        </p:txBody>
      </p:sp>
    </p:spTree>
    <p:extLst>
      <p:ext uri="{BB962C8B-B14F-4D97-AF65-F5344CB8AC3E}">
        <p14:creationId xmlns:p14="http://schemas.microsoft.com/office/powerpoint/2010/main" val="4835842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28:8) So Saul disguised himself, putting on other clothes, and at night he and two men went to the woman.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“Consult a spirit for me,” he said, “and bring up for me the one I name.”</a:t>
            </a:r>
          </a:p>
        </p:txBody>
      </p:sp>
    </p:spTree>
    <p:extLst>
      <p:ext uri="{BB962C8B-B14F-4D97-AF65-F5344CB8AC3E}">
        <p14:creationId xmlns:p14="http://schemas.microsoft.com/office/powerpoint/2010/main" val="8144462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28:9) But the medium said,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“Surely you know what Saul has done. He has cut off the mediums and spiritists from the land.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have you set a trap for my life to bring about my death?”</a:t>
            </a:r>
          </a:p>
        </p:txBody>
      </p:sp>
    </p:spTree>
    <p:extLst>
      <p:ext uri="{BB962C8B-B14F-4D97-AF65-F5344CB8AC3E}">
        <p14:creationId xmlns:p14="http://schemas.microsoft.com/office/powerpoint/2010/main" val="7291998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28:10) Saul swore to her,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surely as the Lord lives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you will not be punished for this.”</a:t>
            </a:r>
          </a:p>
        </p:txBody>
      </p:sp>
    </p:spTree>
    <p:extLst>
      <p:ext uri="{BB962C8B-B14F-4D97-AF65-F5344CB8AC3E}">
        <p14:creationId xmlns:p14="http://schemas.microsoft.com/office/powerpoint/2010/main" val="27881799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28:11) Then the woman asked, “Whom shall I bring up for you?”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“Bring up Samuel,” he said.</a:t>
            </a:r>
          </a:p>
        </p:txBody>
      </p:sp>
    </p:spTree>
    <p:extLst>
      <p:ext uri="{BB962C8B-B14F-4D97-AF65-F5344CB8AC3E}">
        <p14:creationId xmlns:p14="http://schemas.microsoft.com/office/powerpoint/2010/main" val="12160143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28:12) When she saw Samuel,</a:t>
            </a:r>
          </a:p>
          <a:p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cried out at the top of her voice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said, “Why have you deceived me? You are Saul!”</a:t>
            </a:r>
          </a:p>
        </p:txBody>
      </p:sp>
    </p:spTree>
    <p:extLst>
      <p:ext uri="{BB962C8B-B14F-4D97-AF65-F5344CB8AC3E}">
        <p14:creationId xmlns:p14="http://schemas.microsoft.com/office/powerpoint/2010/main" val="29309518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28:13) The king said to her,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Don’t be afraid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What do you see?”</a:t>
            </a:r>
          </a:p>
          <a:p>
            <a:endParaRPr lang="en-US" sz="1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woman said, “I see a ghostly figure coming up out of the earth.”</a:t>
            </a:r>
          </a:p>
        </p:txBody>
      </p:sp>
    </p:spTree>
    <p:extLst>
      <p:ext uri="{BB962C8B-B14F-4D97-AF65-F5344CB8AC3E}">
        <p14:creationId xmlns:p14="http://schemas.microsoft.com/office/powerpoint/2010/main" val="23110293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28:14) “What does he look like?” he asked.</a:t>
            </a:r>
          </a:p>
          <a:p>
            <a:endParaRPr lang="en-US" sz="1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“An old man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wearing a robe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coming up,” she said.</a:t>
            </a:r>
          </a:p>
          <a:p>
            <a:endParaRPr lang="en-US" sz="1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Saul knew it was Samuel, and he bowed down and prostrated himself with his face to the ground.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F6B35B64-C8E5-E715-4CB1-DB7518BE88E8}"/>
              </a:ext>
            </a:extLst>
          </p:cNvPr>
          <p:cNvSpPr/>
          <p:nvPr/>
        </p:nvSpPr>
        <p:spPr>
          <a:xfrm>
            <a:off x="6560820" y="685800"/>
            <a:ext cx="5631180" cy="1905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Samuel wore this robe the last time Saul saw him.</a:t>
            </a:r>
          </a:p>
          <a:p>
            <a:pPr lvl="0" algn="ctr">
              <a:defRPr/>
            </a:pPr>
            <a:r>
              <a:rPr lang="sv-SE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Samuel 15:27-28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474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28:15) Samuel said to Saul,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have you disturbed me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by bringing me up?”</a:t>
            </a:r>
          </a:p>
          <a:p>
            <a:endParaRPr lang="en-US" sz="1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am in great distress,” Saul said.</a:t>
            </a:r>
          </a:p>
          <a:p>
            <a:endParaRPr lang="en-US" sz="1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Philistines are fighting against me, and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has departed from me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no longer answers me, either by prophets or by dreams. So I have called on you to tell me what to do.”</a:t>
            </a:r>
          </a:p>
        </p:txBody>
      </p:sp>
    </p:spTree>
    <p:extLst>
      <p:ext uri="{BB962C8B-B14F-4D97-AF65-F5344CB8AC3E}">
        <p14:creationId xmlns:p14="http://schemas.microsoft.com/office/powerpoint/2010/main" val="19962058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33A9BC-C0EF-100D-5319-6ED225AE8999}"/>
              </a:ext>
            </a:extLst>
          </p:cNvPr>
          <p:cNvSpPr/>
          <p:nvPr/>
        </p:nvSpPr>
        <p:spPr>
          <a:xfrm>
            <a:off x="5791200" y="4572000"/>
            <a:ext cx="1905000" cy="17526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A53D32-2ABF-4371-3C5A-C8300FE2B882}"/>
              </a:ext>
            </a:extLst>
          </p:cNvPr>
          <p:cNvSpPr/>
          <p:nvPr/>
        </p:nvSpPr>
        <p:spPr>
          <a:xfrm>
            <a:off x="6745224" y="4815840"/>
            <a:ext cx="685800" cy="457200"/>
          </a:xfrm>
          <a:prstGeom prst="rect">
            <a:avLst/>
          </a:prstGeom>
          <a:noFill/>
          <a:ln w="38100">
            <a:solidFill>
              <a:srgbClr val="FFFF9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A2C8FB-A4DD-0A87-F84D-79AD8158E58F}"/>
              </a:ext>
            </a:extLst>
          </p:cNvPr>
          <p:cNvSpPr/>
          <p:nvPr/>
        </p:nvSpPr>
        <p:spPr>
          <a:xfrm>
            <a:off x="6714744" y="5349240"/>
            <a:ext cx="716280" cy="457200"/>
          </a:xfrm>
          <a:prstGeom prst="rect">
            <a:avLst/>
          </a:prstGeom>
          <a:noFill/>
          <a:ln w="38100">
            <a:solidFill>
              <a:srgbClr val="FFFF9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9258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28:16) Samuel said,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“Why do you consult me when the Lord has departed from you and become your enemy?”</a:t>
            </a:r>
          </a:p>
        </p:txBody>
      </p:sp>
    </p:spTree>
    <p:extLst>
      <p:ext uri="{BB962C8B-B14F-4D97-AF65-F5344CB8AC3E}">
        <p14:creationId xmlns:p14="http://schemas.microsoft.com/office/powerpoint/2010/main" val="20902635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28:17) “The Lord has done what he predicted through me. The Lord has torn the kingdom out of your hands and given it to David.”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06678BA9-C480-B440-9DA7-358F47232CC4}"/>
              </a:ext>
            </a:extLst>
          </p:cNvPr>
          <p:cNvSpPr/>
          <p:nvPr/>
        </p:nvSpPr>
        <p:spPr>
          <a:xfrm>
            <a:off x="3429000" y="2674760"/>
            <a:ext cx="3200400" cy="55634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Samuel 15:23-28</a:t>
            </a:r>
          </a:p>
        </p:txBody>
      </p:sp>
    </p:spTree>
    <p:extLst>
      <p:ext uri="{BB962C8B-B14F-4D97-AF65-F5344CB8AC3E}">
        <p14:creationId xmlns:p14="http://schemas.microsoft.com/office/powerpoint/2010/main" val="16005335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28:19) “The Lord will deliver both Israel and you into the hands of the Philistines.</a:t>
            </a:r>
          </a:p>
          <a:p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Tomorrow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 and your sons will be with me.”</a:t>
            </a:r>
          </a:p>
        </p:txBody>
      </p:sp>
    </p:spTree>
    <p:extLst>
      <p:ext uri="{BB962C8B-B14F-4D97-AF65-F5344CB8AC3E}">
        <p14:creationId xmlns:p14="http://schemas.microsoft.com/office/powerpoint/2010/main" val="3223390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28:20) Immediately Saul fell full length on the ground, filled with fear because of Samuel’s words.</a:t>
            </a:r>
          </a:p>
        </p:txBody>
      </p:sp>
    </p:spTree>
    <p:extLst>
      <p:ext uri="{BB962C8B-B14F-4D97-AF65-F5344CB8AC3E}">
        <p14:creationId xmlns:p14="http://schemas.microsoft.com/office/powerpoint/2010/main" val="3675960304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Questions to Consider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Did this spiritist bring Samuel back from the dead?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DAFEE7B6-C2D0-199E-E761-7A68EC18DBB6}"/>
              </a:ext>
            </a:extLst>
          </p:cNvPr>
          <p:cNvSpPr/>
          <p:nvPr/>
        </p:nvSpPr>
        <p:spPr>
          <a:xfrm>
            <a:off x="3505200" y="2247900"/>
            <a:ext cx="8342376" cy="46101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No, she’s out of control and terrified.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Samuel 28:13; Hebrews 9:27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God can send people back if he chooses.</a:t>
            </a:r>
          </a:p>
          <a:p>
            <a:pPr lvl="0" algn="ctr">
              <a:defRPr/>
            </a:pPr>
            <a:r>
              <a:rPr lang="de-DE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Moses and Elijah (Matthew 17).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doesn’t condone this: In fact, he only brings judgment through it!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Samuel 28:19; 1 Chronicles 10:13-14</a:t>
            </a:r>
          </a:p>
        </p:txBody>
      </p:sp>
    </p:spTree>
    <p:extLst>
      <p:ext uri="{BB962C8B-B14F-4D97-AF65-F5344CB8AC3E}">
        <p14:creationId xmlns:p14="http://schemas.microsoft.com/office/powerpoint/2010/main" val="8719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Questions to Consider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9F9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Did this spiritist bring Samuel back from the dead?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we learn from Saul’s example of what </a:t>
            </a:r>
            <a:r>
              <a:rPr lang="en-US" sz="44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do?</a:t>
            </a:r>
          </a:p>
        </p:txBody>
      </p:sp>
    </p:spTree>
    <p:extLst>
      <p:ext uri="{BB962C8B-B14F-4D97-AF65-F5344CB8AC3E}">
        <p14:creationId xmlns:p14="http://schemas.microsoft.com/office/powerpoint/2010/main" val="40452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Questions to Consider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9F9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Did this spiritist bring Samuel back from the dead?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we learn from Saul’s example of what </a:t>
            </a:r>
            <a:r>
              <a:rPr lang="en-US" sz="44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do?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05809D3D-0FD3-7CB7-91BA-31FCBD4748F4}"/>
              </a:ext>
            </a:extLst>
          </p:cNvPr>
          <p:cNvSpPr/>
          <p:nvPr/>
        </p:nvSpPr>
        <p:spPr>
          <a:xfrm>
            <a:off x="4800600" y="65961"/>
            <a:ext cx="7071360" cy="222003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Being led by fear leads to very stupid and sinful decisions.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Samuel 28:5; cf. 1 Samuel 15:23;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28:8</a:t>
            </a: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5F432CF1-EBE8-3891-AD1E-E9A6F78A008F}"/>
              </a:ext>
            </a:extLst>
          </p:cNvPr>
          <p:cNvSpPr/>
          <p:nvPr/>
        </p:nvSpPr>
        <p:spPr>
          <a:xfrm>
            <a:off x="228600" y="3733800"/>
            <a:ext cx="9372600" cy="29415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Sam. 15:23) Samuel said,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“Rebellion is as sinful as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witchcraft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because you have rejected the command of the LORD, he has rejected you as king.”</a:t>
            </a:r>
          </a:p>
        </p:txBody>
      </p:sp>
    </p:spTree>
    <p:extLst>
      <p:ext uri="{BB962C8B-B14F-4D97-AF65-F5344CB8AC3E}">
        <p14:creationId xmlns:p14="http://schemas.microsoft.com/office/powerpoint/2010/main" val="23527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Questions to Consider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9F9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Did this spiritist bring Samuel back from the dead?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we learn from Saul’s example of what </a:t>
            </a:r>
            <a:r>
              <a:rPr lang="en-US" sz="44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do?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05809D3D-0FD3-7CB7-91BA-31FCBD4748F4}"/>
              </a:ext>
            </a:extLst>
          </p:cNvPr>
          <p:cNvSpPr/>
          <p:nvPr/>
        </p:nvSpPr>
        <p:spPr>
          <a:xfrm>
            <a:off x="4800600" y="304800"/>
            <a:ext cx="7071360" cy="3429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Being led by fear leads to very stupid and sinful decisions.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Samuel 28:5; cf. 1 Samuel 15:23; 28:8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would you do if you knew you only had 24 hours to live?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Samuel 28:19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5ED3FE1-B618-CAF7-BCC1-C58C6E06B1A7}"/>
              </a:ext>
            </a:extLst>
          </p:cNvPr>
          <p:cNvSpPr/>
          <p:nvPr/>
        </p:nvSpPr>
        <p:spPr>
          <a:xfrm>
            <a:off x="304800" y="4267200"/>
            <a:ext cx="9814560" cy="242638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Jn. 5:13) I have written this to you who believe in the name of the Son of God,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that you may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 have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eternal life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75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33A9BC-C0EF-100D-5319-6ED225AE8999}"/>
              </a:ext>
            </a:extLst>
          </p:cNvPr>
          <p:cNvSpPr/>
          <p:nvPr/>
        </p:nvSpPr>
        <p:spPr>
          <a:xfrm>
            <a:off x="5791200" y="4572000"/>
            <a:ext cx="1905000" cy="1752600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A53D32-2ABF-4371-3C5A-C8300FE2B882}"/>
              </a:ext>
            </a:extLst>
          </p:cNvPr>
          <p:cNvSpPr/>
          <p:nvPr/>
        </p:nvSpPr>
        <p:spPr>
          <a:xfrm>
            <a:off x="6745224" y="4815840"/>
            <a:ext cx="685800" cy="457200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A2C8FB-A4DD-0A87-F84D-79AD8158E58F}"/>
              </a:ext>
            </a:extLst>
          </p:cNvPr>
          <p:cNvSpPr/>
          <p:nvPr/>
        </p:nvSpPr>
        <p:spPr>
          <a:xfrm>
            <a:off x="6714744" y="5349240"/>
            <a:ext cx="716280" cy="457200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B825BC-B89D-D2DF-946B-3CAD08B32486}"/>
              </a:ext>
            </a:extLst>
          </p:cNvPr>
          <p:cNvSpPr/>
          <p:nvPr/>
        </p:nvSpPr>
        <p:spPr>
          <a:xfrm>
            <a:off x="7595616" y="1158240"/>
            <a:ext cx="1905000" cy="150876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9EF477-4F82-A56B-ECD3-AFF7871648EA}"/>
              </a:ext>
            </a:extLst>
          </p:cNvPr>
          <p:cNvSpPr/>
          <p:nvPr/>
        </p:nvSpPr>
        <p:spPr>
          <a:xfrm>
            <a:off x="8363712" y="1676400"/>
            <a:ext cx="856488" cy="472440"/>
          </a:xfrm>
          <a:prstGeom prst="rect">
            <a:avLst/>
          </a:prstGeom>
          <a:noFill/>
          <a:ln w="38100">
            <a:solidFill>
              <a:srgbClr val="FFFF9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A458A13A-87D1-C89F-507C-859723F7EF78}"/>
              </a:ext>
            </a:extLst>
          </p:cNvPr>
          <p:cNvSpPr/>
          <p:nvPr/>
        </p:nvSpPr>
        <p:spPr>
          <a:xfrm>
            <a:off x="8763000" y="2529840"/>
            <a:ext cx="3273552" cy="914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Saul’s account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1C5F0EC2-B5A1-8D06-62F3-D465ECA3C728}"/>
              </a:ext>
            </a:extLst>
          </p:cNvPr>
          <p:cNvSpPr/>
          <p:nvPr/>
        </p:nvSpPr>
        <p:spPr>
          <a:xfrm>
            <a:off x="2362200" y="5806440"/>
            <a:ext cx="3553968" cy="91440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David’s account</a:t>
            </a:r>
          </a:p>
        </p:txBody>
      </p:sp>
    </p:spTree>
    <p:extLst>
      <p:ext uri="{BB962C8B-B14F-4D97-AF65-F5344CB8AC3E}">
        <p14:creationId xmlns:p14="http://schemas.microsoft.com/office/powerpoint/2010/main" val="2710683787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33A9BC-C0EF-100D-5319-6ED225AE8999}"/>
              </a:ext>
            </a:extLst>
          </p:cNvPr>
          <p:cNvSpPr/>
          <p:nvPr/>
        </p:nvSpPr>
        <p:spPr>
          <a:xfrm>
            <a:off x="5791200" y="4572000"/>
            <a:ext cx="1905000" cy="17526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A53D32-2ABF-4371-3C5A-C8300FE2B882}"/>
              </a:ext>
            </a:extLst>
          </p:cNvPr>
          <p:cNvSpPr/>
          <p:nvPr/>
        </p:nvSpPr>
        <p:spPr>
          <a:xfrm>
            <a:off x="6745224" y="4815840"/>
            <a:ext cx="685800" cy="457200"/>
          </a:xfrm>
          <a:prstGeom prst="rect">
            <a:avLst/>
          </a:prstGeom>
          <a:noFill/>
          <a:ln w="38100">
            <a:solidFill>
              <a:srgbClr val="FFFF9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A2C8FB-A4DD-0A87-F84D-79AD8158E58F}"/>
              </a:ext>
            </a:extLst>
          </p:cNvPr>
          <p:cNvSpPr/>
          <p:nvPr/>
        </p:nvSpPr>
        <p:spPr>
          <a:xfrm>
            <a:off x="6714744" y="5349240"/>
            <a:ext cx="716280" cy="457200"/>
          </a:xfrm>
          <a:prstGeom prst="rect">
            <a:avLst/>
          </a:prstGeom>
          <a:noFill/>
          <a:ln w="38100">
            <a:solidFill>
              <a:srgbClr val="FFFF9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B825BC-B89D-D2DF-946B-3CAD08B32486}"/>
              </a:ext>
            </a:extLst>
          </p:cNvPr>
          <p:cNvSpPr/>
          <p:nvPr/>
        </p:nvSpPr>
        <p:spPr>
          <a:xfrm>
            <a:off x="7595616" y="1158240"/>
            <a:ext cx="1905000" cy="1508760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9EF477-4F82-A56B-ECD3-AFF7871648EA}"/>
              </a:ext>
            </a:extLst>
          </p:cNvPr>
          <p:cNvSpPr/>
          <p:nvPr/>
        </p:nvSpPr>
        <p:spPr>
          <a:xfrm>
            <a:off x="8363712" y="1676400"/>
            <a:ext cx="856488" cy="472440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A458A13A-87D1-C89F-507C-859723F7EF78}"/>
              </a:ext>
            </a:extLst>
          </p:cNvPr>
          <p:cNvSpPr/>
          <p:nvPr/>
        </p:nvSpPr>
        <p:spPr>
          <a:xfrm>
            <a:off x="8763000" y="2529840"/>
            <a:ext cx="3273552" cy="91440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Saul’s account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1C5F0EC2-B5A1-8D06-62F3-D465ECA3C728}"/>
              </a:ext>
            </a:extLst>
          </p:cNvPr>
          <p:cNvSpPr/>
          <p:nvPr/>
        </p:nvSpPr>
        <p:spPr>
          <a:xfrm>
            <a:off x="2362200" y="5806440"/>
            <a:ext cx="3553968" cy="914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David’s account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06BEF23-C367-DB79-DBF0-D99CADD09E5C}"/>
              </a:ext>
            </a:extLst>
          </p:cNvPr>
          <p:cNvSpPr/>
          <p:nvPr/>
        </p:nvSpPr>
        <p:spPr>
          <a:xfrm>
            <a:off x="152400" y="1874520"/>
            <a:ext cx="6973824" cy="27736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Philistines worry that David is going to turn on them, so Achish reluctantly sends him away.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Samuel 29:4-7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go to their families in </a:t>
            </a:r>
            <a:r>
              <a:rPr kumimoji="0" 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Ziklag</a:t>
            </a: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33A9BC-C0EF-100D-5319-6ED225AE8999}"/>
              </a:ext>
            </a:extLst>
          </p:cNvPr>
          <p:cNvSpPr/>
          <p:nvPr/>
        </p:nvSpPr>
        <p:spPr>
          <a:xfrm>
            <a:off x="5791200" y="4572000"/>
            <a:ext cx="1905000" cy="17526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A53D32-2ABF-4371-3C5A-C8300FE2B882}"/>
              </a:ext>
            </a:extLst>
          </p:cNvPr>
          <p:cNvSpPr/>
          <p:nvPr/>
        </p:nvSpPr>
        <p:spPr>
          <a:xfrm>
            <a:off x="6745224" y="4815840"/>
            <a:ext cx="685800" cy="457200"/>
          </a:xfrm>
          <a:prstGeom prst="rect">
            <a:avLst/>
          </a:prstGeom>
          <a:noFill/>
          <a:ln w="38100">
            <a:solidFill>
              <a:srgbClr val="FFFF9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A2C8FB-A4DD-0A87-F84D-79AD8158E58F}"/>
              </a:ext>
            </a:extLst>
          </p:cNvPr>
          <p:cNvSpPr/>
          <p:nvPr/>
        </p:nvSpPr>
        <p:spPr>
          <a:xfrm>
            <a:off x="6714744" y="5349240"/>
            <a:ext cx="716280" cy="457200"/>
          </a:xfrm>
          <a:prstGeom prst="rect">
            <a:avLst/>
          </a:prstGeom>
          <a:noFill/>
          <a:ln w="38100">
            <a:solidFill>
              <a:srgbClr val="FFFF9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1C5F0EC2-B5A1-8D06-62F3-D465ECA3C728}"/>
              </a:ext>
            </a:extLst>
          </p:cNvPr>
          <p:cNvSpPr/>
          <p:nvPr/>
        </p:nvSpPr>
        <p:spPr>
          <a:xfrm>
            <a:off x="2362200" y="5806440"/>
            <a:ext cx="3553968" cy="914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David’s account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1A31326C-CB56-13AB-4E7F-198F3F808C3A}"/>
              </a:ext>
            </a:extLst>
          </p:cNvPr>
          <p:cNvSpPr/>
          <p:nvPr/>
        </p:nvSpPr>
        <p:spPr>
          <a:xfrm>
            <a:off x="249936" y="381000"/>
            <a:ext cx="7181088" cy="42976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lives in exile for a year and a half with the Philistine king, Achish.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Samuel 27:7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fights the Amalekites, and Achish gives </a:t>
            </a:r>
            <a:r>
              <a:rPr lang="en-US" sz="36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Ziklag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David.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Samuel 27:5-6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is secretly protecting </a:t>
            </a:r>
            <a:r>
              <a:rPr lang="en-US" sz="3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Philistines and Israelites.</a:t>
            </a:r>
          </a:p>
        </p:txBody>
      </p:sp>
    </p:spTree>
    <p:extLst>
      <p:ext uri="{BB962C8B-B14F-4D97-AF65-F5344CB8AC3E}">
        <p14:creationId xmlns:p14="http://schemas.microsoft.com/office/powerpoint/2010/main" val="38126165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2422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30:1) David and his men reached </a:t>
            </a:r>
            <a:r>
              <a:rPr lang="en-US" sz="4000" b="1" u="sng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Ziklag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 the third day.</a:t>
            </a:r>
          </a:p>
          <a:p>
            <a:endParaRPr lang="en-US" sz="1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the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Amalekites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had raided the Negev and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Ziklag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David and his men reached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Ziklag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they found it destroyed by fire and their wives and sons and daughters taken captive!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5AAA8F12-3483-F208-B6D0-6673DBC21A87}"/>
              </a:ext>
            </a:extLst>
          </p:cNvPr>
          <p:cNvSpPr/>
          <p:nvPr/>
        </p:nvSpPr>
        <p:spPr>
          <a:xfrm>
            <a:off x="7068312" y="152400"/>
            <a:ext cx="4514088" cy="124214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55-mile journey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Bergen, </a:t>
            </a:r>
            <a:r>
              <a:rPr 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2 Samuel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(1996), 275.</a:t>
            </a:r>
          </a:p>
        </p:txBody>
      </p:sp>
    </p:spTree>
    <p:extLst>
      <p:ext uri="{BB962C8B-B14F-4D97-AF65-F5344CB8AC3E}">
        <p14:creationId xmlns:p14="http://schemas.microsoft.com/office/powerpoint/2010/main" val="2459109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30:4) So David and his men wept aloud until they had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strength left to weep.</a:t>
            </a:r>
          </a:p>
        </p:txBody>
      </p:sp>
    </p:spTree>
    <p:extLst>
      <p:ext uri="{BB962C8B-B14F-4D97-AF65-F5344CB8AC3E}">
        <p14:creationId xmlns:p14="http://schemas.microsoft.com/office/powerpoint/2010/main" val="2344854304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47086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30:6) David was greatly distressed because</a:t>
            </a:r>
          </a:p>
          <a:p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men were talking of stoning him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Each one was bitter in spirit because of his sons and daughters.</a:t>
            </a:r>
          </a:p>
          <a:p>
            <a:r>
              <a:rPr lang="en-US" sz="48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David found strength in the Lord his God.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E3ECBF3-7E95-3CFB-2549-32A7BD10DDBB}"/>
              </a:ext>
            </a:extLst>
          </p:cNvPr>
          <p:cNvSpPr/>
          <p:nvPr/>
        </p:nvSpPr>
        <p:spPr>
          <a:xfrm>
            <a:off x="4876800" y="4114800"/>
            <a:ext cx="5943600" cy="19389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Sounds nice, but how do you do this?</a:t>
            </a:r>
            <a:endParaRPr lang="en-US" sz="36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391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30:7) David said to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Abiathar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priest, the son of Ahimelech, “Bring me the ephod.”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David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inquired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LORD.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9F7FAA29-1FA2-465A-B6DE-F97E91F4C4E4}"/>
              </a:ext>
            </a:extLst>
          </p:cNvPr>
          <p:cNvSpPr/>
          <p:nvPr/>
        </p:nvSpPr>
        <p:spPr>
          <a:xfrm>
            <a:off x="762000" y="2703255"/>
            <a:ext cx="9656064" cy="25545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Saul and David are likely both inquiring </a:t>
            </a: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“on the very same day.”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D. Bergen, </a:t>
            </a:r>
            <a:r>
              <a:rPr 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2 Samuel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vol. 7, The New American Commentary (Nashville: Broadman &amp; Holman Publishers, 1996), 276.</a:t>
            </a:r>
          </a:p>
        </p:txBody>
      </p:sp>
    </p:spTree>
    <p:extLst>
      <p:ext uri="{BB962C8B-B14F-4D97-AF65-F5344CB8AC3E}">
        <p14:creationId xmlns:p14="http://schemas.microsoft.com/office/powerpoint/2010/main" val="28569075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30:7) David said to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Abiathar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priest, the son of Ahimelech, “Bring me the ephod.”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David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inquired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LORD.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“Shall I pursue this raiding party? Will I overtake them?” 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“Pursue them,” the Lord answered. “You will certainly overtake them and succeed in the rescue.”</a:t>
            </a:r>
          </a:p>
        </p:txBody>
      </p:sp>
    </p:spTree>
    <p:extLst>
      <p:ext uri="{BB962C8B-B14F-4D97-AF65-F5344CB8AC3E}">
        <p14:creationId xmlns:p14="http://schemas.microsoft.com/office/powerpoint/2010/main" val="19504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30:9) David and the six hundred men with him came to the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Besor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Valley, where some stayed behind.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 hundred of them were</a:t>
            </a:r>
          </a:p>
          <a:p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too exhausted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cross the valley,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David and the other four hundred continued the pursuit.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DF932CED-F412-7074-8130-AACB92C6AABE}"/>
              </a:ext>
            </a:extLst>
          </p:cNvPr>
          <p:cNvSpPr/>
          <p:nvPr/>
        </p:nvSpPr>
        <p:spPr>
          <a:xfrm>
            <a:off x="6781800" y="1384375"/>
            <a:ext cx="4514088" cy="124214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16-mile journey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Bergen, </a:t>
            </a:r>
            <a:r>
              <a:rPr 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2 Samuel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(1996), 276.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AF31CEE6-59F4-0BFD-41D5-A48EF6B923AB}"/>
              </a:ext>
            </a:extLst>
          </p:cNvPr>
          <p:cNvSpPr/>
          <p:nvPr/>
        </p:nvSpPr>
        <p:spPr>
          <a:xfrm>
            <a:off x="4724400" y="4419600"/>
            <a:ext cx="4953000" cy="124214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71 total miles!</a:t>
            </a:r>
            <a:endParaRPr lang="en-US" sz="40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80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30:11) They found an Egyptian in a field and brought him to David.</a:t>
            </a:r>
          </a:p>
          <a:p>
            <a:endParaRPr lang="en-US" sz="4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[This guy rats out the Amalekites…]</a:t>
            </a:r>
          </a:p>
        </p:txBody>
      </p:sp>
    </p:spTree>
    <p:extLst>
      <p:ext uri="{BB962C8B-B14F-4D97-AF65-F5344CB8AC3E}">
        <p14:creationId xmlns:p14="http://schemas.microsoft.com/office/powerpoint/2010/main" val="3551400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30:16) The Egyptian led David down, and there were the Amalekites,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scattered over the countryside,</a:t>
            </a:r>
          </a:p>
          <a:p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eating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drinking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reveling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because of the great amount of plunder they had taken from the land of the Philistines and from Judah.</a:t>
            </a:r>
          </a:p>
        </p:txBody>
      </p:sp>
    </p:spTree>
    <p:extLst>
      <p:ext uri="{BB962C8B-B14F-4D97-AF65-F5344CB8AC3E}">
        <p14:creationId xmlns:p14="http://schemas.microsoft.com/office/powerpoint/2010/main" val="23729108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30:17) David fought them from dusk until the evening of the next day.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None of them got away, except four hundred young men who rode off on camels and fled.</a:t>
            </a:r>
          </a:p>
        </p:txBody>
      </p:sp>
    </p:spTree>
    <p:extLst>
      <p:ext uri="{BB962C8B-B14F-4D97-AF65-F5344CB8AC3E}">
        <p14:creationId xmlns:p14="http://schemas.microsoft.com/office/powerpoint/2010/main" val="3502405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30:18) David recovered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everything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Amalekites had taken, including his two wives. </a:t>
            </a:r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Nothing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was missing.</a:t>
            </a:r>
          </a:p>
        </p:txBody>
      </p:sp>
    </p:spTree>
    <p:extLst>
      <p:ext uri="{BB962C8B-B14F-4D97-AF65-F5344CB8AC3E}">
        <p14:creationId xmlns:p14="http://schemas.microsoft.com/office/powerpoint/2010/main" val="249069820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33A9BC-C0EF-100D-5319-6ED225AE8999}"/>
              </a:ext>
            </a:extLst>
          </p:cNvPr>
          <p:cNvSpPr/>
          <p:nvPr/>
        </p:nvSpPr>
        <p:spPr>
          <a:xfrm>
            <a:off x="5791200" y="4572000"/>
            <a:ext cx="1905000" cy="1752600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A53D32-2ABF-4371-3C5A-C8300FE2B882}"/>
              </a:ext>
            </a:extLst>
          </p:cNvPr>
          <p:cNvSpPr/>
          <p:nvPr/>
        </p:nvSpPr>
        <p:spPr>
          <a:xfrm>
            <a:off x="6745224" y="4815840"/>
            <a:ext cx="685800" cy="457200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A2C8FB-A4DD-0A87-F84D-79AD8158E58F}"/>
              </a:ext>
            </a:extLst>
          </p:cNvPr>
          <p:cNvSpPr/>
          <p:nvPr/>
        </p:nvSpPr>
        <p:spPr>
          <a:xfrm>
            <a:off x="6714744" y="5349240"/>
            <a:ext cx="716280" cy="457200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B825BC-B89D-D2DF-946B-3CAD08B32486}"/>
              </a:ext>
            </a:extLst>
          </p:cNvPr>
          <p:cNvSpPr/>
          <p:nvPr/>
        </p:nvSpPr>
        <p:spPr>
          <a:xfrm>
            <a:off x="7595616" y="1158240"/>
            <a:ext cx="1905000" cy="150876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9EF477-4F82-A56B-ECD3-AFF7871648EA}"/>
              </a:ext>
            </a:extLst>
          </p:cNvPr>
          <p:cNvSpPr/>
          <p:nvPr/>
        </p:nvSpPr>
        <p:spPr>
          <a:xfrm>
            <a:off x="8363712" y="1676400"/>
            <a:ext cx="856488" cy="472440"/>
          </a:xfrm>
          <a:prstGeom prst="rect">
            <a:avLst/>
          </a:prstGeom>
          <a:noFill/>
          <a:ln w="38100">
            <a:solidFill>
              <a:srgbClr val="FFFF9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xmlns="" id="{A458A13A-87D1-C89F-507C-859723F7EF78}"/>
              </a:ext>
            </a:extLst>
          </p:cNvPr>
          <p:cNvSpPr/>
          <p:nvPr/>
        </p:nvSpPr>
        <p:spPr>
          <a:xfrm>
            <a:off x="8763000" y="2529840"/>
            <a:ext cx="3273552" cy="914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Saul’s account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1C5F0EC2-B5A1-8D06-62F3-D465ECA3C728}"/>
              </a:ext>
            </a:extLst>
          </p:cNvPr>
          <p:cNvSpPr/>
          <p:nvPr/>
        </p:nvSpPr>
        <p:spPr>
          <a:xfrm>
            <a:off x="2362200" y="5806440"/>
            <a:ext cx="3553968" cy="91440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David’s account</a:t>
            </a:r>
          </a:p>
        </p:txBody>
      </p:sp>
    </p:spTree>
    <p:extLst>
      <p:ext uri="{BB962C8B-B14F-4D97-AF65-F5344CB8AC3E}">
        <p14:creationId xmlns:p14="http://schemas.microsoft.com/office/powerpoint/2010/main" val="12583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30:20) He took all the flocks and herds, and his men drove ahead, saying,</a:t>
            </a:r>
          </a:p>
          <a:p>
            <a:r>
              <a:rPr lang="en-US" sz="48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“This is David’s plunder.”</a:t>
            </a:r>
          </a:p>
        </p:txBody>
      </p:sp>
    </p:spTree>
    <p:extLst>
      <p:ext uri="{BB962C8B-B14F-4D97-AF65-F5344CB8AC3E}">
        <p14:creationId xmlns:p14="http://schemas.microsoft.com/office/powerpoint/2010/main" val="3769963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30:21) Then David came to the two hundred men who had been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too exhausted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follow him and who were left behind at the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Besor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Valley.</a:t>
            </a:r>
          </a:p>
          <a:p>
            <a:endParaRPr lang="en-US" sz="1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came out to meet David and the men with him.</a:t>
            </a:r>
          </a:p>
          <a:p>
            <a:endParaRPr lang="en-US" sz="1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David and his men approached,</a:t>
            </a:r>
          </a:p>
          <a:p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David asked them how they were doing.</a:t>
            </a:r>
          </a:p>
        </p:txBody>
      </p:sp>
    </p:spTree>
    <p:extLst>
      <p:ext uri="{BB962C8B-B14F-4D97-AF65-F5344CB8AC3E}">
        <p14:creationId xmlns:p14="http://schemas.microsoft.com/office/powerpoint/2010/main" val="32128113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30:22) But all the evil and worthless men among those who had gone with David said,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“They didn’t go with us. They can’t have any of the plunder we recovered.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Give them their wives and children, and tell them to be gone.”</a:t>
            </a:r>
          </a:p>
        </p:txBody>
      </p:sp>
    </p:spTree>
    <p:extLst>
      <p:ext uri="{BB962C8B-B14F-4D97-AF65-F5344CB8AC3E}">
        <p14:creationId xmlns:p14="http://schemas.microsoft.com/office/powerpoint/2010/main" val="4475484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30:23) But David said,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“No, my brothers! Don’t be selfish with what the LORD has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given us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has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us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safe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helped us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defeat the band of raiders that attacked us.”</a:t>
            </a:r>
          </a:p>
        </p:txBody>
      </p:sp>
    </p:spTree>
    <p:extLst>
      <p:ext uri="{BB962C8B-B14F-4D97-AF65-F5344CB8AC3E}">
        <p14:creationId xmlns:p14="http://schemas.microsoft.com/office/powerpoint/2010/main" val="15426915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31:1) Now the Philistines fought against Israel.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Israelites fled before them, and many fell dead on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Mount Gilboa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5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31:2) The Philistines were in hot pursuit of Saul and his sons.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killed his sons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Jonathan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Abinadab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Malki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-Shua.</a:t>
            </a:r>
          </a:p>
        </p:txBody>
      </p:sp>
    </p:spTree>
    <p:extLst>
      <p:ext uri="{BB962C8B-B14F-4D97-AF65-F5344CB8AC3E}">
        <p14:creationId xmlns:p14="http://schemas.microsoft.com/office/powerpoint/2010/main" val="23546924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31:3) The fighting grew very fierce around Saul, and the Philistine archers caught up with him and wounded him severely.</a:t>
            </a:r>
          </a:p>
        </p:txBody>
      </p:sp>
    </p:spTree>
    <p:extLst>
      <p:ext uri="{BB962C8B-B14F-4D97-AF65-F5344CB8AC3E}">
        <p14:creationId xmlns:p14="http://schemas.microsoft.com/office/powerpoint/2010/main" val="1283883794"/>
      </p:ext>
    </p:extLst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0833DE-D9BB-5683-056B-11C3CDD6D743}"/>
              </a:ext>
            </a:extLst>
          </p:cNvPr>
          <p:cNvSpPr txBox="1"/>
          <p:nvPr/>
        </p:nvSpPr>
        <p:spPr>
          <a:xfrm>
            <a:off x="72934" y="83999"/>
            <a:ext cx="778328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31:4) Saul groaned to his armor bearer,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“Take your sword and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kill me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before these pagan Philistines come to run me through and taunt and torture me.”</a:t>
            </a:r>
          </a:p>
          <a:p>
            <a:endParaRPr lang="en-US" sz="1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his armor bearer was afraid and would not do it. So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Saul took his own sword and fell on it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9529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31:5) When the armor-bearer saw that Saul was dead, he too fell on his sword and died with him.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Saul and his three sons and his armor-bearer and all his men died together that same day.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5E2544D4-C475-FCCF-07BE-F237B84B67EF}"/>
              </a:ext>
            </a:extLst>
          </p:cNvPr>
          <p:cNvSpPr/>
          <p:nvPr/>
        </p:nvSpPr>
        <p:spPr>
          <a:xfrm>
            <a:off x="3352800" y="3886200"/>
            <a:ext cx="4114800" cy="55634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Samuel 15:27-28; 28:19</a:t>
            </a:r>
          </a:p>
        </p:txBody>
      </p:sp>
    </p:spTree>
    <p:extLst>
      <p:ext uri="{BB962C8B-B14F-4D97-AF65-F5344CB8AC3E}">
        <p14:creationId xmlns:p14="http://schemas.microsoft.com/office/powerpoint/2010/main" val="36817883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31:7) The Israelites abandoned their towns and fled. And the Philistines came and occupied them.</a:t>
            </a: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next day, when the Philistines came to strip the dead, they found Saul and his three sons fallen on Mount Gilboa.</a:t>
            </a:r>
          </a:p>
        </p:txBody>
      </p:sp>
    </p:spTree>
    <p:extLst>
      <p:ext uri="{BB962C8B-B14F-4D97-AF65-F5344CB8AC3E}">
        <p14:creationId xmlns:p14="http://schemas.microsoft.com/office/powerpoint/2010/main" val="40270438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28:1) In those days the Philistines gathered their forces to fight against Israel.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Achish said to David, “You must understand that you and your men will accompany me in the army.”</a:t>
            </a:r>
          </a:p>
        </p:txBody>
      </p:sp>
    </p:spTree>
    <p:extLst>
      <p:ext uri="{BB962C8B-B14F-4D97-AF65-F5344CB8AC3E}">
        <p14:creationId xmlns:p14="http://schemas.microsoft.com/office/powerpoint/2010/main" val="15994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31:9) The Philistines cut off Saul’s head and stripped off his armor.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sent messengers throughout the land of the Philistines to proclaim the news in the temple of their idols and among their people.</a:t>
            </a:r>
          </a:p>
        </p:txBody>
      </p:sp>
    </p:spTree>
    <p:extLst>
      <p:ext uri="{BB962C8B-B14F-4D97-AF65-F5344CB8AC3E}">
        <p14:creationId xmlns:p14="http://schemas.microsoft.com/office/powerpoint/2010/main" val="30717710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31:10) They put his armor in the temple of the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Ashtoreths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fastened his body to the wall of Beth Shan.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903141CD-657E-B3E4-87CF-18D898C4BEF9}"/>
              </a:ext>
            </a:extLst>
          </p:cNvPr>
          <p:cNvSpPr/>
          <p:nvPr/>
        </p:nvSpPr>
        <p:spPr>
          <a:xfrm>
            <a:off x="838200" y="2743200"/>
            <a:ext cx="8534400" cy="2133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Chron. 10:10) “They fastened his head to the temple of Dagon.”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(cf. 1 Samuel 5:3)</a:t>
            </a:r>
            <a:endParaRPr kumimoji="0" lang="en-US" sz="32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712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31:11) When the people of </a:t>
            </a:r>
            <a:r>
              <a:rPr lang="en-US" sz="4000" b="1" u="sng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Jabesh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Gilead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heard what the Philistines had done to Saul, all their valiant men marched through the night.</a:t>
            </a:r>
          </a:p>
          <a:p>
            <a:endParaRPr lang="en-US" sz="1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took down the bodies of Saul and his sons from the wall. They returned to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Jabesh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burned them.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58E6B6DF-9D0E-A0D4-D2B2-4614FD156D6E}"/>
              </a:ext>
            </a:extLst>
          </p:cNvPr>
          <p:cNvSpPr/>
          <p:nvPr/>
        </p:nvSpPr>
        <p:spPr>
          <a:xfrm>
            <a:off x="4114800" y="2667000"/>
            <a:ext cx="2438400" cy="55634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Samuel 11:1</a:t>
            </a:r>
          </a:p>
        </p:txBody>
      </p:sp>
    </p:spTree>
    <p:extLst>
      <p:ext uri="{BB962C8B-B14F-4D97-AF65-F5344CB8AC3E}">
        <p14:creationId xmlns:p14="http://schemas.microsoft.com/office/powerpoint/2010/main" val="1260408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31:13) Then they took their bones and buried them under a tamarisk tree at </a:t>
            </a:r>
            <a:r>
              <a:rPr lang="en-US" sz="4000" b="1" spc="-1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Jabesh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they fasted seven days.</a:t>
            </a:r>
          </a:p>
          <a:p>
            <a:endParaRPr lang="en-US" sz="40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[David goes on to mourn the death of Saul and Jonathan in the next chapter…]</a:t>
            </a:r>
          </a:p>
        </p:txBody>
      </p:sp>
    </p:spTree>
    <p:extLst>
      <p:ext uri="{BB962C8B-B14F-4D97-AF65-F5344CB8AC3E}">
        <p14:creationId xmlns:p14="http://schemas.microsoft.com/office/powerpoint/2010/main" val="24973834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248DF9-3350-42CC-A0A4-711BCCFF3148}"/>
              </a:ext>
            </a:extLst>
          </p:cNvPr>
          <p:cNvSpPr txBox="1"/>
          <p:nvPr/>
        </p:nvSpPr>
        <p:spPr>
          <a:xfrm>
            <a:off x="72934" y="83999"/>
            <a:ext cx="778328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Questions to Consider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were the </a:t>
            </a:r>
            <a:r>
              <a:rPr lang="en-US" sz="44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similarities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between David and Saul?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E105286-D04F-3E2F-9A48-C84546054783}"/>
              </a:ext>
            </a:extLst>
          </p:cNvPr>
          <p:cNvSpPr/>
          <p:nvPr/>
        </p:nvSpPr>
        <p:spPr>
          <a:xfrm>
            <a:off x="3048000" y="2361546"/>
            <a:ext cx="7376160" cy="27813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 were chosen by God.</a:t>
            </a:r>
          </a:p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 were very gifted men.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 faced menacing enemies.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 needed wisdom and insight.</a:t>
            </a:r>
          </a:p>
        </p:txBody>
      </p:sp>
    </p:spTree>
    <p:extLst>
      <p:ext uri="{BB962C8B-B14F-4D97-AF65-F5344CB8AC3E}">
        <p14:creationId xmlns:p14="http://schemas.microsoft.com/office/powerpoint/2010/main" val="27446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248DF9-3350-42CC-A0A4-711BCCFF3148}"/>
              </a:ext>
            </a:extLst>
          </p:cNvPr>
          <p:cNvSpPr txBox="1"/>
          <p:nvPr/>
        </p:nvSpPr>
        <p:spPr>
          <a:xfrm>
            <a:off x="72934" y="83999"/>
            <a:ext cx="778328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Questions to Consider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9F9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were the </a:t>
            </a:r>
            <a:r>
              <a:rPr lang="en-US" sz="4400" b="1" i="1" spc="-150" dirty="0">
                <a:solidFill>
                  <a:srgbClr val="9F9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similarities</a:t>
            </a:r>
            <a:r>
              <a:rPr lang="en-US" sz="4400" b="1" spc="-150" dirty="0">
                <a:solidFill>
                  <a:srgbClr val="9F9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between David and Saul?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were the </a:t>
            </a:r>
            <a:r>
              <a:rPr lang="en-US" sz="44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differences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between David and Saul?</a:t>
            </a:r>
          </a:p>
        </p:txBody>
      </p:sp>
    </p:spTree>
    <p:extLst>
      <p:ext uri="{BB962C8B-B14F-4D97-AF65-F5344CB8AC3E}">
        <p14:creationId xmlns:p14="http://schemas.microsoft.com/office/powerpoint/2010/main" val="28740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248DF9-3350-42CC-A0A4-711BCCFF3148}"/>
              </a:ext>
            </a:extLst>
          </p:cNvPr>
          <p:cNvSpPr txBox="1"/>
          <p:nvPr/>
        </p:nvSpPr>
        <p:spPr>
          <a:xfrm>
            <a:off x="72934" y="83999"/>
            <a:ext cx="778328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Questions to Consider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9F9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were the </a:t>
            </a:r>
            <a:r>
              <a:rPr lang="en-US" sz="4400" b="1" i="1" spc="-150" dirty="0">
                <a:solidFill>
                  <a:srgbClr val="9F9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similarities</a:t>
            </a:r>
            <a:r>
              <a:rPr lang="en-US" sz="4400" b="1" spc="-150" dirty="0">
                <a:solidFill>
                  <a:srgbClr val="9F9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between David and Saul?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were the </a:t>
            </a:r>
            <a:r>
              <a:rPr lang="en-US" sz="44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differences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between David and Saul?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4E7E827B-296C-A741-EAAB-FB7E4FB0B8BB}"/>
              </a:ext>
            </a:extLst>
          </p:cNvPr>
          <p:cNvSpPr/>
          <p:nvPr/>
        </p:nvSpPr>
        <p:spPr>
          <a:xfrm>
            <a:off x="5346192" y="1106424"/>
            <a:ext cx="6501384" cy="5410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attributed his success to God—not to himself.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Samuel 30:23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David didn’t let fears or threats lead his life.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Samuel 30:6; contra avoidance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David drew strength and wisdom from God.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Samuel 30:6-8; sit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silence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20" y="1474887"/>
            <a:ext cx="10574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5400" b="1" i="0" u="none" strike="noStrike" kern="0" cap="none" spc="-30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 you</a:t>
            </a:r>
            <a:r>
              <a:rPr kumimoji="0" lang="en-US" sz="5400" b="1" i="0" u="none" strike="noStrike" kern="0" cap="none" spc="-30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get your identity and security from what people think of you?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5400" b="1" kern="0" spc="-300" baseline="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5400" b="1" kern="0" spc="-3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 let fear and threats control your mind, your sleep, your life?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5400" b="1" i="0" u="none" strike="noStrike" kern="0" cap="none" spc="-30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kumimoji="0" lang="en-US" sz="5400" b="1" i="0" u="none" strike="noStrike" kern="0" cap="none" spc="-30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you think you’re so special that God’s word doesn’t apply to you?</a:t>
            </a:r>
            <a:endParaRPr kumimoji="0" lang="en-US" sz="4400" b="1" i="0" u="none" strike="noStrike" kern="0" cap="none" spc="-30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20" y="1474887"/>
            <a:ext cx="10574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5400" b="1" i="0" u="none" strike="noStrike" kern="0" cap="none" spc="-30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 you</a:t>
            </a:r>
            <a:r>
              <a:rPr kumimoji="0" lang="en-US" sz="5400" b="1" i="0" u="none" strike="noStrike" kern="0" cap="none" spc="-30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get your identity and security from what people think of you?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5400" b="1" kern="0" spc="-300" baseline="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5400" b="1" kern="0" spc="-3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 let fear and threats control your mind, your sleep, your life?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5400" b="1" i="0" u="none" strike="noStrike" kern="0" cap="none" spc="-30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kumimoji="0" lang="en-US" sz="5400" b="1" i="0" u="none" strike="noStrike" kern="0" cap="none" spc="-30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you think you’re so special that God’s word doesn’t apply to you?</a:t>
            </a:r>
            <a:endParaRPr kumimoji="0" lang="en-US" sz="4400" b="1" i="0" u="none" strike="noStrike" kern="0" cap="none" spc="-30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6C1C7A1D-7D09-CD82-8DB2-33531D8D81DE}"/>
              </a:ext>
            </a:extLst>
          </p:cNvPr>
          <p:cNvSpPr/>
          <p:nvPr/>
        </p:nvSpPr>
        <p:spPr>
          <a:xfrm>
            <a:off x="1931445" y="0"/>
            <a:ext cx="8746080" cy="2819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sound a whole lot like Saul!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20" y="1474887"/>
            <a:ext cx="10574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5400" b="1" i="0" u="none" strike="noStrike" kern="0" cap="none" spc="-30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get your identity and security from what people think of you?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5400" b="1" i="0" u="none" strike="noStrike" kern="0" cap="none" spc="-30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let fear and threats control your mind, your sleep, your life?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5400" b="1" i="0" u="none" strike="noStrike" kern="0" cap="none" spc="-30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think you’re so special that God’s word doesn’t apply to you?</a:t>
            </a:r>
            <a:endParaRPr kumimoji="0" lang="en-US" sz="4400" b="1" i="0" u="none" strike="noStrike" kern="0" cap="none" spc="-30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C319AAE7-2C98-3E08-21FF-47A10EB38072}"/>
              </a:ext>
            </a:extLst>
          </p:cNvPr>
          <p:cNvSpPr/>
          <p:nvPr/>
        </p:nvSpPr>
        <p:spPr>
          <a:xfrm>
            <a:off x="2209800" y="0"/>
            <a:ext cx="8746080" cy="2819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can all change here tonight!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28:2) David said,</a:t>
            </a:r>
          </a:p>
          <a:p>
            <a:r>
              <a:rPr lang="en-US" sz="48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will see for yourself what your servant can do.”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Achish replied, “Very well, I will make you my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bodyguard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life.”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648D269-8713-D713-2E3D-8C70B78B3906}"/>
              </a:ext>
            </a:extLst>
          </p:cNvPr>
          <p:cNvSpPr/>
          <p:nvPr/>
        </p:nvSpPr>
        <p:spPr>
          <a:xfrm>
            <a:off x="3581400" y="3527751"/>
            <a:ext cx="6858000" cy="287304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“Bodyguard”</a:t>
            </a:r>
          </a:p>
          <a:p>
            <a:pPr lvl="0" algn="ctr">
              <a:defRPr/>
            </a:pPr>
            <a:r>
              <a:rPr lang="en-US" sz="32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mĕ</a:t>
            </a:r>
            <a:r>
              <a:rPr lang="en-US" sz="3200" b="1" i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raʾăšôt</a:t>
            </a:r>
            <a:endParaRPr lang="en-US" sz="4400" b="1" i="1" spc="-15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Literally “keeper for my head.”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Bergen,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2 Samuel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(Nashville: Broadman &amp; Holman Publishers, 1996), 262.</a:t>
            </a:r>
          </a:p>
        </p:txBody>
      </p:sp>
    </p:spTree>
    <p:extLst>
      <p:ext uri="{BB962C8B-B14F-4D97-AF65-F5344CB8AC3E}">
        <p14:creationId xmlns:p14="http://schemas.microsoft.com/office/powerpoint/2010/main" val="22045483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28:3) Now Samuel was dead.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Israel had mourned for him and buried him in his own town of Ramah. Saul had expelled the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mediums and spiritists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the land.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45AF04E3-F8BE-E69F-88A8-53ED7BDCC722}"/>
              </a:ext>
            </a:extLst>
          </p:cNvPr>
          <p:cNvSpPr/>
          <p:nvPr/>
        </p:nvSpPr>
        <p:spPr>
          <a:xfrm>
            <a:off x="111034" y="3254098"/>
            <a:ext cx="7783286" cy="337225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“Mediums and Spiritists”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 who contacted the dead and had “occult knowledge.”</a:t>
            </a:r>
          </a:p>
          <a:p>
            <a:pPr lvl="0" algn="ctr">
              <a:defRPr/>
            </a:pPr>
            <a:r>
              <a:rPr lang="sv-SE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Leviticus 19:31; 20:6; Deuteronomy 18:10-11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Ronald F. Youngblood,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and 2 Samuel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Zondervan Publishing House, 1992), 778.</a:t>
            </a:r>
          </a:p>
        </p:txBody>
      </p:sp>
    </p:spTree>
    <p:extLst>
      <p:ext uri="{BB962C8B-B14F-4D97-AF65-F5344CB8AC3E}">
        <p14:creationId xmlns:p14="http://schemas.microsoft.com/office/powerpoint/2010/main" val="15764850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28:3) Now Samuel was dead.</a:t>
            </a:r>
          </a:p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Israel had mourned for him and buried him in his own town of Ramah. Saul had expelled the </a:t>
            </a:r>
            <a:r>
              <a:rPr lang="en-US" sz="4000" b="1" u="sng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mediums and spiritists</a:t>
            </a:r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the land.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45AF04E3-F8BE-E69F-88A8-53ED7BDCC722}"/>
              </a:ext>
            </a:extLst>
          </p:cNvPr>
          <p:cNvSpPr/>
          <p:nvPr/>
        </p:nvSpPr>
        <p:spPr>
          <a:xfrm>
            <a:off x="624840" y="3276600"/>
            <a:ext cx="7783286" cy="337225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“Mediums and Spiritists”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 who contacted the dead and had “occult knowledge.”</a:t>
            </a:r>
          </a:p>
          <a:p>
            <a:pPr lvl="0" algn="ctr">
              <a:defRPr/>
            </a:pPr>
            <a:r>
              <a:rPr lang="sv-SE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Leviticus 19:31; 20:6; Deuteronomy 18:10-11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Ronald F. Youngblood,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and 2 Samuel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Zondervan Publishing House, 1992), 778.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2D81255B-1DC7-2A44-BD60-9A71442E6A3C}"/>
              </a:ext>
            </a:extLst>
          </p:cNvPr>
          <p:cNvSpPr/>
          <p:nvPr/>
        </p:nvSpPr>
        <p:spPr>
          <a:xfrm>
            <a:off x="6284976" y="329184"/>
            <a:ext cx="5573486" cy="518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Astrology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Healing crystals, amulets, talismans, etc.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Ouija boards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Palmistry</a:t>
            </a:r>
          </a:p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Blood pacts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Tarot readings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Mediums and psychics</a:t>
            </a:r>
          </a:p>
        </p:txBody>
      </p:sp>
    </p:spTree>
    <p:extLst>
      <p:ext uri="{BB962C8B-B14F-4D97-AF65-F5344CB8AC3E}">
        <p14:creationId xmlns:p14="http://schemas.microsoft.com/office/powerpoint/2010/main" val="3620751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72934" y="8399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Sam. 28:4) The Philistines assembled and came and set up camp at Shunem, while Saul gathered all Israel and set up camp at Gilboa.</a:t>
            </a:r>
          </a:p>
        </p:txBody>
      </p:sp>
    </p:spTree>
    <p:extLst>
      <p:ext uri="{BB962C8B-B14F-4D97-AF65-F5344CB8AC3E}">
        <p14:creationId xmlns:p14="http://schemas.microsoft.com/office/powerpoint/2010/main" val="258051271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2702</Words>
  <Application>Microsoft Office PowerPoint</Application>
  <PresentationFormat>Widescreen</PresentationFormat>
  <Paragraphs>283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2023-10-26T19:32:56Z</dcterms:created>
  <dcterms:modified xsi:type="dcterms:W3CDTF">2023-10-26T19:33:06Z</dcterms:modified>
</cp:coreProperties>
</file>