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80" r:id="rId19"/>
    <p:sldId id="281" r:id="rId20"/>
    <p:sldId id="282" r:id="rId21"/>
    <p:sldId id="283" r:id="rId22"/>
    <p:sldId id="285" r:id="rId23"/>
    <p:sldId id="286" r:id="rId24"/>
    <p:sldId id="287"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Lst>
  <p:sldSz cx="9144000" cy="5143500" type="screen16x9"/>
  <p:notesSz cx="6858000" cy="9144000"/>
  <p:embeddedFontLst>
    <p:embeddedFont>
      <p:font typeface="Roboto Slab" panose="020B0604020202020204" charset="0"/>
      <p:regular r:id="rId50"/>
      <p:bold r:id="rId51"/>
    </p:embeddedFont>
    <p:embeddedFont>
      <p:font typeface="Roboto"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94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296621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060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16bb7b3b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16bb7b3b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6452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16bb7b3ba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516bb7b3ba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8083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516bb7b3ba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516bb7b3ba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7348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516bb7b3ba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516bb7b3ba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095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516bb7b3ba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516bb7b3ba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965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516bb7b3ba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516bb7b3ba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5930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516bb7b3ba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516bb7b3b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2671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516bb7b3ba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516bb7b3ba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140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26eca095bc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26eca095bc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439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26eca095bc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26eca095bc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613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26eca095b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26eca095b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835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516bb7b3ba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516bb7b3ba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5995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26eca095bc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26eca095bc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169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516bb7b3ba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516bb7b3ba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951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516bb7b3ba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516bb7b3ba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8174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516bb7b3ba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516bb7b3ba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910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516bb7b3ba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516bb7b3ba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927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26eca095bc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26eca095b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7313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516bb7b3ba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516bb7b3ba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410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516bb7b3ba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516bb7b3ba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8674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516bb7b3ba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516bb7b3b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9422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26eca095bc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26eca095bc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601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516bb7b3ba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516bb7b3ba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8691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516bb7b3ba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516bb7b3ba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006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516bb7b3ba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516bb7b3ba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733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516bb7b3ba_0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516bb7b3ba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0127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516bb7b3ba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516bb7b3ba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77947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516bb7b3ba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516bb7b3b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5537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516bb7b3b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516bb7b3b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5248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516bb7b3ba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516bb7b3ba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4231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516bb7b3ba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516bb7b3ba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2342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516bb7b3ba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516bb7b3ba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55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516bb7b3ba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516bb7b3ba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7724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516bb7b3ba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516bb7b3ba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08525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516bb7b3ba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2516bb7b3ba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8964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516bb7b3ba_0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516bb7b3ba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3981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516bb7b3ba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516bb7b3ba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09495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516bb7b3ba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516bb7b3ba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25400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516bb7b3ba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516bb7b3ba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21275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516bb7b3ba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516bb7b3ba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07014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516bb7b3ba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516bb7b3b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834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16bb7b3ba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516bb7b3ba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293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516bb7b3ba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516bb7b3ba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4817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516bb7b3b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516bb7b3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7469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516bb7b3b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516bb7b3b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4059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516bb7b3b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516bb7b3b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3023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900" b="1"/>
              <a:t>Holding the Center</a:t>
            </a:r>
            <a:endParaRPr sz="4900" b="1"/>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sz="3000"/>
              <a:t>Keeping God at the Center of Your Family</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Parenting is Sacred</a:t>
            </a:r>
            <a:endParaRPr sz="4000" b="1"/>
          </a:p>
        </p:txBody>
      </p:sp>
      <p:sp>
        <p:nvSpPr>
          <p:cNvPr id="125" name="Google Shape;125;p23"/>
          <p:cNvSpPr txBox="1">
            <a:spLocks noGrp="1"/>
          </p:cNvSpPr>
          <p:nvPr>
            <p:ph type="body" idx="1"/>
          </p:nvPr>
        </p:nvSpPr>
        <p:spPr>
          <a:xfrm>
            <a:off x="263325" y="1144125"/>
            <a:ext cx="8622300" cy="389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018"/>
              <a:buNone/>
            </a:pPr>
            <a:r>
              <a:rPr lang="en" sz="3200" dirty="0"/>
              <a:t>Proverbs 1:8, 9</a:t>
            </a:r>
            <a:endParaRPr sz="3200" dirty="0"/>
          </a:p>
          <a:p>
            <a:pPr marL="0" lvl="0" indent="0" algn="l" rtl="0">
              <a:spcBef>
                <a:spcPts val="1200"/>
              </a:spcBef>
              <a:spcAft>
                <a:spcPts val="0"/>
              </a:spcAft>
              <a:buSzPts val="1018"/>
              <a:buNone/>
            </a:pPr>
            <a:r>
              <a:rPr lang="en" sz="3200" dirty="0"/>
              <a:t>Listen, my son, to your father’s instruction</a:t>
            </a:r>
            <a:endParaRPr sz="3200" dirty="0"/>
          </a:p>
          <a:p>
            <a:pPr marL="0" lvl="0" indent="0" algn="l" rtl="0">
              <a:spcBef>
                <a:spcPts val="1200"/>
              </a:spcBef>
              <a:spcAft>
                <a:spcPts val="0"/>
              </a:spcAft>
              <a:buSzPts val="1018"/>
              <a:buNone/>
            </a:pPr>
            <a:r>
              <a:rPr lang="en" sz="3200" dirty="0"/>
              <a:t>    and do not forsake your mother’s teaching.</a:t>
            </a:r>
            <a:endParaRPr sz="3200" dirty="0"/>
          </a:p>
          <a:p>
            <a:pPr marL="0" lvl="0" indent="0" algn="l" rtl="0">
              <a:spcBef>
                <a:spcPts val="1200"/>
              </a:spcBef>
              <a:spcAft>
                <a:spcPts val="0"/>
              </a:spcAft>
              <a:buSzPts val="1018"/>
              <a:buNone/>
            </a:pPr>
            <a:r>
              <a:rPr lang="en" sz="3200" dirty="0"/>
              <a:t>9 They are a garland to grace your head</a:t>
            </a:r>
            <a:endParaRPr sz="3200" dirty="0"/>
          </a:p>
          <a:p>
            <a:pPr marL="0" lvl="0" indent="0" algn="l" rtl="0">
              <a:spcBef>
                <a:spcPts val="1200"/>
              </a:spcBef>
              <a:spcAft>
                <a:spcPts val="1200"/>
              </a:spcAft>
              <a:buSzPts val="1018"/>
              <a:buNone/>
            </a:pPr>
            <a:r>
              <a:rPr lang="en" sz="3200" dirty="0"/>
              <a:t>    and a chain to adorn your neck.</a:t>
            </a:r>
            <a:endParaRP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148850" y="155025"/>
            <a:ext cx="8886600" cy="12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4000" b="1"/>
              <a:t>Howard Hendricks, </a:t>
            </a:r>
            <a:r>
              <a:rPr lang="en" sz="4000" b="1" i="1"/>
              <a:t>Leadership for the Family</a:t>
            </a:r>
            <a:endParaRPr sz="4000" b="1" i="1"/>
          </a:p>
        </p:txBody>
      </p:sp>
      <p:sp>
        <p:nvSpPr>
          <p:cNvPr id="131" name="Google Shape;131;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Your objectives determine your outcomes. You achieve that for which you aim. People start in a marriage and in a family with a lot of dreams and a lot of ideals. But oftentimes they have never spelled out their objectives.</a:t>
            </a:r>
            <a:endParaRPr sz="3000"/>
          </a:p>
          <a:p>
            <a:pPr marL="0" lvl="0" indent="0" algn="l" rtl="0">
              <a:spcBef>
                <a:spcPts val="12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Our Parenting Objective</a:t>
            </a:r>
            <a:endParaRPr sz="4000" b="1"/>
          </a:p>
        </p:txBody>
      </p:sp>
      <p:sp>
        <p:nvSpPr>
          <p:cNvPr id="137" name="Google Shape;137;p25"/>
          <p:cNvSpPr txBox="1">
            <a:spLocks noGrp="1"/>
          </p:cNvSpPr>
          <p:nvPr>
            <p:ph type="body" idx="1"/>
          </p:nvPr>
        </p:nvSpPr>
        <p:spPr>
          <a:xfrm>
            <a:off x="157650" y="1185475"/>
            <a:ext cx="8833800" cy="38046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sz="2800" dirty="0"/>
              <a:t>Matthew 22:37-40</a:t>
            </a:r>
            <a:endParaRPr sz="2800" dirty="0"/>
          </a:p>
          <a:p>
            <a:pPr marL="0" lvl="0" indent="0" algn="l" rtl="0">
              <a:lnSpc>
                <a:spcPct val="95000"/>
              </a:lnSpc>
              <a:spcBef>
                <a:spcPts val="1200"/>
              </a:spcBef>
              <a:spcAft>
                <a:spcPts val="1200"/>
              </a:spcAft>
              <a:buSzPts val="935"/>
              <a:buNone/>
            </a:pPr>
            <a:r>
              <a:rPr lang="en" sz="2800" dirty="0"/>
              <a:t>37 Jesus replied, “ ‘Love the Lord your God with all your heart and with all your soul. Love him with all your mind.’  38 This is the first and most important commandment. 39 And the second is like it. ‘Love your neighbor as you love yourself.’ 40 Everything that is written in the Law and the Prophets is based on these two commandments.”</a:t>
            </a:r>
            <a:endParaRP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148850" y="155025"/>
            <a:ext cx="8886600" cy="12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4000" b="1"/>
              <a:t>Howard Hendricks, </a:t>
            </a:r>
            <a:r>
              <a:rPr lang="en" sz="4000" b="1" i="1"/>
              <a:t>Leadership for the Family</a:t>
            </a:r>
            <a:endParaRPr sz="4000" b="1" i="1"/>
          </a:p>
        </p:txBody>
      </p:sp>
      <p:sp>
        <p:nvSpPr>
          <p:cNvPr id="143" name="Google Shape;143;p26"/>
          <p:cNvSpPr txBox="1">
            <a:spLocks noGrp="1"/>
          </p:cNvSpPr>
          <p:nvPr>
            <p:ph type="body" idx="1"/>
          </p:nvPr>
        </p:nvSpPr>
        <p:spPr>
          <a:xfrm>
            <a:off x="148850" y="1489825"/>
            <a:ext cx="8886600" cy="3500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600"/>
              <a:t>First of all maintaining personal and spiritual integrity, second developing marital intimacy, and third fulfilling parental responsibility. Mark the order. You have to ask yourself, what do I have to give my children?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God</a:t>
            </a:r>
            <a:endParaRPr sz="4000" b="1"/>
          </a:p>
        </p:txBody>
      </p:sp>
      <p:sp>
        <p:nvSpPr>
          <p:cNvPr id="161" name="Google Shape;161;p2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400"/>
              <a:t>Matthew 6:33</a:t>
            </a:r>
            <a:endParaRPr sz="3400"/>
          </a:p>
          <a:p>
            <a:pPr marL="0" lvl="0" indent="0" algn="l" rtl="0">
              <a:spcBef>
                <a:spcPts val="1200"/>
              </a:spcBef>
              <a:spcAft>
                <a:spcPts val="1200"/>
              </a:spcAft>
              <a:buNone/>
            </a:pPr>
            <a:r>
              <a:rPr lang="en" sz="3400"/>
              <a:t>But seek first His kingdom and His righteousness, and all these things will be given to you as well.</a:t>
            </a:r>
            <a:endParaRPr sz="3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Marriage</a:t>
            </a:r>
            <a:endParaRPr sz="4000" b="1"/>
          </a:p>
        </p:txBody>
      </p:sp>
      <p:sp>
        <p:nvSpPr>
          <p:cNvPr id="167" name="Google Shape;167;p29"/>
          <p:cNvSpPr txBox="1">
            <a:spLocks noGrp="1"/>
          </p:cNvSpPr>
          <p:nvPr>
            <p:ph type="body" idx="1"/>
          </p:nvPr>
        </p:nvSpPr>
        <p:spPr>
          <a:xfrm>
            <a:off x="387900" y="1291175"/>
            <a:ext cx="8368200" cy="3852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400"/>
              <a:t>Genesis 2:24</a:t>
            </a:r>
            <a:endParaRPr sz="3400"/>
          </a:p>
          <a:p>
            <a:pPr marL="0" lvl="0" indent="0" algn="l" rtl="0">
              <a:lnSpc>
                <a:spcPct val="100000"/>
              </a:lnSpc>
              <a:spcBef>
                <a:spcPts val="1200"/>
              </a:spcBef>
              <a:spcAft>
                <a:spcPts val="1200"/>
              </a:spcAft>
              <a:buNone/>
            </a:pPr>
            <a:r>
              <a:rPr lang="en" sz="3400"/>
              <a:t>That is why a man leaves his father and mother and is united to his wife, and they become one flesh.</a:t>
            </a:r>
            <a:endParaRPr sz="3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Marriage</a:t>
            </a:r>
            <a:endParaRPr sz="4000" b="1"/>
          </a:p>
        </p:txBody>
      </p:sp>
      <p:sp>
        <p:nvSpPr>
          <p:cNvPr id="173" name="Google Shape;173;p30"/>
          <p:cNvSpPr txBox="1">
            <a:spLocks noGrp="1"/>
          </p:cNvSpPr>
          <p:nvPr>
            <p:ph type="body" idx="1"/>
          </p:nvPr>
        </p:nvSpPr>
        <p:spPr>
          <a:xfrm>
            <a:off x="122425" y="1106200"/>
            <a:ext cx="8930700" cy="4037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200"/>
              <a:t>Ephesians 5</a:t>
            </a:r>
            <a:endParaRPr sz="3200"/>
          </a:p>
          <a:p>
            <a:pPr marL="0" lvl="0" indent="0" algn="l" rtl="0">
              <a:lnSpc>
                <a:spcPct val="100000"/>
              </a:lnSpc>
              <a:spcBef>
                <a:spcPts val="1200"/>
              </a:spcBef>
              <a:spcAft>
                <a:spcPts val="0"/>
              </a:spcAft>
              <a:buNone/>
            </a:pPr>
            <a:r>
              <a:rPr lang="en" sz="3200"/>
              <a:t>21 Submit to one another out of reverence for Christ.</a:t>
            </a:r>
            <a:endParaRPr sz="3200"/>
          </a:p>
          <a:p>
            <a:pPr marL="0" lvl="0" indent="0" algn="l" rtl="0">
              <a:lnSpc>
                <a:spcPct val="100000"/>
              </a:lnSpc>
              <a:spcBef>
                <a:spcPts val="1200"/>
              </a:spcBef>
              <a:spcAft>
                <a:spcPts val="0"/>
              </a:spcAft>
              <a:buNone/>
            </a:pPr>
            <a:r>
              <a:rPr lang="en" sz="3200"/>
              <a:t>22 Wives, submit yourselves to your own husbands as you do to the Lord.</a:t>
            </a:r>
            <a:endParaRPr sz="3200"/>
          </a:p>
          <a:p>
            <a:pPr marL="0" lvl="0" indent="0" algn="l" rtl="0">
              <a:lnSpc>
                <a:spcPct val="100000"/>
              </a:lnSpc>
              <a:spcBef>
                <a:spcPts val="1200"/>
              </a:spcBef>
              <a:spcAft>
                <a:spcPts val="0"/>
              </a:spcAft>
              <a:buNone/>
            </a:pPr>
            <a:r>
              <a:rPr lang="en" sz="3200"/>
              <a:t>25 Husbands, love your wives, just as Christ loved the church and gave himself up for her</a:t>
            </a:r>
            <a:endParaRPr sz="3200"/>
          </a:p>
          <a:p>
            <a:pPr marL="0" lvl="0" indent="0" algn="l" rtl="0">
              <a:lnSpc>
                <a:spcPct val="100000"/>
              </a:lnSpc>
              <a:spcBef>
                <a:spcPts val="1200"/>
              </a:spcBef>
              <a:spcAft>
                <a:spcPts val="0"/>
              </a:spcAft>
              <a:buNone/>
            </a:pPr>
            <a:endParaRPr sz="3400"/>
          </a:p>
          <a:p>
            <a:pPr marL="0" lvl="0" indent="0" algn="l" rtl="0">
              <a:lnSpc>
                <a:spcPct val="100000"/>
              </a:lnSpc>
              <a:spcBef>
                <a:spcPts val="1200"/>
              </a:spcBef>
              <a:spcAft>
                <a:spcPts val="0"/>
              </a:spcAft>
              <a:buNone/>
            </a:pPr>
            <a:endParaRPr sz="3400"/>
          </a:p>
          <a:p>
            <a:pPr marL="0" lvl="0" indent="0" algn="l" rtl="0">
              <a:lnSpc>
                <a:spcPct val="100000"/>
              </a:lnSpc>
              <a:spcBef>
                <a:spcPts val="1200"/>
              </a:spcBef>
              <a:spcAft>
                <a:spcPts val="1200"/>
              </a:spcAft>
              <a:buNone/>
            </a:pPr>
            <a:endParaRPr sz="3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87175" y="119775"/>
            <a:ext cx="8922000" cy="119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4000" b="1"/>
              <a:t>Howard Hendricks, </a:t>
            </a:r>
            <a:r>
              <a:rPr lang="en" sz="4000" b="1" i="1"/>
              <a:t>Developing Convictions </a:t>
            </a:r>
            <a:endParaRPr sz="4000" b="1" i="1"/>
          </a:p>
        </p:txBody>
      </p:sp>
      <p:sp>
        <p:nvSpPr>
          <p:cNvPr id="179" name="Google Shape;179;p3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A conviction is a principle that I cherish or prize highly enough that I practice it in my life. There is a vast difference between your belief system and your convictional system. Your belief system is something you will argue for. Your convictional system is something you will die for.</a:t>
            </a:r>
            <a:endParaRPr sz="2800"/>
          </a:p>
          <a:p>
            <a:pPr marL="0" lvl="0" indent="0" algn="l" rtl="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Child Centered Parenting</a:t>
            </a:r>
            <a:endParaRPr sz="4000" b="1"/>
          </a:p>
        </p:txBody>
      </p:sp>
      <p:sp>
        <p:nvSpPr>
          <p:cNvPr id="249" name="Google Shape;249;p3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400"/>
              <a:t>Our Conversations</a:t>
            </a:r>
            <a:endParaRPr sz="3400"/>
          </a:p>
          <a:p>
            <a:pPr marL="0" lvl="0" indent="0" algn="l" rtl="0">
              <a:spcBef>
                <a:spcPts val="1200"/>
              </a:spcBef>
              <a:spcAft>
                <a:spcPts val="0"/>
              </a:spcAft>
              <a:buNone/>
            </a:pPr>
            <a:endParaRPr sz="3400"/>
          </a:p>
          <a:p>
            <a:pPr marL="0" lvl="0" indent="0" algn="l" rtl="0">
              <a:spcBef>
                <a:spcPts val="1200"/>
              </a:spcBef>
              <a:spcAft>
                <a:spcPts val="0"/>
              </a:spcAft>
              <a:buNone/>
            </a:pPr>
            <a:endParaRPr sz="3400"/>
          </a:p>
          <a:p>
            <a:pPr marL="0" lvl="0" indent="0" algn="l" rtl="0">
              <a:spcBef>
                <a:spcPts val="1200"/>
              </a:spcBef>
              <a:spcAft>
                <a:spcPts val="1200"/>
              </a:spcAft>
              <a:buNone/>
            </a:pPr>
            <a:endParaRPr sz="3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Child Centered Parenting</a:t>
            </a:r>
            <a:endParaRPr sz="4000" b="1"/>
          </a:p>
        </p:txBody>
      </p:sp>
      <p:sp>
        <p:nvSpPr>
          <p:cNvPr id="255" name="Google Shape;255;p38"/>
          <p:cNvSpPr txBox="1">
            <a:spLocks noGrp="1"/>
          </p:cNvSpPr>
          <p:nvPr>
            <p:ph type="body" idx="1"/>
          </p:nvPr>
        </p:nvSpPr>
        <p:spPr>
          <a:xfrm>
            <a:off x="387900" y="1211900"/>
            <a:ext cx="8368200" cy="3931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88"/>
              <a:buNone/>
            </a:pPr>
            <a:r>
              <a:rPr lang="en" sz="3444" b="1"/>
              <a:t>Our Conversations:</a:t>
            </a:r>
            <a:endParaRPr sz="3444" b="1"/>
          </a:p>
          <a:p>
            <a:pPr marL="457200" lvl="0" indent="-447324" algn="l" rtl="0">
              <a:lnSpc>
                <a:spcPct val="95000"/>
              </a:lnSpc>
              <a:spcBef>
                <a:spcPts val="1200"/>
              </a:spcBef>
              <a:spcAft>
                <a:spcPts val="0"/>
              </a:spcAft>
              <a:buSzPts val="3444"/>
              <a:buChar char="●"/>
            </a:pPr>
            <a:r>
              <a:rPr lang="en" sz="3444"/>
              <a:t>“Mom, mom, mom, mom…”</a:t>
            </a:r>
            <a:endParaRPr sz="3444"/>
          </a:p>
          <a:p>
            <a:pPr marL="457200" lvl="0" indent="-447324" algn="l" rtl="0">
              <a:lnSpc>
                <a:spcPct val="95000"/>
              </a:lnSpc>
              <a:spcBef>
                <a:spcPts val="0"/>
              </a:spcBef>
              <a:spcAft>
                <a:spcPts val="0"/>
              </a:spcAft>
              <a:buSzPts val="3444"/>
              <a:buChar char="●"/>
            </a:pPr>
            <a:r>
              <a:rPr lang="en" sz="3444"/>
              <a:t>Talking about our children</a:t>
            </a:r>
            <a:endParaRPr sz="3444"/>
          </a:p>
          <a:p>
            <a:pPr marL="457200" lvl="0" indent="0" algn="l" rtl="0">
              <a:lnSpc>
                <a:spcPct val="95000"/>
              </a:lnSpc>
              <a:spcBef>
                <a:spcPts val="1200"/>
              </a:spcBef>
              <a:spcAft>
                <a:spcPts val="0"/>
              </a:spcAft>
              <a:buNone/>
            </a:pPr>
            <a:endParaRPr sz="3444"/>
          </a:p>
          <a:p>
            <a:pPr marL="0" lvl="0" indent="0" algn="l" rtl="0">
              <a:lnSpc>
                <a:spcPct val="95000"/>
              </a:lnSpc>
              <a:spcBef>
                <a:spcPts val="1200"/>
              </a:spcBef>
              <a:spcAft>
                <a:spcPts val="0"/>
              </a:spcAft>
              <a:buSzPts val="688"/>
              <a:buNone/>
            </a:pPr>
            <a:endParaRPr sz="2325"/>
          </a:p>
          <a:p>
            <a:pPr marL="0" lvl="0" indent="0" algn="l" rtl="0">
              <a:lnSpc>
                <a:spcPct val="95000"/>
              </a:lnSpc>
              <a:spcBef>
                <a:spcPts val="1200"/>
              </a:spcBef>
              <a:spcAft>
                <a:spcPts val="1200"/>
              </a:spcAft>
              <a:buSzPts val="688"/>
              <a:buNone/>
            </a:pPr>
            <a:endParaRPr sz="2125"/>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Parenting is Sacred</a:t>
            </a:r>
            <a:endParaRPr sz="4000" b="1"/>
          </a:p>
        </p:txBody>
      </p:sp>
      <p:sp>
        <p:nvSpPr>
          <p:cNvPr id="77" name="Google Shape;77;p15"/>
          <p:cNvSpPr txBox="1">
            <a:spLocks noGrp="1"/>
          </p:cNvSpPr>
          <p:nvPr>
            <p:ph type="body" idx="1"/>
          </p:nvPr>
        </p:nvSpPr>
        <p:spPr>
          <a:xfrm>
            <a:off x="387900" y="1144125"/>
            <a:ext cx="8368200" cy="39993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88"/>
              <a:buNone/>
            </a:pPr>
            <a:r>
              <a:rPr lang="en" sz="2850"/>
              <a:t>Psalm 127: </a:t>
            </a:r>
            <a:endParaRPr sz="2850"/>
          </a:p>
          <a:p>
            <a:pPr marL="0" lvl="0" indent="0" algn="l" rtl="0">
              <a:lnSpc>
                <a:spcPct val="95000"/>
              </a:lnSpc>
              <a:spcBef>
                <a:spcPts val="1200"/>
              </a:spcBef>
              <a:spcAft>
                <a:spcPts val="0"/>
              </a:spcAft>
              <a:buSzPts val="688"/>
              <a:buNone/>
            </a:pPr>
            <a:r>
              <a:rPr lang="en" sz="2850"/>
              <a:t>3 Children are a heritage from the Lord,</a:t>
            </a:r>
            <a:endParaRPr sz="2850"/>
          </a:p>
          <a:p>
            <a:pPr marL="0" lvl="0" indent="0" algn="l" rtl="0">
              <a:lnSpc>
                <a:spcPct val="95000"/>
              </a:lnSpc>
              <a:spcBef>
                <a:spcPts val="1200"/>
              </a:spcBef>
              <a:spcAft>
                <a:spcPts val="0"/>
              </a:spcAft>
              <a:buSzPts val="688"/>
              <a:buNone/>
            </a:pPr>
            <a:r>
              <a:rPr lang="en" sz="2850"/>
              <a:t>    offspring a reward from him.</a:t>
            </a:r>
            <a:endParaRPr sz="2850"/>
          </a:p>
          <a:p>
            <a:pPr marL="0" lvl="0" indent="0" algn="l" rtl="0">
              <a:lnSpc>
                <a:spcPct val="95000"/>
              </a:lnSpc>
              <a:spcBef>
                <a:spcPts val="1200"/>
              </a:spcBef>
              <a:spcAft>
                <a:spcPts val="0"/>
              </a:spcAft>
              <a:buSzPts val="688"/>
              <a:buNone/>
            </a:pPr>
            <a:r>
              <a:rPr lang="en" sz="2850"/>
              <a:t>4 Like arrows in the hands of a warrior</a:t>
            </a:r>
            <a:endParaRPr sz="2850"/>
          </a:p>
          <a:p>
            <a:pPr marL="0" lvl="0" indent="0" algn="l" rtl="0">
              <a:lnSpc>
                <a:spcPct val="95000"/>
              </a:lnSpc>
              <a:spcBef>
                <a:spcPts val="1200"/>
              </a:spcBef>
              <a:spcAft>
                <a:spcPts val="0"/>
              </a:spcAft>
              <a:buSzPts val="688"/>
              <a:buNone/>
            </a:pPr>
            <a:r>
              <a:rPr lang="en" sz="2850"/>
              <a:t>    are children born in one’s youth.</a:t>
            </a:r>
            <a:endParaRPr sz="2850"/>
          </a:p>
          <a:p>
            <a:pPr marL="0" lvl="0" indent="0" algn="l" rtl="0">
              <a:lnSpc>
                <a:spcPct val="95000"/>
              </a:lnSpc>
              <a:spcBef>
                <a:spcPts val="1200"/>
              </a:spcBef>
              <a:spcAft>
                <a:spcPts val="0"/>
              </a:spcAft>
              <a:buSzPts val="688"/>
              <a:buNone/>
            </a:pPr>
            <a:r>
              <a:rPr lang="en" sz="2850"/>
              <a:t>5 Blessed is the man</a:t>
            </a:r>
            <a:endParaRPr sz="2850"/>
          </a:p>
          <a:p>
            <a:pPr marL="0" lvl="0" indent="0" algn="l" rtl="0">
              <a:lnSpc>
                <a:spcPct val="95000"/>
              </a:lnSpc>
              <a:spcBef>
                <a:spcPts val="1200"/>
              </a:spcBef>
              <a:spcAft>
                <a:spcPts val="0"/>
              </a:spcAft>
              <a:buSzPts val="688"/>
              <a:buNone/>
            </a:pPr>
            <a:r>
              <a:rPr lang="en" sz="2850"/>
              <a:t>    whose quiver is full of them.</a:t>
            </a:r>
            <a:endParaRPr sz="2850"/>
          </a:p>
          <a:p>
            <a:pPr marL="0" lvl="0" indent="0" algn="l" rtl="0">
              <a:lnSpc>
                <a:spcPct val="95000"/>
              </a:lnSpc>
              <a:spcBef>
                <a:spcPts val="1200"/>
              </a:spcBef>
              <a:spcAft>
                <a:spcPts val="1200"/>
              </a:spcAft>
              <a:buSzPts val="688"/>
              <a:buNone/>
            </a:pPr>
            <a:endParaRPr sz="275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Child Centered Parenting</a:t>
            </a:r>
            <a:endParaRPr sz="4000" b="1"/>
          </a:p>
        </p:txBody>
      </p:sp>
      <p:sp>
        <p:nvSpPr>
          <p:cNvPr id="261" name="Google Shape;261;p39"/>
          <p:cNvSpPr txBox="1">
            <a:spLocks noGrp="1"/>
          </p:cNvSpPr>
          <p:nvPr>
            <p:ph type="body" idx="1"/>
          </p:nvPr>
        </p:nvSpPr>
        <p:spPr>
          <a:xfrm>
            <a:off x="343875" y="142817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400"/>
              <a:t>Our Conversations</a:t>
            </a:r>
            <a:endParaRPr sz="3400"/>
          </a:p>
          <a:p>
            <a:pPr marL="0" lvl="0" indent="0" algn="l" rtl="0">
              <a:spcBef>
                <a:spcPts val="1200"/>
              </a:spcBef>
              <a:spcAft>
                <a:spcPts val="1200"/>
              </a:spcAft>
              <a:buNone/>
            </a:pPr>
            <a:r>
              <a:rPr lang="en" sz="3400"/>
              <a:t>Our Home</a:t>
            </a:r>
            <a:endParaRPr sz="3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Child Centered Parenting</a:t>
            </a:r>
            <a:endParaRPr sz="4000" b="1"/>
          </a:p>
        </p:txBody>
      </p:sp>
      <p:sp>
        <p:nvSpPr>
          <p:cNvPr id="267" name="Google Shape;267;p40"/>
          <p:cNvSpPr txBox="1">
            <a:spLocks noGrp="1"/>
          </p:cNvSpPr>
          <p:nvPr>
            <p:ph type="body" idx="1"/>
          </p:nvPr>
        </p:nvSpPr>
        <p:spPr>
          <a:xfrm>
            <a:off x="387900" y="1211900"/>
            <a:ext cx="8368200" cy="3931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88"/>
              <a:buNone/>
            </a:pPr>
            <a:r>
              <a:rPr lang="en" sz="3444" b="1"/>
              <a:t>Our Home:</a:t>
            </a:r>
            <a:endParaRPr sz="3444" b="1"/>
          </a:p>
          <a:p>
            <a:pPr marL="457200" lvl="0" indent="-447324" algn="l" rtl="0">
              <a:lnSpc>
                <a:spcPct val="95000"/>
              </a:lnSpc>
              <a:spcBef>
                <a:spcPts val="1200"/>
              </a:spcBef>
              <a:spcAft>
                <a:spcPts val="0"/>
              </a:spcAft>
              <a:buSzPts val="3444"/>
              <a:buChar char="●"/>
            </a:pPr>
            <a:r>
              <a:rPr lang="en" sz="3444"/>
              <a:t>Meal times</a:t>
            </a:r>
            <a:endParaRPr sz="3444"/>
          </a:p>
          <a:p>
            <a:pPr marL="457200" lvl="0" indent="-447324" algn="l" rtl="0">
              <a:lnSpc>
                <a:spcPct val="95000"/>
              </a:lnSpc>
              <a:spcBef>
                <a:spcPts val="0"/>
              </a:spcBef>
              <a:spcAft>
                <a:spcPts val="0"/>
              </a:spcAft>
              <a:buSzPts val="3444"/>
              <a:buChar char="●"/>
            </a:pPr>
            <a:r>
              <a:rPr lang="en" sz="3444"/>
              <a:t>Cleaning</a:t>
            </a:r>
            <a:endParaRPr sz="3444"/>
          </a:p>
          <a:p>
            <a:pPr marL="457200" lvl="0" indent="-447324" algn="l" rtl="0">
              <a:lnSpc>
                <a:spcPct val="95000"/>
              </a:lnSpc>
              <a:spcBef>
                <a:spcPts val="0"/>
              </a:spcBef>
              <a:spcAft>
                <a:spcPts val="0"/>
              </a:spcAft>
              <a:buSzPts val="3444"/>
              <a:buChar char="●"/>
            </a:pPr>
            <a:r>
              <a:rPr lang="en" sz="3444"/>
              <a:t>Living spaces</a:t>
            </a:r>
            <a:endParaRPr sz="3444"/>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2"/>
          <p:cNvSpPr txBox="1">
            <a:spLocks noGrp="1"/>
          </p:cNvSpPr>
          <p:nvPr>
            <p:ph type="body" idx="1"/>
          </p:nvPr>
        </p:nvSpPr>
        <p:spPr>
          <a:xfrm>
            <a:off x="148850" y="84550"/>
            <a:ext cx="6711300" cy="49353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2600"/>
              <a:t>The answer has more to do with the Industrial Revolution- and burgeoning consumerism- than it does with cognitive science or child development.</a:t>
            </a:r>
            <a:endParaRPr sz="2600"/>
          </a:p>
          <a:p>
            <a:pPr marL="0" lvl="0" indent="0" algn="l" rtl="0">
              <a:spcBef>
                <a:spcPts val="1200"/>
              </a:spcBef>
              <a:spcAft>
                <a:spcPts val="1200"/>
              </a:spcAft>
              <a:buNone/>
            </a:pPr>
            <a:r>
              <a:rPr lang="en" sz="2600"/>
              <a:t>Back in the early 1800s, all kids in the U.S. pretty much played in the same way- no matter if they were rich, poor, or somewhere in between, they didn’t have toys in their homes. Instead, they did what kids have done for two hundred thousand years; they created their own toys with objects they found around the house or outside…</a:t>
            </a:r>
            <a:endParaRPr sz="2600"/>
          </a:p>
        </p:txBody>
      </p:sp>
      <p:pic>
        <p:nvPicPr>
          <p:cNvPr id="280" name="Google Shape;280;p42"/>
          <p:cNvPicPr preferRelativeResize="0"/>
          <p:nvPr/>
        </p:nvPicPr>
        <p:blipFill>
          <a:blip r:embed="rId3">
            <a:alphaModFix/>
          </a:blip>
          <a:stretch>
            <a:fillRect/>
          </a:stretch>
        </p:blipFill>
        <p:spPr>
          <a:xfrm>
            <a:off x="6860150" y="1792416"/>
            <a:ext cx="2122650" cy="322731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3"/>
          <p:cNvSpPr txBox="1">
            <a:spLocks noGrp="1"/>
          </p:cNvSpPr>
          <p:nvPr>
            <p:ph type="body" idx="1"/>
          </p:nvPr>
        </p:nvSpPr>
        <p:spPr>
          <a:xfrm>
            <a:off x="148850" y="207850"/>
            <a:ext cx="6711300" cy="4703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sz="2600"/>
              <a:t>In the mid- 1800s, a new idea in psychology emerged and collided with the Industrial Revolution- and Western children have never played the same way again. Parenting experts began advocating for the “use of blocks, in the school and at home, to teach values of order as well as building skills,” and for the use of “board games to enhance powers of planning and order,” Howard wrote.</a:t>
            </a:r>
            <a:endParaRPr sz="2600"/>
          </a:p>
        </p:txBody>
      </p:sp>
      <p:pic>
        <p:nvPicPr>
          <p:cNvPr id="286" name="Google Shape;286;p43"/>
          <p:cNvPicPr preferRelativeResize="0"/>
          <p:nvPr/>
        </p:nvPicPr>
        <p:blipFill>
          <a:blip r:embed="rId3">
            <a:alphaModFix/>
          </a:blip>
          <a:stretch>
            <a:fillRect/>
          </a:stretch>
        </p:blipFill>
        <p:spPr>
          <a:xfrm>
            <a:off x="6860150" y="1792416"/>
            <a:ext cx="2122650" cy="322731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4"/>
          <p:cNvSpPr txBox="1">
            <a:spLocks noGrp="1"/>
          </p:cNvSpPr>
          <p:nvPr>
            <p:ph type="body" idx="1"/>
          </p:nvPr>
        </p:nvSpPr>
        <p:spPr>
          <a:xfrm>
            <a:off x="148850" y="207850"/>
            <a:ext cx="6711300" cy="4703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600"/>
              <a:t>A few decades later, the Industrial Revolution ushered in countless new ways to produce toys, dolls, puzzles, and books- in bulk. Never before were children’s trinkets cheaper to produce or more appealing to children. Toys were more colorful; dolls were more lifelike; and both were more widely advertised to eager parents who had more disposable income in their pockets.</a:t>
            </a:r>
            <a:endParaRPr sz="2600"/>
          </a:p>
        </p:txBody>
      </p:sp>
      <p:pic>
        <p:nvPicPr>
          <p:cNvPr id="292" name="Google Shape;292;p44"/>
          <p:cNvPicPr preferRelativeResize="0"/>
          <p:nvPr/>
        </p:nvPicPr>
        <p:blipFill>
          <a:blip r:embed="rId3">
            <a:alphaModFix/>
          </a:blip>
          <a:stretch>
            <a:fillRect/>
          </a:stretch>
        </p:blipFill>
        <p:spPr>
          <a:xfrm>
            <a:off x="6860150" y="1792416"/>
            <a:ext cx="2122650" cy="322731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Child Centered Parenting</a:t>
            </a:r>
            <a:endParaRPr sz="4000" b="1"/>
          </a:p>
        </p:txBody>
      </p:sp>
      <p:sp>
        <p:nvSpPr>
          <p:cNvPr id="305" name="Google Shape;305;p46"/>
          <p:cNvSpPr txBox="1">
            <a:spLocks noGrp="1"/>
          </p:cNvSpPr>
          <p:nvPr>
            <p:ph type="body" idx="1"/>
          </p:nvPr>
        </p:nvSpPr>
        <p:spPr>
          <a:xfrm>
            <a:off x="343875" y="142817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400"/>
              <a:t>Our Conversations</a:t>
            </a:r>
            <a:endParaRPr sz="3400"/>
          </a:p>
          <a:p>
            <a:pPr marL="0" lvl="0" indent="0" algn="l" rtl="0">
              <a:spcBef>
                <a:spcPts val="1200"/>
              </a:spcBef>
              <a:spcAft>
                <a:spcPts val="0"/>
              </a:spcAft>
              <a:buNone/>
            </a:pPr>
            <a:r>
              <a:rPr lang="en" sz="3400"/>
              <a:t>Our Home</a:t>
            </a:r>
            <a:endParaRPr sz="3400"/>
          </a:p>
          <a:p>
            <a:pPr marL="0" lvl="0" indent="0" algn="l" rtl="0">
              <a:spcBef>
                <a:spcPts val="1200"/>
              </a:spcBef>
              <a:spcAft>
                <a:spcPts val="1200"/>
              </a:spcAft>
              <a:buNone/>
            </a:pPr>
            <a:r>
              <a:rPr lang="en" sz="3400"/>
              <a:t>Our Time</a:t>
            </a:r>
            <a:endParaRPr sz="3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Child Centered Parenting</a:t>
            </a:r>
            <a:endParaRPr sz="4000" b="1"/>
          </a:p>
        </p:txBody>
      </p:sp>
      <p:sp>
        <p:nvSpPr>
          <p:cNvPr id="311" name="Google Shape;311;p47"/>
          <p:cNvSpPr txBox="1">
            <a:spLocks noGrp="1"/>
          </p:cNvSpPr>
          <p:nvPr>
            <p:ph type="body" idx="1"/>
          </p:nvPr>
        </p:nvSpPr>
        <p:spPr>
          <a:xfrm>
            <a:off x="387900" y="1211900"/>
            <a:ext cx="8368200" cy="3931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88"/>
              <a:buNone/>
            </a:pPr>
            <a:r>
              <a:rPr lang="en" sz="3444" b="1"/>
              <a:t>Our Time:</a:t>
            </a:r>
            <a:endParaRPr sz="3444" b="1"/>
          </a:p>
          <a:p>
            <a:pPr marL="457200" lvl="0" indent="-447324" algn="l" rtl="0">
              <a:lnSpc>
                <a:spcPct val="95000"/>
              </a:lnSpc>
              <a:spcBef>
                <a:spcPts val="1200"/>
              </a:spcBef>
              <a:spcAft>
                <a:spcPts val="0"/>
              </a:spcAft>
              <a:buSzPts val="3444"/>
              <a:buChar char="●"/>
            </a:pPr>
            <a:r>
              <a:rPr lang="en" sz="3444"/>
              <a:t>All the schedules</a:t>
            </a:r>
            <a:endParaRPr sz="3444"/>
          </a:p>
          <a:p>
            <a:pPr marL="457200" lvl="0" indent="0" algn="l" rtl="0">
              <a:lnSpc>
                <a:spcPct val="95000"/>
              </a:lnSpc>
              <a:spcBef>
                <a:spcPts val="1200"/>
              </a:spcBef>
              <a:spcAft>
                <a:spcPts val="0"/>
              </a:spcAft>
              <a:buNone/>
            </a:pPr>
            <a:endParaRPr sz="3444"/>
          </a:p>
          <a:p>
            <a:pPr marL="0" lvl="0" indent="0" algn="l" rtl="0">
              <a:lnSpc>
                <a:spcPct val="95000"/>
              </a:lnSpc>
              <a:spcBef>
                <a:spcPts val="1200"/>
              </a:spcBef>
              <a:spcAft>
                <a:spcPts val="0"/>
              </a:spcAft>
              <a:buSzPts val="688"/>
              <a:buNone/>
            </a:pPr>
            <a:endParaRPr sz="2325" b="1"/>
          </a:p>
          <a:p>
            <a:pPr marL="0" lvl="0" indent="0" algn="l" rtl="0">
              <a:lnSpc>
                <a:spcPct val="95000"/>
              </a:lnSpc>
              <a:spcBef>
                <a:spcPts val="1200"/>
              </a:spcBef>
              <a:spcAft>
                <a:spcPts val="1200"/>
              </a:spcAft>
              <a:buSzPts val="688"/>
              <a:buNone/>
            </a:pPr>
            <a:endParaRPr sz="2125"/>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8"/>
          <p:cNvSpPr txBox="1">
            <a:spLocks noGrp="1"/>
          </p:cNvSpPr>
          <p:nvPr>
            <p:ph type="body" idx="1"/>
          </p:nvPr>
        </p:nvSpPr>
        <p:spPr>
          <a:xfrm>
            <a:off x="157650" y="84550"/>
            <a:ext cx="6773100" cy="4932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615"/>
              <a:t>So Christina undertook a massive project. She read and reviewed more than 650 parenting books and manuals, dating all the way back to the mid-1700s; around this time “experts” began writing manuals for “intelligent parents,” and the field of pediatrics began to emerge as a distinct discipline….</a:t>
            </a:r>
            <a:endParaRPr sz="2615"/>
          </a:p>
        </p:txBody>
      </p:sp>
      <p:pic>
        <p:nvPicPr>
          <p:cNvPr id="317" name="Google Shape;317;p48"/>
          <p:cNvPicPr preferRelativeResize="0"/>
          <p:nvPr/>
        </p:nvPicPr>
        <p:blipFill>
          <a:blip r:embed="rId3">
            <a:alphaModFix/>
          </a:blip>
          <a:stretch>
            <a:fillRect/>
          </a:stretch>
        </p:blipFill>
        <p:spPr>
          <a:xfrm>
            <a:off x="6860150" y="1792416"/>
            <a:ext cx="2122650" cy="322731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9"/>
          <p:cNvSpPr txBox="1">
            <a:spLocks noGrp="1"/>
          </p:cNvSpPr>
          <p:nvPr>
            <p:ph type="body" idx="1"/>
          </p:nvPr>
        </p:nvSpPr>
        <p:spPr>
          <a:xfrm>
            <a:off x="157650" y="84550"/>
            <a:ext cx="6773100" cy="49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52"/>
              <a:buNone/>
            </a:pPr>
            <a:r>
              <a:rPr lang="en" sz="2615"/>
              <a:t>The book’s conclusion is a whopper: Much of the parenting advice out there today isn’t based on “scientific or medical studies,” or even on traditional knowledge passed down from grandmas to moms for centuries. Instead, a big chunk of it comes from centuries-old pamphlets- often written by male doctors- intended for foundling hospitals, where nurses cared for dozens, even hundreds, of abandoned babies, all at once. </a:t>
            </a:r>
            <a:endParaRPr sz="2615"/>
          </a:p>
          <a:p>
            <a:pPr marL="0" lvl="0" indent="0" algn="l" rtl="0">
              <a:spcBef>
                <a:spcPts val="1200"/>
              </a:spcBef>
              <a:spcAft>
                <a:spcPts val="1200"/>
              </a:spcAft>
              <a:buSzPts val="852"/>
              <a:buNone/>
            </a:pPr>
            <a:endParaRPr sz="2615"/>
          </a:p>
        </p:txBody>
      </p:sp>
      <p:pic>
        <p:nvPicPr>
          <p:cNvPr id="323" name="Google Shape;323;p49"/>
          <p:cNvPicPr preferRelativeResize="0"/>
          <p:nvPr/>
        </p:nvPicPr>
        <p:blipFill>
          <a:blip r:embed="rId3">
            <a:alphaModFix/>
          </a:blip>
          <a:stretch>
            <a:fillRect/>
          </a:stretch>
        </p:blipFill>
        <p:spPr>
          <a:xfrm>
            <a:off x="6860150" y="1792416"/>
            <a:ext cx="2122650" cy="322731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0"/>
          <p:cNvSpPr txBox="1">
            <a:spLocks noGrp="1"/>
          </p:cNvSpPr>
          <p:nvPr>
            <p:ph type="body" idx="1"/>
          </p:nvPr>
        </p:nvSpPr>
        <p:spPr>
          <a:xfrm>
            <a:off x="148850" y="207850"/>
            <a:ext cx="6711300" cy="4703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600"/>
              <a:t>Free yourself from advice overload by remembering that we got to this point in human history without the benefit of child-rearing manuals, pregnancy diet books, or potty training treatises. If you seek parenting advice, first try asking an older parent you admire. She’ll be thrilled, and her advice won’t last 378 pages. </a:t>
            </a:r>
            <a:endParaRPr sz="2600"/>
          </a:p>
        </p:txBody>
      </p:sp>
      <p:pic>
        <p:nvPicPr>
          <p:cNvPr id="329" name="Google Shape;329;p50"/>
          <p:cNvPicPr preferRelativeResize="0"/>
          <p:nvPr/>
        </p:nvPicPr>
        <p:blipFill>
          <a:blip r:embed="rId3">
            <a:alphaModFix/>
          </a:blip>
          <a:stretch>
            <a:fillRect/>
          </a:stretch>
        </p:blipFill>
        <p:spPr>
          <a:xfrm>
            <a:off x="7010075" y="1819602"/>
            <a:ext cx="2013475" cy="3027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Parenting is Sacred</a:t>
            </a:r>
            <a:endParaRPr sz="4000" b="1"/>
          </a:p>
        </p:txBody>
      </p:sp>
      <p:sp>
        <p:nvSpPr>
          <p:cNvPr id="83" name="Google Shape;83;p16"/>
          <p:cNvSpPr txBox="1">
            <a:spLocks noGrp="1"/>
          </p:cNvSpPr>
          <p:nvPr>
            <p:ph type="body" idx="1"/>
          </p:nvPr>
        </p:nvSpPr>
        <p:spPr>
          <a:xfrm>
            <a:off x="387900" y="1144125"/>
            <a:ext cx="8368200" cy="389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400"/>
              <a:t>Proverbs 17:6</a:t>
            </a:r>
            <a:endParaRPr sz="3400"/>
          </a:p>
          <a:p>
            <a:pPr marL="0" lvl="0" indent="0" algn="l" rtl="0">
              <a:spcBef>
                <a:spcPts val="1200"/>
              </a:spcBef>
              <a:spcAft>
                <a:spcPts val="0"/>
              </a:spcAft>
              <a:buNone/>
            </a:pPr>
            <a:r>
              <a:rPr lang="en" sz="3400"/>
              <a:t>Children’s children are a crown to the aged,</a:t>
            </a:r>
            <a:endParaRPr sz="3400"/>
          </a:p>
          <a:p>
            <a:pPr marL="0" lvl="0" indent="0" algn="l" rtl="0">
              <a:spcBef>
                <a:spcPts val="1200"/>
              </a:spcBef>
              <a:spcAft>
                <a:spcPts val="1200"/>
              </a:spcAft>
              <a:buNone/>
            </a:pPr>
            <a:r>
              <a:rPr lang="en" sz="3400"/>
              <a:t>and parents are the pride of their children.</a:t>
            </a:r>
            <a:endParaRPr sz="3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1"/>
          <p:cNvSpPr txBox="1">
            <a:spLocks noGrp="1"/>
          </p:cNvSpPr>
          <p:nvPr>
            <p:ph type="body" idx="1"/>
          </p:nvPr>
        </p:nvSpPr>
        <p:spPr>
          <a:xfrm>
            <a:off x="131225" y="102175"/>
            <a:ext cx="6948900" cy="4879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600"/>
              <a:t>Our brains essentially have two modes, focused and unfocused. Focused mode is a mind at attention. It’s on when we’re processing outside information, completing a task, checking our cellphone, watching tv, listening to a podcast, having a conversation, or anything else that requires us to attend to the outside world.</a:t>
            </a:r>
            <a:endParaRPr sz="2600"/>
          </a:p>
        </p:txBody>
      </p:sp>
      <p:pic>
        <p:nvPicPr>
          <p:cNvPr id="335" name="Google Shape;335;p51"/>
          <p:cNvPicPr preferRelativeResize="0"/>
          <p:nvPr/>
        </p:nvPicPr>
        <p:blipFill>
          <a:blip r:embed="rId3">
            <a:alphaModFix/>
          </a:blip>
          <a:stretch>
            <a:fillRect/>
          </a:stretch>
        </p:blipFill>
        <p:spPr>
          <a:xfrm>
            <a:off x="6992150" y="1886125"/>
            <a:ext cx="2067349" cy="31432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2"/>
          <p:cNvSpPr txBox="1">
            <a:spLocks noGrp="1"/>
          </p:cNvSpPr>
          <p:nvPr>
            <p:ph type="body" idx="1"/>
          </p:nvPr>
        </p:nvSpPr>
        <p:spPr>
          <a:xfrm>
            <a:off x="131225" y="102175"/>
            <a:ext cx="6948900" cy="48792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2600"/>
              <a:t>Unfocused mode occurs when we’re not paying attention. It’s inward mind-wandering, a rest state that restores and rebuilds the resources needed to work better and more efficiently in the focused state. Time in unfocused mode is critical to get shit done, tap into creativity, process complicated information, and more…</a:t>
            </a:r>
            <a:endParaRPr sz="2600"/>
          </a:p>
          <a:p>
            <a:pPr marL="0" lvl="0" indent="0" algn="l" rtl="0">
              <a:spcBef>
                <a:spcPts val="1200"/>
              </a:spcBef>
              <a:spcAft>
                <a:spcPts val="1200"/>
              </a:spcAft>
              <a:buNone/>
            </a:pPr>
            <a:r>
              <a:rPr lang="en" sz="2600"/>
              <a:t>Our collective lack of boredom may be causing us to reach near-crisis levels of mental fatigue.</a:t>
            </a:r>
            <a:endParaRPr sz="2600"/>
          </a:p>
        </p:txBody>
      </p:sp>
      <p:pic>
        <p:nvPicPr>
          <p:cNvPr id="341" name="Google Shape;341;p52"/>
          <p:cNvPicPr preferRelativeResize="0"/>
          <p:nvPr/>
        </p:nvPicPr>
        <p:blipFill>
          <a:blip r:embed="rId3">
            <a:alphaModFix/>
          </a:blip>
          <a:stretch>
            <a:fillRect/>
          </a:stretch>
        </p:blipFill>
        <p:spPr>
          <a:xfrm>
            <a:off x="6992150" y="1886125"/>
            <a:ext cx="2067349" cy="31432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3"/>
          <p:cNvSpPr txBox="1">
            <a:spLocks noGrp="1"/>
          </p:cNvSpPr>
          <p:nvPr>
            <p:ph type="body" idx="1"/>
          </p:nvPr>
        </p:nvSpPr>
        <p:spPr>
          <a:xfrm>
            <a:off x="131225" y="102175"/>
            <a:ext cx="6869700" cy="4879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600"/>
              <a:t>&lt;Torrence Test of Creative Thinking&gt;</a:t>
            </a:r>
            <a:endParaRPr sz="2600"/>
          </a:p>
          <a:p>
            <a:pPr marL="0" lvl="0" indent="0" algn="l" rtl="0">
              <a:spcBef>
                <a:spcPts val="1200"/>
              </a:spcBef>
              <a:spcAft>
                <a:spcPts val="1200"/>
              </a:spcAft>
              <a:buNone/>
            </a:pPr>
            <a:r>
              <a:rPr lang="en" sz="2600"/>
              <a:t>And now we’ve killed off one of the main drivers of creativity: mind-wandering. The result? A researcher at the University of William and Mary analyzed 300,000 Torrance Test scores since the 1950s. She found that the creativity scores began to nosedive in 1990, leading her to conclude that we’re now facing a “creativity crisis.”</a:t>
            </a:r>
            <a:endParaRPr sz="2600"/>
          </a:p>
        </p:txBody>
      </p:sp>
      <p:pic>
        <p:nvPicPr>
          <p:cNvPr id="347" name="Google Shape;347;p53"/>
          <p:cNvPicPr preferRelativeResize="0"/>
          <p:nvPr/>
        </p:nvPicPr>
        <p:blipFill>
          <a:blip r:embed="rId3">
            <a:alphaModFix/>
          </a:blip>
          <a:stretch>
            <a:fillRect/>
          </a:stretch>
        </p:blipFill>
        <p:spPr>
          <a:xfrm>
            <a:off x="6992150" y="1886125"/>
            <a:ext cx="2067349" cy="31432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Child Centered Parenting</a:t>
            </a:r>
            <a:endParaRPr sz="4000" b="1"/>
          </a:p>
        </p:txBody>
      </p:sp>
      <p:sp>
        <p:nvSpPr>
          <p:cNvPr id="353" name="Google Shape;353;p54"/>
          <p:cNvSpPr txBox="1">
            <a:spLocks noGrp="1"/>
          </p:cNvSpPr>
          <p:nvPr>
            <p:ph type="body" idx="1"/>
          </p:nvPr>
        </p:nvSpPr>
        <p:spPr>
          <a:xfrm>
            <a:off x="387900" y="1211900"/>
            <a:ext cx="8368200" cy="3931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88"/>
              <a:buNone/>
            </a:pPr>
            <a:r>
              <a:rPr lang="en" sz="3444" b="1"/>
              <a:t>Our Time:</a:t>
            </a:r>
            <a:endParaRPr sz="3444" b="1"/>
          </a:p>
          <a:p>
            <a:pPr marL="457200" lvl="0" indent="-447324" algn="l" rtl="0">
              <a:lnSpc>
                <a:spcPct val="95000"/>
              </a:lnSpc>
              <a:spcBef>
                <a:spcPts val="1200"/>
              </a:spcBef>
              <a:spcAft>
                <a:spcPts val="0"/>
              </a:spcAft>
              <a:buSzPts val="3444"/>
              <a:buChar char="●"/>
            </a:pPr>
            <a:r>
              <a:rPr lang="en" sz="3444"/>
              <a:t>All the schedules</a:t>
            </a:r>
            <a:endParaRPr sz="3444"/>
          </a:p>
          <a:p>
            <a:pPr marL="457200" lvl="0" indent="-447324" algn="l" rtl="0">
              <a:lnSpc>
                <a:spcPct val="95000"/>
              </a:lnSpc>
              <a:spcBef>
                <a:spcPts val="0"/>
              </a:spcBef>
              <a:spcAft>
                <a:spcPts val="0"/>
              </a:spcAft>
              <a:buSzPts val="3444"/>
              <a:buChar char="●"/>
            </a:pPr>
            <a:r>
              <a:rPr lang="en" sz="3444"/>
              <a:t>Prioritizing our children’s schedules over everything else</a:t>
            </a:r>
            <a:endParaRPr sz="3444"/>
          </a:p>
          <a:p>
            <a:pPr marL="457200" lvl="0" indent="0" algn="l" rtl="0">
              <a:lnSpc>
                <a:spcPct val="95000"/>
              </a:lnSpc>
              <a:spcBef>
                <a:spcPts val="1200"/>
              </a:spcBef>
              <a:spcAft>
                <a:spcPts val="0"/>
              </a:spcAft>
              <a:buNone/>
            </a:pPr>
            <a:endParaRPr sz="3444"/>
          </a:p>
          <a:p>
            <a:pPr marL="0" lvl="0" indent="0" algn="l" rtl="0">
              <a:lnSpc>
                <a:spcPct val="95000"/>
              </a:lnSpc>
              <a:spcBef>
                <a:spcPts val="1200"/>
              </a:spcBef>
              <a:spcAft>
                <a:spcPts val="0"/>
              </a:spcAft>
              <a:buSzPts val="688"/>
              <a:buNone/>
            </a:pPr>
            <a:endParaRPr sz="2325" b="1"/>
          </a:p>
          <a:p>
            <a:pPr marL="0" lvl="0" indent="0" algn="l" rtl="0">
              <a:lnSpc>
                <a:spcPct val="95000"/>
              </a:lnSpc>
              <a:spcBef>
                <a:spcPts val="1200"/>
              </a:spcBef>
              <a:spcAft>
                <a:spcPts val="1200"/>
              </a:spcAft>
              <a:buSzPts val="688"/>
              <a:buNone/>
            </a:pPr>
            <a:endParaRPr sz="2125"/>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5"/>
          <p:cNvSpPr txBox="1">
            <a:spLocks noGrp="1"/>
          </p:cNvSpPr>
          <p:nvPr>
            <p:ph type="title"/>
          </p:nvPr>
        </p:nvSpPr>
        <p:spPr>
          <a:xfrm>
            <a:off x="157650" y="458025"/>
            <a:ext cx="8816100" cy="91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Howard Hendricks, </a:t>
            </a:r>
            <a:r>
              <a:rPr lang="en" sz="4000" b="1" i="1"/>
              <a:t>Leadership for the Family</a:t>
            </a:r>
            <a:endParaRPr sz="4000" b="1" i="1"/>
          </a:p>
        </p:txBody>
      </p:sp>
      <p:sp>
        <p:nvSpPr>
          <p:cNvPr id="359" name="Google Shape;359;p55"/>
          <p:cNvSpPr txBox="1">
            <a:spLocks noGrp="1"/>
          </p:cNvSpPr>
          <p:nvPr>
            <p:ph type="body" idx="1"/>
          </p:nvPr>
        </p:nvSpPr>
        <p:spPr>
          <a:xfrm>
            <a:off x="157650" y="1255925"/>
            <a:ext cx="8816100" cy="370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600"/>
              <a:t>There's no conflict of duty in Christian experience… Your call to the ministry is not in conflict with your call to be a father, a husband, a mother, a wife. And I have discovered that personal failure does not arise from overwork. It arises from ambiguity of mission; not really knowing what are my objectives: What do I want, and what price am I willing to pay?</a:t>
            </a:r>
            <a:endParaRPr sz="2600"/>
          </a:p>
          <a:p>
            <a:pPr marL="0" lvl="0" indent="0" algn="l" rtl="0">
              <a:spcBef>
                <a:spcPts val="1200"/>
              </a:spcBef>
              <a:spcAft>
                <a:spcPts val="1200"/>
              </a:spcAft>
              <a:buNone/>
            </a:pPr>
            <a:endParaRPr sz="2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6"/>
          <p:cNvSpPr txBox="1">
            <a:spLocks noGrp="1"/>
          </p:cNvSpPr>
          <p:nvPr>
            <p:ph type="title"/>
          </p:nvPr>
        </p:nvSpPr>
        <p:spPr>
          <a:xfrm>
            <a:off x="60775" y="458025"/>
            <a:ext cx="90831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Dangers of Child Centered Parenting</a:t>
            </a:r>
            <a:endParaRPr sz="4000" b="1"/>
          </a:p>
        </p:txBody>
      </p:sp>
      <p:sp>
        <p:nvSpPr>
          <p:cNvPr id="365" name="Google Shape;365;p5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444500" algn="l" rtl="0">
              <a:spcBef>
                <a:spcPts val="0"/>
              </a:spcBef>
              <a:spcAft>
                <a:spcPts val="0"/>
              </a:spcAft>
              <a:buSzPts val="3400"/>
              <a:buChar char="●"/>
            </a:pPr>
            <a:r>
              <a:rPr lang="en" sz="3400"/>
              <a:t>Self-centeredness </a:t>
            </a:r>
            <a:endParaRPr sz="3400"/>
          </a:p>
          <a:p>
            <a:pPr marL="457200" lvl="0" indent="-444500" algn="l" rtl="0">
              <a:spcBef>
                <a:spcPts val="0"/>
              </a:spcBef>
              <a:spcAft>
                <a:spcPts val="0"/>
              </a:spcAft>
              <a:buSzPts val="3400"/>
              <a:buChar char="●"/>
            </a:pPr>
            <a:r>
              <a:rPr lang="en" sz="3400"/>
              <a:t>Child becomes the authority</a:t>
            </a:r>
            <a:endParaRPr sz="3400"/>
          </a:p>
          <a:p>
            <a:pPr marL="457200" lvl="0" indent="0" algn="l" rtl="0">
              <a:spcBef>
                <a:spcPts val="1200"/>
              </a:spcBef>
              <a:spcAft>
                <a:spcPts val="0"/>
              </a:spcAft>
              <a:buNone/>
            </a:pPr>
            <a:endParaRPr sz="3400"/>
          </a:p>
          <a:p>
            <a:pPr marL="0" lvl="0" indent="0" algn="l" rtl="0">
              <a:spcBef>
                <a:spcPts val="1200"/>
              </a:spcBef>
              <a:spcAft>
                <a:spcPts val="1200"/>
              </a:spcAft>
              <a:buNone/>
            </a:pPr>
            <a:endParaRPr sz="3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Holding the Center</a:t>
            </a:r>
            <a:endParaRPr sz="4000" b="1"/>
          </a:p>
        </p:txBody>
      </p:sp>
      <p:sp>
        <p:nvSpPr>
          <p:cNvPr id="371" name="Google Shape;371;p5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444500" algn="l" rtl="0">
              <a:spcBef>
                <a:spcPts val="0"/>
              </a:spcBef>
              <a:spcAft>
                <a:spcPts val="0"/>
              </a:spcAft>
              <a:buSzPts val="3400"/>
              <a:buChar char="●"/>
            </a:pPr>
            <a:r>
              <a:rPr lang="en" sz="3400"/>
              <a:t>SHOW your children what God values</a:t>
            </a:r>
            <a:endParaRPr sz="3400"/>
          </a:p>
          <a:p>
            <a:pPr marL="457200" lvl="0" indent="0" algn="l" rtl="0">
              <a:spcBef>
                <a:spcPts val="1200"/>
              </a:spcBef>
              <a:spcAft>
                <a:spcPts val="0"/>
              </a:spcAft>
              <a:buNone/>
            </a:pPr>
            <a:endParaRPr sz="3400"/>
          </a:p>
          <a:p>
            <a:pPr marL="457200" lvl="0" indent="0" algn="l" rtl="0">
              <a:spcBef>
                <a:spcPts val="1200"/>
              </a:spcBef>
              <a:spcAft>
                <a:spcPts val="0"/>
              </a:spcAft>
              <a:buNone/>
            </a:pPr>
            <a:endParaRPr sz="3400"/>
          </a:p>
          <a:p>
            <a:pPr marL="457200" lvl="0" indent="0" algn="l" rtl="0">
              <a:spcBef>
                <a:spcPts val="1200"/>
              </a:spcBef>
              <a:spcAft>
                <a:spcPts val="1200"/>
              </a:spcAft>
              <a:buNone/>
            </a:pPr>
            <a:endParaRPr sz="3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Holding the Center</a:t>
            </a:r>
            <a:endParaRPr sz="4000" b="1"/>
          </a:p>
        </p:txBody>
      </p:sp>
      <p:sp>
        <p:nvSpPr>
          <p:cNvPr id="377" name="Google Shape;377;p5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444500" algn="l" rtl="0">
              <a:spcBef>
                <a:spcPts val="0"/>
              </a:spcBef>
              <a:spcAft>
                <a:spcPts val="0"/>
              </a:spcAft>
              <a:buSzPts val="3400"/>
              <a:buChar char="●"/>
            </a:pPr>
            <a:r>
              <a:rPr lang="en" sz="3400"/>
              <a:t>SHOW your children what God values</a:t>
            </a:r>
            <a:endParaRPr sz="3400"/>
          </a:p>
          <a:p>
            <a:pPr marL="457200" lvl="0" indent="-444500" algn="l" rtl="0">
              <a:spcBef>
                <a:spcPts val="0"/>
              </a:spcBef>
              <a:spcAft>
                <a:spcPts val="0"/>
              </a:spcAft>
              <a:buSzPts val="3400"/>
              <a:buChar char="●"/>
            </a:pPr>
            <a:r>
              <a:rPr lang="en" sz="3400"/>
              <a:t>TEACH your children what God values</a:t>
            </a:r>
            <a:endParaRPr sz="3400"/>
          </a:p>
          <a:p>
            <a:pPr marL="457200" lvl="0" indent="0" algn="l" rtl="0">
              <a:spcBef>
                <a:spcPts val="1200"/>
              </a:spcBef>
              <a:spcAft>
                <a:spcPts val="0"/>
              </a:spcAft>
              <a:buNone/>
            </a:pPr>
            <a:endParaRPr sz="3400"/>
          </a:p>
          <a:p>
            <a:pPr marL="457200" lvl="0" indent="0" algn="l" rtl="0">
              <a:spcBef>
                <a:spcPts val="1200"/>
              </a:spcBef>
              <a:spcAft>
                <a:spcPts val="1200"/>
              </a:spcAft>
              <a:buNone/>
            </a:pPr>
            <a:endParaRPr sz="3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9"/>
          <p:cNvSpPr txBox="1">
            <a:spLocks noGrp="1"/>
          </p:cNvSpPr>
          <p:nvPr>
            <p:ph type="body" idx="1"/>
          </p:nvPr>
        </p:nvSpPr>
        <p:spPr>
          <a:xfrm>
            <a:off x="387900" y="234275"/>
            <a:ext cx="8368200" cy="4334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83" name="Google Shape;383;p59"/>
          <p:cNvPicPr preferRelativeResize="0"/>
          <p:nvPr/>
        </p:nvPicPr>
        <p:blipFill>
          <a:blip r:embed="rId3">
            <a:alphaModFix/>
          </a:blip>
          <a:stretch>
            <a:fillRect/>
          </a:stretch>
        </p:blipFill>
        <p:spPr>
          <a:xfrm>
            <a:off x="387910" y="277094"/>
            <a:ext cx="3225325" cy="4248775"/>
          </a:xfrm>
          <a:prstGeom prst="rect">
            <a:avLst/>
          </a:prstGeom>
          <a:noFill/>
          <a:ln>
            <a:noFill/>
          </a:ln>
        </p:spPr>
      </p:pic>
      <p:pic>
        <p:nvPicPr>
          <p:cNvPr id="384" name="Google Shape;384;p59"/>
          <p:cNvPicPr preferRelativeResize="0"/>
          <p:nvPr/>
        </p:nvPicPr>
        <p:blipFill>
          <a:blip r:embed="rId4">
            <a:alphaModFix/>
          </a:blip>
          <a:stretch>
            <a:fillRect/>
          </a:stretch>
        </p:blipFill>
        <p:spPr>
          <a:xfrm>
            <a:off x="5808839" y="234275"/>
            <a:ext cx="2947262" cy="4291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0"/>
          <p:cNvSpPr txBox="1">
            <a:spLocks noGrp="1"/>
          </p:cNvSpPr>
          <p:nvPr>
            <p:ph type="body" idx="1"/>
          </p:nvPr>
        </p:nvSpPr>
        <p:spPr>
          <a:xfrm>
            <a:off x="113600" y="58125"/>
            <a:ext cx="6579000" cy="502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600"/>
              <a:t>Professor Dweck says that you should praise kids based not on their identity (smart/not smart) but on their behavior (trying hard/not trying hard). In the realm of promoting cognitive achievement- motivating kids to learn stuff in school- there is good evidence to support her belief.</a:t>
            </a:r>
            <a:endParaRPr sz="2600"/>
          </a:p>
          <a:p>
            <a:pPr marL="0" lvl="0" indent="0" algn="l" rtl="0">
              <a:spcBef>
                <a:spcPts val="1200"/>
              </a:spcBef>
              <a:spcAft>
                <a:spcPts val="1200"/>
              </a:spcAft>
              <a:buNone/>
            </a:pPr>
            <a:endParaRPr sz="2600"/>
          </a:p>
        </p:txBody>
      </p:sp>
      <p:pic>
        <p:nvPicPr>
          <p:cNvPr id="390" name="Google Shape;390;p60"/>
          <p:cNvPicPr preferRelativeResize="0"/>
          <p:nvPr/>
        </p:nvPicPr>
        <p:blipFill>
          <a:blip r:embed="rId3">
            <a:alphaModFix/>
          </a:blip>
          <a:stretch>
            <a:fillRect/>
          </a:stretch>
        </p:blipFill>
        <p:spPr>
          <a:xfrm>
            <a:off x="6973525" y="1784375"/>
            <a:ext cx="2035700" cy="3311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157650" y="84550"/>
            <a:ext cx="6896100" cy="50589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en" sz="6524"/>
              <a:t>Childhood: The interval between weaning and sexual maturity</a:t>
            </a:r>
            <a:endParaRPr sz="6524"/>
          </a:p>
          <a:p>
            <a:pPr marL="0" lvl="0" indent="0" algn="l" rtl="0">
              <a:spcBef>
                <a:spcPts val="1200"/>
              </a:spcBef>
              <a:spcAft>
                <a:spcPts val="0"/>
              </a:spcAft>
              <a:buNone/>
            </a:pPr>
            <a:r>
              <a:rPr lang="en" sz="6524"/>
              <a:t>Adolescence: the time between the onset of sexual maturity and full maturity (physical development as well as brain development)</a:t>
            </a:r>
            <a:endParaRPr sz="6524"/>
          </a:p>
          <a:p>
            <a:pPr marL="0" lvl="0" indent="0" algn="l" rtl="0">
              <a:spcBef>
                <a:spcPts val="1200"/>
              </a:spcBef>
              <a:spcAft>
                <a:spcPts val="0"/>
              </a:spcAft>
              <a:buNone/>
            </a:pPr>
            <a:r>
              <a:rPr lang="en" sz="6524"/>
              <a:t>Rabbits: 10% in childhood</a:t>
            </a:r>
            <a:endParaRPr sz="6524"/>
          </a:p>
          <a:p>
            <a:pPr marL="0" lvl="0" indent="0" algn="l" rtl="0">
              <a:spcBef>
                <a:spcPts val="1200"/>
              </a:spcBef>
              <a:spcAft>
                <a:spcPts val="0"/>
              </a:spcAft>
              <a:buNone/>
            </a:pPr>
            <a:r>
              <a:rPr lang="en" sz="6524"/>
              <a:t>Horses: 10% in childhood, 4% in adolescence</a:t>
            </a:r>
            <a:endParaRPr sz="6524"/>
          </a:p>
          <a:p>
            <a:pPr marL="0" lvl="0" indent="0" algn="l" rtl="0">
              <a:spcBef>
                <a:spcPts val="1200"/>
              </a:spcBef>
              <a:spcAft>
                <a:spcPts val="0"/>
              </a:spcAft>
              <a:buNone/>
            </a:pPr>
            <a:r>
              <a:rPr lang="en" sz="6524"/>
              <a:t>Humans: 15% in childhood, and 15-16% in adolescence</a:t>
            </a:r>
            <a:endParaRPr sz="6524"/>
          </a:p>
          <a:p>
            <a:pPr marL="0" lvl="0" indent="0" algn="l" rtl="0">
              <a:spcBef>
                <a:spcPts val="1200"/>
              </a:spcBef>
              <a:spcAft>
                <a:spcPts val="0"/>
              </a:spcAft>
              <a:buNone/>
            </a:pPr>
            <a:endParaRPr sz="3400"/>
          </a:p>
          <a:p>
            <a:pPr marL="0" lvl="0" indent="0" algn="l" rtl="0">
              <a:spcBef>
                <a:spcPts val="1200"/>
              </a:spcBef>
              <a:spcAft>
                <a:spcPts val="1200"/>
              </a:spcAft>
              <a:buNone/>
            </a:pPr>
            <a:endParaRPr sz="3400"/>
          </a:p>
        </p:txBody>
      </p:sp>
      <p:pic>
        <p:nvPicPr>
          <p:cNvPr id="89" name="Google Shape;89;p17"/>
          <p:cNvPicPr preferRelativeResize="0"/>
          <p:nvPr/>
        </p:nvPicPr>
        <p:blipFill>
          <a:blip r:embed="rId3">
            <a:alphaModFix/>
          </a:blip>
          <a:stretch>
            <a:fillRect/>
          </a:stretch>
        </p:blipFill>
        <p:spPr>
          <a:xfrm>
            <a:off x="6973525" y="1784375"/>
            <a:ext cx="2035700" cy="33115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1"/>
          <p:cNvSpPr txBox="1">
            <a:spLocks noGrp="1"/>
          </p:cNvSpPr>
          <p:nvPr>
            <p:ph type="body" idx="1"/>
          </p:nvPr>
        </p:nvSpPr>
        <p:spPr>
          <a:xfrm>
            <a:off x="113600" y="58125"/>
            <a:ext cx="6579000" cy="50202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en" sz="2600"/>
              <a:t>But teaching virtues may be different…Should I say to my daughter “That was a very kind thing you did” or should I say “You are a very kind person”? Does it make any difference? If Professor Dweck’s rule applies in the realm of virtue, then praising the behavior would be a better strategy than making a statement about identity. But there is now good evidence that when it comes to teaching virtue, Professor Dweck’s approach is precisely the wrong way.</a:t>
            </a:r>
            <a:endParaRPr sz="2600"/>
          </a:p>
        </p:txBody>
      </p:sp>
      <p:pic>
        <p:nvPicPr>
          <p:cNvPr id="396" name="Google Shape;396;p61"/>
          <p:cNvPicPr preferRelativeResize="0"/>
          <p:nvPr/>
        </p:nvPicPr>
        <p:blipFill>
          <a:blip r:embed="rId3">
            <a:alphaModFix/>
          </a:blip>
          <a:stretch>
            <a:fillRect/>
          </a:stretch>
        </p:blipFill>
        <p:spPr>
          <a:xfrm>
            <a:off x="6973525" y="1784375"/>
            <a:ext cx="2035700" cy="33115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2"/>
          <p:cNvSpPr txBox="1">
            <a:spLocks noGrp="1"/>
          </p:cNvSpPr>
          <p:nvPr>
            <p:ph type="body" idx="1"/>
          </p:nvPr>
        </p:nvSpPr>
        <p:spPr>
          <a:xfrm>
            <a:off x="113600" y="58125"/>
            <a:ext cx="6579000" cy="5020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sz="2600"/>
              <a:t>When it comes to teaching virtue, identity seems to work better than behavior. “You are a very kind person” works better than “that was a very kind thing you did.” In one study, students were less likely to cheat when they were told that the researchers were studying the prevalence of “cheaters.” The proportion of students who cheated more than doubled when the researchers instead said that they were studying the prevalence of “cheating.”...</a:t>
            </a:r>
            <a:endParaRPr sz="2600"/>
          </a:p>
        </p:txBody>
      </p:sp>
      <p:pic>
        <p:nvPicPr>
          <p:cNvPr id="402" name="Google Shape;402;p62"/>
          <p:cNvPicPr preferRelativeResize="0"/>
          <p:nvPr/>
        </p:nvPicPr>
        <p:blipFill>
          <a:blip r:embed="rId3">
            <a:alphaModFix/>
          </a:blip>
          <a:stretch>
            <a:fillRect/>
          </a:stretch>
        </p:blipFill>
        <p:spPr>
          <a:xfrm>
            <a:off x="6973525" y="1784375"/>
            <a:ext cx="2035700" cy="33115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3"/>
          <p:cNvSpPr txBox="1">
            <a:spLocks noGrp="1"/>
          </p:cNvSpPr>
          <p:nvPr>
            <p:ph type="body" idx="1"/>
          </p:nvPr>
        </p:nvSpPr>
        <p:spPr>
          <a:xfrm>
            <a:off x="113600" y="58125"/>
            <a:ext cx="6579000" cy="502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600"/>
              <a:t>Likewise, researchers have recently found that young children are more likely to help with a project if they are encouraged to “be a helper” rather than merely asked “to help.”...</a:t>
            </a:r>
            <a:endParaRPr sz="2600"/>
          </a:p>
          <a:p>
            <a:pPr marL="0" lvl="0" indent="0" algn="l" rtl="0">
              <a:spcBef>
                <a:spcPts val="1200"/>
              </a:spcBef>
              <a:spcAft>
                <a:spcPts val="1200"/>
              </a:spcAft>
              <a:buNone/>
            </a:pPr>
            <a:r>
              <a:rPr lang="en" sz="2600"/>
              <a:t>In reality, behavior influences identity and eventually becomes identity. </a:t>
            </a:r>
            <a:endParaRPr sz="2600"/>
          </a:p>
        </p:txBody>
      </p:sp>
      <p:pic>
        <p:nvPicPr>
          <p:cNvPr id="408" name="Google Shape;408;p63"/>
          <p:cNvPicPr preferRelativeResize="0"/>
          <p:nvPr/>
        </p:nvPicPr>
        <p:blipFill>
          <a:blip r:embed="rId3">
            <a:alphaModFix/>
          </a:blip>
          <a:stretch>
            <a:fillRect/>
          </a:stretch>
        </p:blipFill>
        <p:spPr>
          <a:xfrm>
            <a:off x="6973525" y="1784375"/>
            <a:ext cx="2035700" cy="33115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Holding the Center</a:t>
            </a:r>
            <a:endParaRPr sz="4000" b="1"/>
          </a:p>
        </p:txBody>
      </p:sp>
      <p:sp>
        <p:nvSpPr>
          <p:cNvPr id="414" name="Google Shape;414;p6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444500" algn="l" rtl="0">
              <a:spcBef>
                <a:spcPts val="0"/>
              </a:spcBef>
              <a:spcAft>
                <a:spcPts val="0"/>
              </a:spcAft>
              <a:buSzPts val="3400"/>
              <a:buChar char="●"/>
            </a:pPr>
            <a:r>
              <a:rPr lang="en" sz="3400"/>
              <a:t>SHOW your children what you value</a:t>
            </a:r>
            <a:endParaRPr sz="3400"/>
          </a:p>
          <a:p>
            <a:pPr marL="457200" lvl="0" indent="-444500" algn="l" rtl="0">
              <a:spcBef>
                <a:spcPts val="0"/>
              </a:spcBef>
              <a:spcAft>
                <a:spcPts val="0"/>
              </a:spcAft>
              <a:buSzPts val="3400"/>
              <a:buChar char="●"/>
            </a:pPr>
            <a:r>
              <a:rPr lang="en" sz="3400"/>
              <a:t>TEACH your children what you value</a:t>
            </a:r>
            <a:endParaRPr sz="3400"/>
          </a:p>
          <a:p>
            <a:pPr marL="457200" lvl="0" indent="-444500" algn="l" rtl="0">
              <a:spcBef>
                <a:spcPts val="0"/>
              </a:spcBef>
              <a:spcAft>
                <a:spcPts val="0"/>
              </a:spcAft>
              <a:buSzPts val="3400"/>
              <a:buChar char="●"/>
            </a:pPr>
            <a:r>
              <a:rPr lang="en" sz="3400"/>
              <a:t>Teach Humility</a:t>
            </a:r>
            <a:endParaRPr sz="3400"/>
          </a:p>
          <a:p>
            <a:pPr marL="457200" lvl="0" indent="0" algn="l" rtl="0">
              <a:spcBef>
                <a:spcPts val="1200"/>
              </a:spcBef>
              <a:spcAft>
                <a:spcPts val="1200"/>
              </a:spcAft>
              <a:buNone/>
            </a:pPr>
            <a:endParaRPr sz="3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5"/>
          <p:cNvSpPr txBox="1">
            <a:spLocks noGrp="1"/>
          </p:cNvSpPr>
          <p:nvPr>
            <p:ph type="body" idx="1"/>
          </p:nvPr>
        </p:nvSpPr>
        <p:spPr>
          <a:xfrm>
            <a:off x="113600" y="58125"/>
            <a:ext cx="6579000" cy="5020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600"/>
              <a:t>The right kind of humility help you to recognize your own shortcomings. To be better prepared. To understand the risks. And to take those risks courageously, when necessary.</a:t>
            </a:r>
            <a:endParaRPr sz="2600"/>
          </a:p>
          <a:p>
            <a:pPr marL="0" lvl="0" indent="0" algn="l" rtl="0">
              <a:spcBef>
                <a:spcPts val="1200"/>
              </a:spcBef>
              <a:spcAft>
                <a:spcPts val="1200"/>
              </a:spcAft>
              <a:buNone/>
            </a:pPr>
            <a:r>
              <a:rPr lang="en" sz="2600"/>
              <a:t>The antidote to the culture of bloated self-esteem is the culture of humility. If I am in the culture of humility, then I rejoice at the success of others, and I am happy with my portion.</a:t>
            </a:r>
            <a:endParaRPr sz="2600"/>
          </a:p>
        </p:txBody>
      </p:sp>
      <p:pic>
        <p:nvPicPr>
          <p:cNvPr id="420" name="Google Shape;420;p65"/>
          <p:cNvPicPr preferRelativeResize="0"/>
          <p:nvPr/>
        </p:nvPicPr>
        <p:blipFill>
          <a:blip r:embed="rId3">
            <a:alphaModFix/>
          </a:blip>
          <a:stretch>
            <a:fillRect/>
          </a:stretch>
        </p:blipFill>
        <p:spPr>
          <a:xfrm>
            <a:off x="6973525" y="1784375"/>
            <a:ext cx="2035700" cy="33115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6"/>
          <p:cNvSpPr txBox="1">
            <a:spLocks noGrp="1"/>
          </p:cNvSpPr>
          <p:nvPr>
            <p:ph type="body" idx="1"/>
          </p:nvPr>
        </p:nvSpPr>
        <p:spPr>
          <a:xfrm>
            <a:off x="113600" y="58125"/>
            <a:ext cx="6579000" cy="502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600"/>
              <a:t>The culture of humility leads to gratitude, appreciation, and contentment. The key to lasting happiness is contentment….</a:t>
            </a:r>
            <a:endParaRPr sz="2600"/>
          </a:p>
          <a:p>
            <a:pPr marL="0" lvl="0" indent="0" algn="l" rtl="0">
              <a:spcBef>
                <a:spcPts val="1200"/>
              </a:spcBef>
              <a:spcAft>
                <a:spcPts val="1200"/>
              </a:spcAft>
              <a:buNone/>
            </a:pPr>
            <a:endParaRPr sz="2600"/>
          </a:p>
        </p:txBody>
      </p:sp>
      <p:pic>
        <p:nvPicPr>
          <p:cNvPr id="426" name="Google Shape;426;p66"/>
          <p:cNvPicPr preferRelativeResize="0"/>
          <p:nvPr/>
        </p:nvPicPr>
        <p:blipFill>
          <a:blip r:embed="rId3">
            <a:alphaModFix/>
          </a:blip>
          <a:stretch>
            <a:fillRect/>
          </a:stretch>
        </p:blipFill>
        <p:spPr>
          <a:xfrm>
            <a:off x="6973525" y="1784375"/>
            <a:ext cx="2035700" cy="33115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Holding the Center</a:t>
            </a:r>
            <a:endParaRPr sz="4000" b="1"/>
          </a:p>
        </p:txBody>
      </p:sp>
      <p:sp>
        <p:nvSpPr>
          <p:cNvPr id="432" name="Google Shape;432;p6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444500" algn="l" rtl="0">
              <a:spcBef>
                <a:spcPts val="0"/>
              </a:spcBef>
              <a:spcAft>
                <a:spcPts val="0"/>
              </a:spcAft>
              <a:buSzPts val="3400"/>
              <a:buChar char="●"/>
            </a:pPr>
            <a:r>
              <a:rPr lang="en" sz="3400"/>
              <a:t>SHOW your children what God values</a:t>
            </a:r>
            <a:endParaRPr sz="3400"/>
          </a:p>
          <a:p>
            <a:pPr marL="457200" lvl="0" indent="-444500" algn="l" rtl="0">
              <a:spcBef>
                <a:spcPts val="0"/>
              </a:spcBef>
              <a:spcAft>
                <a:spcPts val="0"/>
              </a:spcAft>
              <a:buSzPts val="3400"/>
              <a:buChar char="●"/>
            </a:pPr>
            <a:r>
              <a:rPr lang="en" sz="3400"/>
              <a:t>TEACH your children what God values</a:t>
            </a:r>
            <a:endParaRPr sz="3400"/>
          </a:p>
          <a:p>
            <a:pPr marL="457200" lvl="0" indent="-444500" algn="l" rtl="0">
              <a:spcBef>
                <a:spcPts val="0"/>
              </a:spcBef>
              <a:spcAft>
                <a:spcPts val="0"/>
              </a:spcAft>
              <a:buSzPts val="3400"/>
              <a:buChar char="●"/>
            </a:pPr>
            <a:r>
              <a:rPr lang="en" sz="3400"/>
              <a:t>Teach Humility</a:t>
            </a:r>
            <a:endParaRPr sz="3400"/>
          </a:p>
          <a:p>
            <a:pPr marL="457200" lvl="0" indent="-444500" algn="l" rtl="0">
              <a:spcBef>
                <a:spcPts val="0"/>
              </a:spcBef>
              <a:spcAft>
                <a:spcPts val="0"/>
              </a:spcAft>
              <a:buSzPts val="3400"/>
              <a:buChar char="●"/>
            </a:pPr>
            <a:r>
              <a:rPr lang="en" sz="3400"/>
              <a:t>Enjoy time with your children</a:t>
            </a:r>
            <a:endParaRPr sz="3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438" name="Google Shape;438;p6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439" name="Google Shape;439;p68"/>
          <p:cNvPicPr preferRelativeResize="0"/>
          <p:nvPr/>
        </p:nvPicPr>
        <p:blipFill>
          <a:blip r:embed="rId3">
            <a:alphaModFix/>
          </a:blip>
          <a:stretch>
            <a:fillRect/>
          </a:stretch>
        </p:blipFill>
        <p:spPr>
          <a:xfrm>
            <a:off x="133488" y="0"/>
            <a:ext cx="1743075" cy="2628900"/>
          </a:xfrm>
          <a:prstGeom prst="rect">
            <a:avLst/>
          </a:prstGeom>
          <a:noFill/>
          <a:ln>
            <a:noFill/>
          </a:ln>
        </p:spPr>
      </p:pic>
      <p:pic>
        <p:nvPicPr>
          <p:cNvPr id="440" name="Google Shape;440;p68"/>
          <p:cNvPicPr preferRelativeResize="0"/>
          <p:nvPr/>
        </p:nvPicPr>
        <p:blipFill>
          <a:blip r:embed="rId4">
            <a:alphaModFix/>
          </a:blip>
          <a:stretch>
            <a:fillRect/>
          </a:stretch>
        </p:blipFill>
        <p:spPr>
          <a:xfrm>
            <a:off x="2382425" y="13600"/>
            <a:ext cx="1802055" cy="2601650"/>
          </a:xfrm>
          <a:prstGeom prst="rect">
            <a:avLst/>
          </a:prstGeom>
          <a:noFill/>
          <a:ln>
            <a:noFill/>
          </a:ln>
        </p:spPr>
      </p:pic>
      <p:pic>
        <p:nvPicPr>
          <p:cNvPr id="441" name="Google Shape;441;p68"/>
          <p:cNvPicPr preferRelativeResize="0"/>
          <p:nvPr/>
        </p:nvPicPr>
        <p:blipFill>
          <a:blip r:embed="rId5">
            <a:alphaModFix/>
          </a:blip>
          <a:stretch>
            <a:fillRect/>
          </a:stretch>
        </p:blipFill>
        <p:spPr>
          <a:xfrm>
            <a:off x="4782813" y="64475"/>
            <a:ext cx="1743075" cy="2499936"/>
          </a:xfrm>
          <a:prstGeom prst="rect">
            <a:avLst/>
          </a:prstGeom>
          <a:noFill/>
          <a:ln>
            <a:noFill/>
          </a:ln>
        </p:spPr>
      </p:pic>
      <p:pic>
        <p:nvPicPr>
          <p:cNvPr id="442" name="Google Shape;442;p68"/>
          <p:cNvPicPr preferRelativeResize="0"/>
          <p:nvPr/>
        </p:nvPicPr>
        <p:blipFill>
          <a:blip r:embed="rId6">
            <a:alphaModFix/>
          </a:blip>
          <a:stretch>
            <a:fillRect/>
          </a:stretch>
        </p:blipFill>
        <p:spPr>
          <a:xfrm>
            <a:off x="7075025" y="64475"/>
            <a:ext cx="1743075" cy="2620614"/>
          </a:xfrm>
          <a:prstGeom prst="rect">
            <a:avLst/>
          </a:prstGeom>
          <a:noFill/>
          <a:ln>
            <a:noFill/>
          </a:ln>
        </p:spPr>
      </p:pic>
      <p:pic>
        <p:nvPicPr>
          <p:cNvPr id="443" name="Google Shape;443;p68"/>
          <p:cNvPicPr preferRelativeResize="0"/>
          <p:nvPr/>
        </p:nvPicPr>
        <p:blipFill>
          <a:blip r:embed="rId7">
            <a:alphaModFix/>
          </a:blip>
          <a:stretch>
            <a:fillRect/>
          </a:stretch>
        </p:blipFill>
        <p:spPr>
          <a:xfrm>
            <a:off x="6296075" y="2581126"/>
            <a:ext cx="1678598" cy="2552151"/>
          </a:xfrm>
          <a:prstGeom prst="rect">
            <a:avLst/>
          </a:prstGeom>
          <a:noFill/>
          <a:ln>
            <a:noFill/>
          </a:ln>
        </p:spPr>
      </p:pic>
      <p:pic>
        <p:nvPicPr>
          <p:cNvPr id="444" name="Google Shape;444;p68"/>
          <p:cNvPicPr preferRelativeResize="0"/>
          <p:nvPr/>
        </p:nvPicPr>
        <p:blipFill>
          <a:blip r:embed="rId8">
            <a:alphaModFix/>
          </a:blip>
          <a:stretch>
            <a:fillRect/>
          </a:stretch>
        </p:blipFill>
        <p:spPr>
          <a:xfrm>
            <a:off x="797838" y="2670267"/>
            <a:ext cx="1802050" cy="2373859"/>
          </a:xfrm>
          <a:prstGeom prst="rect">
            <a:avLst/>
          </a:prstGeom>
          <a:noFill/>
          <a:ln>
            <a:noFill/>
          </a:ln>
        </p:spPr>
      </p:pic>
      <p:pic>
        <p:nvPicPr>
          <p:cNvPr id="445" name="Google Shape;445;p68"/>
          <p:cNvPicPr preferRelativeResize="0"/>
          <p:nvPr/>
        </p:nvPicPr>
        <p:blipFill>
          <a:blip r:embed="rId9">
            <a:alphaModFix/>
          </a:blip>
          <a:stretch>
            <a:fillRect/>
          </a:stretch>
        </p:blipFill>
        <p:spPr>
          <a:xfrm>
            <a:off x="3520100" y="2635060"/>
            <a:ext cx="1678600" cy="24442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body" idx="1"/>
          </p:nvPr>
        </p:nvSpPr>
        <p:spPr>
          <a:xfrm>
            <a:off x="157650" y="84550"/>
            <a:ext cx="6896100" cy="50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What is the point? Why are we humans so different from other animals?</a:t>
            </a:r>
            <a:endParaRPr sz="2600"/>
          </a:p>
          <a:p>
            <a:pPr marL="0" lvl="0" indent="0" algn="l" rtl="0">
              <a:spcBef>
                <a:spcPts val="1200"/>
              </a:spcBef>
              <a:spcAft>
                <a:spcPts val="1200"/>
              </a:spcAft>
              <a:buNone/>
            </a:pPr>
            <a:r>
              <a:rPr lang="en" sz="2600"/>
              <a:t>The answer is culture. When anthropologists use the term “culture,” they are referring to the collection of practices and customs which are characteristic of individuals in one community but which are not shared by individuals of the same species who live in another community. </a:t>
            </a:r>
            <a:endParaRPr sz="2600"/>
          </a:p>
        </p:txBody>
      </p:sp>
      <p:pic>
        <p:nvPicPr>
          <p:cNvPr id="95" name="Google Shape;95;p18"/>
          <p:cNvPicPr preferRelativeResize="0"/>
          <p:nvPr/>
        </p:nvPicPr>
        <p:blipFill>
          <a:blip r:embed="rId3">
            <a:alphaModFix/>
          </a:blip>
          <a:stretch>
            <a:fillRect/>
          </a:stretch>
        </p:blipFill>
        <p:spPr>
          <a:xfrm>
            <a:off x="7011425" y="1778250"/>
            <a:ext cx="2035700" cy="3311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body" idx="1"/>
          </p:nvPr>
        </p:nvSpPr>
        <p:spPr>
          <a:xfrm>
            <a:off x="157650" y="84550"/>
            <a:ext cx="6896100" cy="50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They also mean that the differences between the two communities are not genetically programmed. </a:t>
            </a:r>
            <a:r>
              <a:rPr lang="en" sz="2600" b="1"/>
              <a:t>Children and adolescents learn these customs and practices either by watching the adults or by receiving active instruction from the adults.</a:t>
            </a:r>
            <a:r>
              <a:rPr lang="en" sz="2600"/>
              <a:t> </a:t>
            </a:r>
            <a:endParaRPr sz="2600"/>
          </a:p>
          <a:p>
            <a:pPr marL="0" lvl="0" indent="0" algn="l" rtl="0">
              <a:spcBef>
                <a:spcPts val="1200"/>
              </a:spcBef>
              <a:spcAft>
                <a:spcPts val="1200"/>
              </a:spcAft>
              <a:buNone/>
            </a:pPr>
            <a:endParaRPr sz="2600"/>
          </a:p>
        </p:txBody>
      </p:sp>
      <p:pic>
        <p:nvPicPr>
          <p:cNvPr id="101" name="Google Shape;101;p19"/>
          <p:cNvPicPr preferRelativeResize="0"/>
          <p:nvPr/>
        </p:nvPicPr>
        <p:blipFill>
          <a:blip r:embed="rId3">
            <a:alphaModFix/>
          </a:blip>
          <a:stretch>
            <a:fillRect/>
          </a:stretch>
        </p:blipFill>
        <p:spPr>
          <a:xfrm>
            <a:off x="6973525" y="1784375"/>
            <a:ext cx="2035700" cy="3311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Parenting is Sacred</a:t>
            </a:r>
            <a:endParaRPr sz="4000" b="1"/>
          </a:p>
        </p:txBody>
      </p:sp>
      <p:sp>
        <p:nvSpPr>
          <p:cNvPr id="107" name="Google Shape;107;p20"/>
          <p:cNvSpPr txBox="1">
            <a:spLocks noGrp="1"/>
          </p:cNvSpPr>
          <p:nvPr>
            <p:ph type="body" idx="1"/>
          </p:nvPr>
        </p:nvSpPr>
        <p:spPr>
          <a:xfrm>
            <a:off x="387900" y="1144125"/>
            <a:ext cx="8368200" cy="389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400"/>
              <a:t>Proverbs 22:6</a:t>
            </a:r>
            <a:endParaRPr sz="3400"/>
          </a:p>
          <a:p>
            <a:pPr marL="0" lvl="0" indent="0" algn="l" rtl="0">
              <a:spcBef>
                <a:spcPts val="1200"/>
              </a:spcBef>
              <a:spcAft>
                <a:spcPts val="0"/>
              </a:spcAft>
              <a:buNone/>
            </a:pPr>
            <a:r>
              <a:rPr lang="en" sz="3400"/>
              <a:t>Train up a child in the way he should go,</a:t>
            </a:r>
            <a:endParaRPr sz="3400"/>
          </a:p>
          <a:p>
            <a:pPr marL="0" lvl="0" indent="0" algn="l" rtl="0">
              <a:spcBef>
                <a:spcPts val="1200"/>
              </a:spcBef>
              <a:spcAft>
                <a:spcPts val="1200"/>
              </a:spcAft>
              <a:buNone/>
            </a:pPr>
            <a:r>
              <a:rPr lang="en" sz="3400"/>
              <a:t>Even when he grows older he will not abandon it.</a:t>
            </a:r>
            <a:endParaRPr sz="3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Parenting is Sacred</a:t>
            </a:r>
            <a:endParaRPr sz="4000" b="1"/>
          </a:p>
        </p:txBody>
      </p:sp>
      <p:sp>
        <p:nvSpPr>
          <p:cNvPr id="113" name="Google Shape;113;p21"/>
          <p:cNvSpPr txBox="1">
            <a:spLocks noGrp="1"/>
          </p:cNvSpPr>
          <p:nvPr>
            <p:ph type="body" idx="1"/>
          </p:nvPr>
        </p:nvSpPr>
        <p:spPr>
          <a:xfrm>
            <a:off x="122425" y="1144125"/>
            <a:ext cx="8948400" cy="39993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3600"/>
              <a:t>Deuteronomy 6:6, 7</a:t>
            </a:r>
            <a:endParaRPr sz="3600"/>
          </a:p>
          <a:p>
            <a:pPr marL="0" lvl="0" indent="0" algn="l" rtl="0">
              <a:spcBef>
                <a:spcPts val="1200"/>
              </a:spcBef>
              <a:spcAft>
                <a:spcPts val="0"/>
              </a:spcAft>
              <a:buNone/>
            </a:pPr>
            <a:r>
              <a:rPr lang="en" sz="3600"/>
              <a:t>These words, which I am commanding you today, shall be on your heart. </a:t>
            </a:r>
            <a:endParaRPr sz="3600"/>
          </a:p>
          <a:p>
            <a:pPr marL="0" lvl="0" indent="0" algn="l" rtl="0">
              <a:spcBef>
                <a:spcPts val="1200"/>
              </a:spcBef>
              <a:spcAft>
                <a:spcPts val="1200"/>
              </a:spcAft>
              <a:buNone/>
            </a:pPr>
            <a:r>
              <a:rPr lang="en" sz="3600"/>
              <a:t>7 And you shall repeat them diligently to your sons and speak of them when you sit in your house, when you walk on the road, when you lie down, and when you get up.</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Parenting is Sacred</a:t>
            </a:r>
            <a:endParaRPr sz="4000" b="1"/>
          </a:p>
        </p:txBody>
      </p:sp>
      <p:sp>
        <p:nvSpPr>
          <p:cNvPr id="119" name="Google Shape;119;p22"/>
          <p:cNvSpPr txBox="1">
            <a:spLocks noGrp="1"/>
          </p:cNvSpPr>
          <p:nvPr>
            <p:ph type="body" idx="1"/>
          </p:nvPr>
        </p:nvSpPr>
        <p:spPr>
          <a:xfrm>
            <a:off x="387900" y="1144125"/>
            <a:ext cx="8368200" cy="389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Ephesians 6:4</a:t>
            </a:r>
            <a:endParaRPr sz="3600"/>
          </a:p>
          <a:p>
            <a:pPr marL="0" lvl="0" indent="0" algn="l" rtl="0">
              <a:spcBef>
                <a:spcPts val="1200"/>
              </a:spcBef>
              <a:spcAft>
                <a:spcPts val="1200"/>
              </a:spcAft>
              <a:buNone/>
            </a:pPr>
            <a:r>
              <a:rPr lang="en" sz="3600"/>
              <a:t>Fathers, do not exasperate your children; instead, bring them up in the training and instruction of the Lord.</a:t>
            </a:r>
            <a:endParaRPr sz="360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1895</Words>
  <Application>Microsoft Office PowerPoint</Application>
  <PresentationFormat>On-screen Show (16:9)</PresentationFormat>
  <Paragraphs>129</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Roboto Slab</vt:lpstr>
      <vt:lpstr>Arial</vt:lpstr>
      <vt:lpstr>Roboto</vt:lpstr>
      <vt:lpstr>Marina</vt:lpstr>
      <vt:lpstr>Holding the Center</vt:lpstr>
      <vt:lpstr>Parenting is Sacred</vt:lpstr>
      <vt:lpstr>Parenting is Sacred</vt:lpstr>
      <vt:lpstr>PowerPoint Presentation</vt:lpstr>
      <vt:lpstr>PowerPoint Presentation</vt:lpstr>
      <vt:lpstr>PowerPoint Presentation</vt:lpstr>
      <vt:lpstr>Parenting is Sacred</vt:lpstr>
      <vt:lpstr>Parenting is Sacred</vt:lpstr>
      <vt:lpstr>Parenting is Sacred</vt:lpstr>
      <vt:lpstr>Parenting is Sacred</vt:lpstr>
      <vt:lpstr>Howard Hendricks, Leadership for the Family</vt:lpstr>
      <vt:lpstr>Our Parenting Objective</vt:lpstr>
      <vt:lpstr>Howard Hendricks, Leadership for the Family</vt:lpstr>
      <vt:lpstr>God</vt:lpstr>
      <vt:lpstr>Marriage</vt:lpstr>
      <vt:lpstr>Marriage</vt:lpstr>
      <vt:lpstr>Howard Hendricks, Developing Convictions </vt:lpstr>
      <vt:lpstr>Child Centered Parenting</vt:lpstr>
      <vt:lpstr>Child Centered Parenting</vt:lpstr>
      <vt:lpstr>Child Centered Parenting</vt:lpstr>
      <vt:lpstr>Child Centered Parenting</vt:lpstr>
      <vt:lpstr>PowerPoint Presentation</vt:lpstr>
      <vt:lpstr>PowerPoint Presentation</vt:lpstr>
      <vt:lpstr>PowerPoint Presentation</vt:lpstr>
      <vt:lpstr>Child Centered Parenting</vt:lpstr>
      <vt:lpstr>Child Centered Parenting</vt:lpstr>
      <vt:lpstr>PowerPoint Presentation</vt:lpstr>
      <vt:lpstr>PowerPoint Presentation</vt:lpstr>
      <vt:lpstr>PowerPoint Presentation</vt:lpstr>
      <vt:lpstr>PowerPoint Presentation</vt:lpstr>
      <vt:lpstr>PowerPoint Presentation</vt:lpstr>
      <vt:lpstr>PowerPoint Presentation</vt:lpstr>
      <vt:lpstr>Child Centered Parenting</vt:lpstr>
      <vt:lpstr>Howard Hendricks, Leadership for the Family</vt:lpstr>
      <vt:lpstr>Dangers of Child Centered Parenting</vt:lpstr>
      <vt:lpstr>Holding the Center</vt:lpstr>
      <vt:lpstr>Holding the Center</vt:lpstr>
      <vt:lpstr>PowerPoint Presentation</vt:lpstr>
      <vt:lpstr>PowerPoint Presentation</vt:lpstr>
      <vt:lpstr>PowerPoint Presentation</vt:lpstr>
      <vt:lpstr>PowerPoint Presentation</vt:lpstr>
      <vt:lpstr>PowerPoint Presentation</vt:lpstr>
      <vt:lpstr>Holding the Center</vt:lpstr>
      <vt:lpstr>PowerPoint Presentation</vt:lpstr>
      <vt:lpstr>PowerPoint Presentation</vt:lpstr>
      <vt:lpstr>Holding the Center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Holding the Center</dc:title>
  <cp:lastModifiedBy>DoddH</cp:lastModifiedBy>
  <cp:revision>1</cp:revision>
  <dcterms:modified xsi:type="dcterms:W3CDTF">2023-06-29T13:49:33Z</dcterms:modified>
</cp:coreProperties>
</file>