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39"/>
  </p:notesMasterIdLst>
  <p:sldIdLst>
    <p:sldId id="1561" r:id="rId3"/>
    <p:sldId id="2222" r:id="rId4"/>
    <p:sldId id="2178" r:id="rId5"/>
    <p:sldId id="2181" r:id="rId6"/>
    <p:sldId id="2182" r:id="rId7"/>
    <p:sldId id="2183" r:id="rId8"/>
    <p:sldId id="2184" r:id="rId9"/>
    <p:sldId id="2185" r:id="rId10"/>
    <p:sldId id="2186" r:id="rId11"/>
    <p:sldId id="2194" r:id="rId12"/>
    <p:sldId id="2209" r:id="rId13"/>
    <p:sldId id="2211" r:id="rId14"/>
    <p:sldId id="2210" r:id="rId15"/>
    <p:sldId id="2176" r:id="rId16"/>
    <p:sldId id="2177" r:id="rId17"/>
    <p:sldId id="2212" r:id="rId18"/>
    <p:sldId id="2196" r:id="rId19"/>
    <p:sldId id="2214" r:id="rId20"/>
    <p:sldId id="2228" r:id="rId21"/>
    <p:sldId id="2163" r:id="rId22"/>
    <p:sldId id="2223" r:id="rId23"/>
    <p:sldId id="2224" r:id="rId24"/>
    <p:sldId id="2225" r:id="rId25"/>
    <p:sldId id="2226" r:id="rId26"/>
    <p:sldId id="2227" r:id="rId27"/>
    <p:sldId id="2164" r:id="rId28"/>
    <p:sldId id="2165" r:id="rId29"/>
    <p:sldId id="2166" r:id="rId30"/>
    <p:sldId id="2229" r:id="rId31"/>
    <p:sldId id="2216" r:id="rId32"/>
    <p:sldId id="2206" r:id="rId33"/>
    <p:sldId id="2207" r:id="rId34"/>
    <p:sldId id="2208" r:id="rId35"/>
    <p:sldId id="1387" r:id="rId36"/>
    <p:sldId id="1523" r:id="rId37"/>
    <p:sldId id="189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66636"/>
    <a:srgbClr val="756B47"/>
    <a:srgbClr val="FFFFCC"/>
    <a:srgbClr val="663300"/>
    <a:srgbClr val="800000"/>
    <a:srgbClr val="957C61"/>
    <a:srgbClr val="928364"/>
    <a:srgbClr val="777359"/>
    <a:srgbClr val="878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857" autoAdjust="0"/>
    <p:restoredTop sz="85270" autoAdjust="0"/>
  </p:normalViewPr>
  <p:slideViewPr>
    <p:cSldViewPr>
      <p:cViewPr varScale="1">
        <p:scale>
          <a:sx n="56" d="100"/>
          <a:sy n="56" d="100"/>
        </p:scale>
        <p:origin x="84" y="2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10</a:t>
            </a:fld>
            <a:endParaRPr lang="en-US"/>
          </a:p>
        </p:txBody>
      </p:sp>
    </p:spTree>
    <p:extLst>
      <p:ext uri="{BB962C8B-B14F-4D97-AF65-F5344CB8AC3E}">
        <p14:creationId xmlns:p14="http://schemas.microsoft.com/office/powerpoint/2010/main" val="5346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11</a:t>
            </a:fld>
            <a:endParaRPr lang="en-US"/>
          </a:p>
        </p:txBody>
      </p:sp>
    </p:spTree>
    <p:extLst>
      <p:ext uri="{BB962C8B-B14F-4D97-AF65-F5344CB8AC3E}">
        <p14:creationId xmlns:p14="http://schemas.microsoft.com/office/powerpoint/2010/main" val="393593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12</a:t>
            </a:fld>
            <a:endParaRPr lang="en-US"/>
          </a:p>
        </p:txBody>
      </p:sp>
    </p:spTree>
    <p:extLst>
      <p:ext uri="{BB962C8B-B14F-4D97-AF65-F5344CB8AC3E}">
        <p14:creationId xmlns:p14="http://schemas.microsoft.com/office/powerpoint/2010/main" val="96600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13</a:t>
            </a:fld>
            <a:endParaRPr lang="en-US"/>
          </a:p>
        </p:txBody>
      </p:sp>
    </p:spTree>
    <p:extLst>
      <p:ext uri="{BB962C8B-B14F-4D97-AF65-F5344CB8AC3E}">
        <p14:creationId xmlns:p14="http://schemas.microsoft.com/office/powerpoint/2010/main" val="439217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254490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46122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34769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17</a:t>
            </a:fld>
            <a:endParaRPr lang="en-US"/>
          </a:p>
        </p:txBody>
      </p:sp>
    </p:spTree>
    <p:extLst>
      <p:ext uri="{BB962C8B-B14F-4D97-AF65-F5344CB8AC3E}">
        <p14:creationId xmlns:p14="http://schemas.microsoft.com/office/powerpoint/2010/main" val="286938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18</a:t>
            </a:fld>
            <a:endParaRPr lang="en-US"/>
          </a:p>
        </p:txBody>
      </p:sp>
    </p:spTree>
    <p:extLst>
      <p:ext uri="{BB962C8B-B14F-4D97-AF65-F5344CB8AC3E}">
        <p14:creationId xmlns:p14="http://schemas.microsoft.com/office/powerpoint/2010/main" val="81860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19</a:t>
            </a:fld>
            <a:endParaRPr lang="en-US"/>
          </a:p>
        </p:txBody>
      </p:sp>
    </p:spTree>
    <p:extLst>
      <p:ext uri="{BB962C8B-B14F-4D97-AF65-F5344CB8AC3E}">
        <p14:creationId xmlns:p14="http://schemas.microsoft.com/office/powerpoint/2010/main" val="23471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78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402704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sz="1200" b="1" spc="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97790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22</a:t>
            </a:fld>
            <a:endParaRPr lang="en-US"/>
          </a:p>
        </p:txBody>
      </p:sp>
    </p:spTree>
    <p:extLst>
      <p:ext uri="{BB962C8B-B14F-4D97-AF65-F5344CB8AC3E}">
        <p14:creationId xmlns:p14="http://schemas.microsoft.com/office/powerpoint/2010/main" val="1893589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2700542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318338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lgn="l">
              <a:defRPr/>
            </a:pPr>
            <a:endParaRPr lang="en-US" sz="1200" b="1" spc="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433197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47384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b="1" spc="0"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2199244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spc="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3632436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spc="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95494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1188308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3968693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1708369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4258868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34019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5277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42139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a:t>
            </a:fld>
            <a:endParaRPr lang="en-US"/>
          </a:p>
        </p:txBody>
      </p:sp>
    </p:spTree>
    <p:extLst>
      <p:ext uri="{BB962C8B-B14F-4D97-AF65-F5344CB8AC3E}">
        <p14:creationId xmlns:p14="http://schemas.microsoft.com/office/powerpoint/2010/main" val="3408854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007430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7</a:t>
            </a:fld>
            <a:endParaRPr lang="en-US"/>
          </a:p>
        </p:txBody>
      </p:sp>
    </p:spTree>
    <p:extLst>
      <p:ext uri="{BB962C8B-B14F-4D97-AF65-F5344CB8AC3E}">
        <p14:creationId xmlns:p14="http://schemas.microsoft.com/office/powerpoint/2010/main" val="150059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8</a:t>
            </a:fld>
            <a:endParaRPr lang="en-US"/>
          </a:p>
        </p:txBody>
      </p:sp>
    </p:spTree>
    <p:extLst>
      <p:ext uri="{BB962C8B-B14F-4D97-AF65-F5344CB8AC3E}">
        <p14:creationId xmlns:p14="http://schemas.microsoft.com/office/powerpoint/2010/main" val="29158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9</a:t>
            </a:fld>
            <a:endParaRPr lang="en-US"/>
          </a:p>
        </p:txBody>
      </p:sp>
    </p:spTree>
    <p:extLst>
      <p:ext uri="{BB962C8B-B14F-4D97-AF65-F5344CB8AC3E}">
        <p14:creationId xmlns:p14="http://schemas.microsoft.com/office/powerpoint/2010/main" val="209792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1/27/2025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1/27/2025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the dragon was enraged at the woman and went off to wage war against the rest of her offspring—those who keep God’s commands and hold fast their testimony about Jesus.</a:t>
            </a:r>
          </a:p>
        </p:txBody>
      </p:sp>
    </p:spTree>
    <p:extLst>
      <p:ext uri="{BB962C8B-B14F-4D97-AF65-F5344CB8AC3E}">
        <p14:creationId xmlns:p14="http://schemas.microsoft.com/office/powerpoint/2010/main" val="206379465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5" name="Rounded Rectangle 5">
            <a:extLst>
              <a:ext uri="{FF2B5EF4-FFF2-40B4-BE49-F238E27FC236}">
                <a16:creationId xmlns:a16="http://schemas.microsoft.com/office/drawing/2014/main" id="{1B9963ED-57F2-4052-90F2-1506B09E5551}"/>
              </a:ext>
            </a:extLst>
          </p:cNvPr>
          <p:cNvSpPr/>
          <p:nvPr/>
        </p:nvSpPr>
        <p:spPr>
          <a:xfrm>
            <a:off x="4057650" y="3657600"/>
            <a:ext cx="8065008"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Who is the child?</a:t>
            </a:r>
            <a:endParaRPr lang="en-US" sz="5400" b="1" i="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Jesus</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will rule all the nations with an iron scepter.”</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Verse 5; Psalm 2:9</a:t>
            </a:r>
          </a:p>
        </p:txBody>
      </p:sp>
      <p:sp>
        <p:nvSpPr>
          <p:cNvPr id="7" name="Rectangle: Rounded Corners 6">
            <a:extLst>
              <a:ext uri="{FF2B5EF4-FFF2-40B4-BE49-F238E27FC236}">
                <a16:creationId xmlns:a16="http://schemas.microsoft.com/office/drawing/2014/main" id="{1781362B-37CF-4E57-96FB-7BA6A131BBBA}"/>
              </a:ext>
            </a:extLst>
          </p:cNvPr>
          <p:cNvSpPr/>
          <p:nvPr/>
        </p:nvSpPr>
        <p:spPr>
          <a:xfrm>
            <a:off x="533400" y="2550696"/>
            <a:ext cx="220980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2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left)">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4" name="Rounded Rectangle 5">
            <a:extLst>
              <a:ext uri="{FF2B5EF4-FFF2-40B4-BE49-F238E27FC236}">
                <a16:creationId xmlns:a16="http://schemas.microsoft.com/office/drawing/2014/main" id="{D4F9D10D-6B4E-486C-BBAD-9FC590E1BA63}"/>
              </a:ext>
            </a:extLst>
          </p:cNvPr>
          <p:cNvSpPr/>
          <p:nvPr/>
        </p:nvSpPr>
        <p:spPr>
          <a:xfrm>
            <a:off x="5782705" y="3216543"/>
            <a:ext cx="6300850"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Who is the dragon?</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48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a:t>
            </a:r>
          </a:p>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great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dragon</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called the devil, or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Revelation 12:9; cf. 20:2</a:t>
            </a:r>
          </a:p>
        </p:txBody>
      </p:sp>
      <p:sp>
        <p:nvSpPr>
          <p:cNvPr id="5" name="Rectangle: Rounded Corners 4">
            <a:extLst>
              <a:ext uri="{FF2B5EF4-FFF2-40B4-BE49-F238E27FC236}">
                <a16:creationId xmlns:a16="http://schemas.microsoft.com/office/drawing/2014/main" id="{C4CAA471-AB1A-49AE-8083-8D9BBF81266C}"/>
              </a:ext>
            </a:extLst>
          </p:cNvPr>
          <p:cNvSpPr/>
          <p:nvPr/>
        </p:nvSpPr>
        <p:spPr>
          <a:xfrm>
            <a:off x="2137608" y="3184360"/>
            <a:ext cx="248652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48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10" name="Rounded Rectangle 5">
            <a:extLst>
              <a:ext uri="{FF2B5EF4-FFF2-40B4-BE49-F238E27FC236}">
                <a16:creationId xmlns:a16="http://schemas.microsoft.com/office/drawing/2014/main" id="{AA40CFB5-C502-4444-8ACB-E6CF653F0B49}"/>
              </a:ext>
            </a:extLst>
          </p:cNvPr>
          <p:cNvSpPr/>
          <p:nvPr/>
        </p:nvSpPr>
        <p:spPr>
          <a:xfrm>
            <a:off x="5694554" y="3505200"/>
            <a:ext cx="6300850"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Who is the woman?</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 Mary?</a:t>
            </a:r>
            <a:endParaRPr lang="en-GB" sz="5100" b="1" spc="-150"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endPar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endPar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Rounded Corners 10">
            <a:extLst>
              <a:ext uri="{FF2B5EF4-FFF2-40B4-BE49-F238E27FC236}">
                <a16:creationId xmlns:a16="http://schemas.microsoft.com/office/drawing/2014/main" id="{DEB22837-0FB4-433A-8A9D-FA32F6A054E8}"/>
              </a:ext>
            </a:extLst>
          </p:cNvPr>
          <p:cNvSpPr/>
          <p:nvPr/>
        </p:nvSpPr>
        <p:spPr>
          <a:xfrm>
            <a:off x="393032" y="737936"/>
            <a:ext cx="1716504"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485FF67-DEFA-45AF-A88D-9535E1668298}"/>
              </a:ext>
            </a:extLst>
          </p:cNvPr>
          <p:cNvSpPr/>
          <p:nvPr/>
        </p:nvSpPr>
        <p:spPr>
          <a:xfrm>
            <a:off x="4138232" y="-23755"/>
            <a:ext cx="7965376" cy="3979225"/>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Some literal similarities exist.</a:t>
            </a:r>
          </a:p>
          <a:p>
            <a:pPr lvl="0" algn="ctr">
              <a:defRPr/>
            </a:pPr>
            <a:r>
              <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However, this is “a great sign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err="1">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megas</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err="1">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semeion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v.1).</a:t>
            </a:r>
            <a:endPar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was Mary protected for 3.5 years?</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Verses 6 and 14</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we Mary persecuted so intensely?</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Watching Jesus crucified?</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Who are “the rest of her offspring”?</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“Children” (</a:t>
            </a:r>
            <a:r>
              <a:rPr lang="en-US" sz="2400" b="1" i="1" dirty="0" err="1">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spermatos</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verse 17)</a:t>
            </a:r>
          </a:p>
        </p:txBody>
      </p:sp>
      <p:sp>
        <p:nvSpPr>
          <p:cNvPr id="14" name="Rounded Rectangle 9">
            <a:extLst>
              <a:ext uri="{FF2B5EF4-FFF2-40B4-BE49-F238E27FC236}">
                <a16:creationId xmlns:a16="http://schemas.microsoft.com/office/drawing/2014/main" id="{679A5D3F-7418-43AC-A7FF-6F710C6B5B49}"/>
              </a:ext>
            </a:extLst>
          </p:cNvPr>
          <p:cNvSpPr/>
          <p:nvPr/>
        </p:nvSpPr>
        <p:spPr>
          <a:xfrm>
            <a:off x="152400" y="5105400"/>
            <a:ext cx="9989002" cy="15355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dragon was enraged at the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woman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went off to wage war against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rest of her offspring</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(v.17).</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5" name="Straight Connector 14">
            <a:extLst>
              <a:ext uri="{FF2B5EF4-FFF2-40B4-BE49-F238E27FC236}">
                <a16:creationId xmlns:a16="http://schemas.microsoft.com/office/drawing/2014/main" id="{50200692-583F-4B1B-9850-F92D989E3AEE}"/>
              </a:ext>
            </a:extLst>
          </p:cNvPr>
          <p:cNvCxnSpPr>
            <a:cxnSpLocks/>
          </p:cNvCxnSpPr>
          <p:nvPr/>
        </p:nvCxnSpPr>
        <p:spPr>
          <a:xfrm>
            <a:off x="4396328" y="139953"/>
            <a:ext cx="7467600" cy="3429000"/>
          </a:xfrm>
          <a:prstGeom prst="line">
            <a:avLst/>
          </a:prstGeom>
          <a:ln w="3048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300BB-9CEF-4C46-A781-14DEE933BD66}"/>
              </a:ext>
            </a:extLst>
          </p:cNvPr>
          <p:cNvCxnSpPr>
            <a:cxnSpLocks/>
          </p:cNvCxnSpPr>
          <p:nvPr/>
        </p:nvCxnSpPr>
        <p:spPr>
          <a:xfrm flipV="1">
            <a:off x="4311396" y="190500"/>
            <a:ext cx="7379368" cy="3505200"/>
          </a:xfrm>
          <a:prstGeom prst="line">
            <a:avLst/>
          </a:prstGeom>
          <a:ln w="3048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59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left)">
                                      <p:cBhvr>
                                        <p:cTn id="28" dur="5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wipe(left)">
                                      <p:cBhvr>
                                        <p:cTn id="33" dur="500"/>
                                        <p:tgtEl>
                                          <p:spTgt spid="12">
                                            <p:txEl>
                                              <p:pRg st="2" end="2"/>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wipe(left)">
                                      <p:cBhvr>
                                        <p:cTn id="37" dur="500"/>
                                        <p:tgtEl>
                                          <p:spTgt spid="1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wipe(left)">
                                      <p:cBhvr>
                                        <p:cTn id="42" dur="500"/>
                                        <p:tgtEl>
                                          <p:spTgt spid="12">
                                            <p:txEl>
                                              <p:pRg st="4" end="4"/>
                                            </p:txEl>
                                          </p:spTgt>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2">
                                            <p:txEl>
                                              <p:pRg st="5" end="5"/>
                                            </p:txEl>
                                          </p:spTgt>
                                        </p:tgtEl>
                                        <p:attrNameLst>
                                          <p:attrName>style.visibility</p:attrName>
                                        </p:attrNameLst>
                                      </p:cBhvr>
                                      <p:to>
                                        <p:strVal val="visible"/>
                                      </p:to>
                                    </p:set>
                                    <p:animEffect transition="in" filter="wipe(left)">
                                      <p:cBhvr>
                                        <p:cTn id="46" dur="500"/>
                                        <p:tgtEl>
                                          <p:spTgt spid="1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
                                            <p:txEl>
                                              <p:pRg st="6" end="6"/>
                                            </p:txEl>
                                          </p:spTgt>
                                        </p:tgtEl>
                                        <p:attrNameLst>
                                          <p:attrName>style.visibility</p:attrName>
                                        </p:attrNameLst>
                                      </p:cBhvr>
                                      <p:to>
                                        <p:strVal val="visible"/>
                                      </p:to>
                                    </p:set>
                                    <p:animEffect transition="in" filter="wipe(left)">
                                      <p:cBhvr>
                                        <p:cTn id="51" dur="500"/>
                                        <p:tgtEl>
                                          <p:spTgt spid="12">
                                            <p:txEl>
                                              <p:pRg st="6" end="6"/>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12">
                                            <p:txEl>
                                              <p:pRg st="7" end="7"/>
                                            </p:txEl>
                                          </p:spTgt>
                                        </p:tgtEl>
                                        <p:attrNameLst>
                                          <p:attrName>style.visibility</p:attrName>
                                        </p:attrNameLst>
                                      </p:cBhvr>
                                      <p:to>
                                        <p:strVal val="visible"/>
                                      </p:to>
                                    </p:set>
                                    <p:animEffect transition="in" filter="wipe(left)">
                                      <p:cBhvr>
                                        <p:cTn id="55" dur="500"/>
                                        <p:tgtEl>
                                          <p:spTgt spid="12">
                                            <p:txEl>
                                              <p:pRg st="7" end="7"/>
                                            </p:txEl>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53" presetClass="entr" presetSubtype="16"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10" name="Rounded Rectangle 5">
            <a:extLst>
              <a:ext uri="{FF2B5EF4-FFF2-40B4-BE49-F238E27FC236}">
                <a16:creationId xmlns:a16="http://schemas.microsoft.com/office/drawing/2014/main" id="{E67FA4EC-7F8C-4BBF-A30D-BE7945D0FD32}"/>
              </a:ext>
            </a:extLst>
          </p:cNvPr>
          <p:cNvSpPr/>
          <p:nvPr/>
        </p:nvSpPr>
        <p:spPr>
          <a:xfrm>
            <a:off x="5782705" y="3216543"/>
            <a:ext cx="6300850"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Who is the woman?</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dirty="0">
                <a:solidFill>
                  <a:srgbClr val="756B47"/>
                </a:solidFill>
                <a:effectLst>
                  <a:outerShdw blurRad="38100" dist="38100" dir="2700000" algn="tl">
                    <a:srgbClr val="000000">
                      <a:alpha val="43137"/>
                    </a:srgbClr>
                  </a:outerShdw>
                </a:effectLst>
                <a:latin typeface="Times New Roman" pitchFamily="18" charset="0"/>
                <a:cs typeface="Times New Roman" pitchFamily="18" charset="0"/>
              </a:rPr>
              <a:t>(1) Mary?</a:t>
            </a:r>
            <a:endParaRPr lang="en-GB" sz="5100" b="1" spc="-150" dirty="0">
              <a:solidFill>
                <a:srgbClr val="756B47"/>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(2) The Church?</a:t>
            </a:r>
          </a:p>
          <a:p>
            <a:pPr lvl="0" algn="ctr">
              <a:defRPr/>
            </a:pPr>
            <a:endPar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Rounded Corners 10">
            <a:extLst>
              <a:ext uri="{FF2B5EF4-FFF2-40B4-BE49-F238E27FC236}">
                <a16:creationId xmlns:a16="http://schemas.microsoft.com/office/drawing/2014/main" id="{37FD0AA9-A59A-4C73-AAD9-64863D5879AE}"/>
              </a:ext>
            </a:extLst>
          </p:cNvPr>
          <p:cNvSpPr/>
          <p:nvPr/>
        </p:nvSpPr>
        <p:spPr>
          <a:xfrm>
            <a:off x="393032" y="737936"/>
            <a:ext cx="1716504"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BDD7533E-E966-46A3-93AE-D81DDC3E7A09}"/>
              </a:ext>
            </a:extLst>
          </p:cNvPr>
          <p:cNvSpPr/>
          <p:nvPr/>
        </p:nvSpPr>
        <p:spPr>
          <a:xfrm>
            <a:off x="3810000" y="152400"/>
            <a:ext cx="8270176" cy="34290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Some similarities exist.</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The Church is a “woman” or “bride” (2 Cor. 11:2; Eph. 5:25-27, 32; 2 Jn. 1, 5; 3 Jn. 9)</a:t>
            </a:r>
          </a:p>
          <a:p>
            <a:pPr lvl="0" algn="ctr">
              <a:defRPr/>
            </a:pPr>
            <a:r>
              <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Rule with a rod of iron (Rev. 2:26-27).</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Did the Church give birth to Christ??</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Who are “the rest of her offspring”?</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Verse 17</a:t>
            </a:r>
          </a:p>
        </p:txBody>
      </p:sp>
      <p:sp>
        <p:nvSpPr>
          <p:cNvPr id="13" name="Rounded Rectangle 9">
            <a:extLst>
              <a:ext uri="{FF2B5EF4-FFF2-40B4-BE49-F238E27FC236}">
                <a16:creationId xmlns:a16="http://schemas.microsoft.com/office/drawing/2014/main" id="{AF38C6B2-77EC-4E34-974B-A059393B9604}"/>
              </a:ext>
            </a:extLst>
          </p:cNvPr>
          <p:cNvSpPr/>
          <p:nvPr/>
        </p:nvSpPr>
        <p:spPr>
          <a:xfrm>
            <a:off x="374198" y="3493667"/>
            <a:ext cx="9989002" cy="1535533"/>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dragon was enraged at the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woman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went off to wage war against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rest of her offspring</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(v.17).</a:t>
            </a:r>
            <a:endPar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4" name="Straight Connector 13">
            <a:extLst>
              <a:ext uri="{FF2B5EF4-FFF2-40B4-BE49-F238E27FC236}">
                <a16:creationId xmlns:a16="http://schemas.microsoft.com/office/drawing/2014/main" id="{F100D91A-FA01-495C-80F6-35A2CF6A0151}"/>
              </a:ext>
            </a:extLst>
          </p:cNvPr>
          <p:cNvCxnSpPr>
            <a:cxnSpLocks/>
          </p:cNvCxnSpPr>
          <p:nvPr/>
        </p:nvCxnSpPr>
        <p:spPr>
          <a:xfrm>
            <a:off x="4038600" y="381000"/>
            <a:ext cx="7760368" cy="3048000"/>
          </a:xfrm>
          <a:prstGeom prst="line">
            <a:avLst/>
          </a:prstGeom>
          <a:ln w="30480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8CA795-7032-41D5-9441-744211B5E3CD}"/>
              </a:ext>
            </a:extLst>
          </p:cNvPr>
          <p:cNvCxnSpPr>
            <a:cxnSpLocks/>
          </p:cNvCxnSpPr>
          <p:nvPr/>
        </p:nvCxnSpPr>
        <p:spPr>
          <a:xfrm flipV="1">
            <a:off x="4114800" y="381000"/>
            <a:ext cx="7684168" cy="3048000"/>
          </a:xfrm>
          <a:prstGeom prst="line">
            <a:avLst/>
          </a:prstGeom>
          <a:ln w="304800">
            <a:solidFill>
              <a:srgbClr val="FF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8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wipe(left)">
                                      <p:cBhvr>
                                        <p:cTn id="23" dur="500"/>
                                        <p:tgtEl>
                                          <p:spTgt spid="1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left)">
                                      <p:cBhvr>
                                        <p:cTn id="28" dur="500"/>
                                        <p:tgtEl>
                                          <p:spTgt spid="1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wipe(left)">
                                      <p:cBhvr>
                                        <p:cTn id="33" dur="500"/>
                                        <p:tgtEl>
                                          <p:spTgt spid="12">
                                            <p:txEl>
                                              <p:pRg st="4" end="4"/>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10" name="Rounded Rectangle 5">
            <a:extLst>
              <a:ext uri="{FF2B5EF4-FFF2-40B4-BE49-F238E27FC236}">
                <a16:creationId xmlns:a16="http://schemas.microsoft.com/office/drawing/2014/main" id="{93FBA4CA-2AB0-4DF6-A81E-1846ADF98975}"/>
              </a:ext>
            </a:extLst>
          </p:cNvPr>
          <p:cNvSpPr/>
          <p:nvPr/>
        </p:nvSpPr>
        <p:spPr>
          <a:xfrm>
            <a:off x="5782705" y="3216543"/>
            <a:ext cx="6300850"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Who is the woman?</a:t>
            </a:r>
            <a:endParaRPr lang="en-US" sz="5400" b="1" i="1" spc="-150" dirty="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dirty="0">
                <a:solidFill>
                  <a:srgbClr val="756B47"/>
                </a:solidFill>
                <a:effectLst>
                  <a:outerShdw blurRad="38100" dist="38100" dir="2700000" algn="tl">
                    <a:srgbClr val="000000">
                      <a:alpha val="43137"/>
                    </a:srgbClr>
                  </a:outerShdw>
                </a:effectLst>
                <a:latin typeface="Times New Roman" pitchFamily="18" charset="0"/>
                <a:cs typeface="Times New Roman" pitchFamily="18" charset="0"/>
              </a:rPr>
              <a:t>(1) Mary?</a:t>
            </a:r>
            <a:endParaRPr lang="en-GB" sz="5100" b="1" spc="-150" dirty="0">
              <a:solidFill>
                <a:srgbClr val="756B47"/>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dirty="0">
                <a:solidFill>
                  <a:srgbClr val="756B47"/>
                </a:solidFill>
                <a:effectLst>
                  <a:outerShdw blurRad="38100" dist="38100" dir="2700000" algn="tl">
                    <a:srgbClr val="000000">
                      <a:alpha val="43137"/>
                    </a:srgbClr>
                  </a:outerShdw>
                </a:effectLst>
                <a:latin typeface="Times New Roman" pitchFamily="18" charset="0"/>
                <a:cs typeface="Times New Roman" pitchFamily="18" charset="0"/>
              </a:rPr>
              <a:t>(2) The Church?</a:t>
            </a:r>
          </a:p>
          <a:p>
            <a:pPr lvl="0" algn="ctr">
              <a:defRPr/>
            </a:pPr>
            <a:r>
              <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(3) Israel!</a:t>
            </a:r>
          </a:p>
        </p:txBody>
      </p:sp>
      <p:sp>
        <p:nvSpPr>
          <p:cNvPr id="11" name="Rectangle: Rounded Corners 10">
            <a:extLst>
              <a:ext uri="{FF2B5EF4-FFF2-40B4-BE49-F238E27FC236}">
                <a16:creationId xmlns:a16="http://schemas.microsoft.com/office/drawing/2014/main" id="{E374E5F9-FE90-4A3E-83EE-F7D6F1FA5BCA}"/>
              </a:ext>
            </a:extLst>
          </p:cNvPr>
          <p:cNvSpPr/>
          <p:nvPr/>
        </p:nvSpPr>
        <p:spPr>
          <a:xfrm>
            <a:off x="393032" y="737936"/>
            <a:ext cx="1716504"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A3E8A69-A776-47AA-9416-C4D5B38FB731}"/>
              </a:ext>
            </a:extLst>
          </p:cNvPr>
          <p:cNvSpPr/>
          <p:nvPr/>
        </p:nvSpPr>
        <p:spPr>
          <a:xfrm>
            <a:off x="4531896" y="774033"/>
            <a:ext cx="6821904" cy="557464"/>
          </a:xfrm>
          <a:prstGeom prst="round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9CA8BB1-7BC4-496D-B936-3A246A220583}"/>
              </a:ext>
            </a:extLst>
          </p:cNvPr>
          <p:cNvSpPr/>
          <p:nvPr/>
        </p:nvSpPr>
        <p:spPr>
          <a:xfrm>
            <a:off x="76200" y="1331497"/>
            <a:ext cx="8915400" cy="637146"/>
          </a:xfrm>
          <a:prstGeom prst="roundRect">
            <a:avLst/>
          </a:prstGeom>
          <a:no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10FCC454-6E06-4713-B38F-EBA5E3B52852}"/>
              </a:ext>
            </a:extLst>
          </p:cNvPr>
          <p:cNvSpPr/>
          <p:nvPr/>
        </p:nvSpPr>
        <p:spPr>
          <a:xfrm>
            <a:off x="-145782" y="3326470"/>
            <a:ext cx="8077200" cy="325664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Israel was called a “woman.”</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Galatians 4:26; Jeremiah 3:20; Isaiah 54:1-6, etc.</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Cf. Romans 9:5; Micah 5:2-4</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“sun, moon, and stars” refer to Israel.</a:t>
            </a:r>
            <a:endParaRPr kumimoji="0" lang="en-US" sz="3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Genesis 37:9-10; Osborne, </a:t>
            </a:r>
            <a:r>
              <a:rPr lang="en-US" sz="2400" b="1" i="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(2002), p.456.</a:t>
            </a:r>
            <a:endParaRPr kumimoji="0" lang="en-US" sz="24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“offspring” are the Gentiles.</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Verse 17</a:t>
            </a:r>
          </a:p>
        </p:txBody>
      </p:sp>
      <p:sp>
        <p:nvSpPr>
          <p:cNvPr id="17" name="Rounded Rectangle 9">
            <a:extLst>
              <a:ext uri="{FF2B5EF4-FFF2-40B4-BE49-F238E27FC236}">
                <a16:creationId xmlns:a16="http://schemas.microsoft.com/office/drawing/2014/main" id="{87E8FB13-CC88-428F-8A60-D52B0C6F68AD}"/>
              </a:ext>
            </a:extLst>
          </p:cNvPr>
          <p:cNvSpPr/>
          <p:nvPr/>
        </p:nvSpPr>
        <p:spPr>
          <a:xfrm>
            <a:off x="3713748" y="-49530"/>
            <a:ext cx="8458200" cy="3645043"/>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(Gen. 37:9) Joseph said, “I had another dream, and this time the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sun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moon</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eleven stars</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were bowing down to me.”</a:t>
            </a:r>
          </a:p>
          <a:p>
            <a:pPr lvl="0" algn="ctr">
              <a:defRPr/>
            </a:pPr>
            <a:r>
              <a:rPr lang="en-GB" sz="3600" b="1" spc="-150" baseline="3000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10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Jacob said, “Will your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mother</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your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brothers</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actually come and bow down to the ground before you?”</a:t>
            </a:r>
          </a:p>
        </p:txBody>
      </p:sp>
    </p:spTree>
    <p:extLst>
      <p:ext uri="{BB962C8B-B14F-4D97-AF65-F5344CB8AC3E}">
        <p14:creationId xmlns:p14="http://schemas.microsoft.com/office/powerpoint/2010/main" val="148300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left)">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500"/>
                                        <p:tgtEl>
                                          <p:spTgt spid="16">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wipe(left)">
                                      <p:cBhvr>
                                        <p:cTn id="19" dur="500"/>
                                        <p:tgtEl>
                                          <p:spTgt spid="16">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wipe(left)">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wipe(left)">
                                      <p:cBhvr>
                                        <p:cTn id="28" dur="500"/>
                                        <p:tgtEl>
                                          <p:spTgt spid="16">
                                            <p:txEl>
                                              <p:pRg st="3" end="3"/>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par>
                                <p:cTn id="46" presetID="22" presetClass="entr" presetSubtype="8" fill="hold" nodeType="with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wipe(left)">
                                      <p:cBhvr>
                                        <p:cTn id="48" dur="5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7">
                                            <p:txEl>
                                              <p:pRg st="1" end="1"/>
                                            </p:txEl>
                                          </p:spTgt>
                                        </p:tgtEl>
                                        <p:attrNameLst>
                                          <p:attrName>style.visibility</p:attrName>
                                        </p:attrNameLst>
                                      </p:cBhvr>
                                      <p:to>
                                        <p:strVal val="visible"/>
                                      </p:to>
                                    </p:set>
                                    <p:animEffect transition="in" filter="wipe(left)">
                                      <p:cBhvr>
                                        <p:cTn id="53" dur="500"/>
                                        <p:tgtEl>
                                          <p:spTgt spid="1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
                                            <p:txEl>
                                              <p:pRg st="5" end="5"/>
                                            </p:txEl>
                                          </p:spTgt>
                                        </p:tgtEl>
                                        <p:attrNameLst>
                                          <p:attrName>style.visibility</p:attrName>
                                        </p:attrNameLst>
                                      </p:cBhvr>
                                      <p:to>
                                        <p:strVal val="visible"/>
                                      </p:to>
                                    </p:set>
                                    <p:animEffect transition="in" filter="wipe(left)">
                                      <p:cBhvr>
                                        <p:cTn id="58" dur="500"/>
                                        <p:tgtEl>
                                          <p:spTgt spid="16">
                                            <p:txEl>
                                              <p:pRg st="5" end="5"/>
                                            </p:txEl>
                                          </p:spTgt>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6">
                                            <p:txEl>
                                              <p:pRg st="6" end="6"/>
                                            </p:txEl>
                                          </p:spTgt>
                                        </p:tgtEl>
                                        <p:attrNameLst>
                                          <p:attrName>style.visibility</p:attrName>
                                        </p:attrNameLst>
                                      </p:cBhvr>
                                      <p:to>
                                        <p:strVal val="visible"/>
                                      </p:to>
                                    </p:set>
                                    <p:animEffect transition="in" filter="wipe(left)">
                                      <p:cBhvr>
                                        <p:cTn id="6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40120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 </a:t>
            </a:r>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 an enormous red dragon with seven heads and ten horns and seven crowns on its heads.</a:t>
            </a:r>
          </a:p>
        </p:txBody>
      </p:sp>
      <p:sp>
        <p:nvSpPr>
          <p:cNvPr id="10" name="Rounded Rectangle 5">
            <a:extLst>
              <a:ext uri="{FF2B5EF4-FFF2-40B4-BE49-F238E27FC236}">
                <a16:creationId xmlns:a16="http://schemas.microsoft.com/office/drawing/2014/main" id="{93FBA4CA-2AB0-4DF6-A81E-1846ADF98975}"/>
              </a:ext>
            </a:extLst>
          </p:cNvPr>
          <p:cNvSpPr/>
          <p:nvPr/>
        </p:nvSpPr>
        <p:spPr>
          <a:xfrm>
            <a:off x="5782705" y="3216543"/>
            <a:ext cx="6300850" cy="34765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5400" b="1" spc="-15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rPr>
              <a:t>Who is the woman?</a:t>
            </a:r>
            <a:endParaRPr lang="en-US" sz="5400" b="1" i="1" spc="-150">
              <a:solidFill>
                <a:srgbClr val="EEECE1">
                  <a:lumMod val="9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a:solidFill>
                  <a:srgbClr val="756B47"/>
                </a:solidFill>
                <a:effectLst>
                  <a:outerShdw blurRad="38100" dist="38100" dir="2700000" algn="tl">
                    <a:srgbClr val="000000">
                      <a:alpha val="43137"/>
                    </a:srgbClr>
                  </a:outerShdw>
                </a:effectLst>
                <a:latin typeface="Times New Roman" pitchFamily="18" charset="0"/>
                <a:cs typeface="Times New Roman" pitchFamily="18" charset="0"/>
              </a:rPr>
              <a:t>(1) Mary?</a:t>
            </a:r>
            <a:endParaRPr lang="en-GB" sz="5100" b="1" spc="-150">
              <a:solidFill>
                <a:srgbClr val="756B47"/>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5100" b="1" spc="-150">
                <a:solidFill>
                  <a:srgbClr val="756B47"/>
                </a:solidFill>
                <a:effectLst>
                  <a:outerShdw blurRad="38100" dist="38100" dir="2700000" algn="tl">
                    <a:srgbClr val="000000">
                      <a:alpha val="43137"/>
                    </a:srgbClr>
                  </a:outerShdw>
                </a:effectLst>
                <a:latin typeface="Times New Roman" pitchFamily="18" charset="0"/>
                <a:cs typeface="Times New Roman" pitchFamily="18" charset="0"/>
              </a:rPr>
              <a:t>(2) The Church?</a:t>
            </a:r>
          </a:p>
          <a:p>
            <a:pPr lvl="0" algn="ctr">
              <a:defRPr/>
            </a:pPr>
            <a:r>
              <a:rPr lang="en-US" sz="5100" b="1" spc="-15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(3) Israel!</a:t>
            </a:r>
            <a:endParaRPr lang="en-US" sz="51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Rounded Corners 10">
            <a:extLst>
              <a:ext uri="{FF2B5EF4-FFF2-40B4-BE49-F238E27FC236}">
                <a16:creationId xmlns:a16="http://schemas.microsoft.com/office/drawing/2014/main" id="{E374E5F9-FE90-4A3E-83EE-F7D6F1FA5BCA}"/>
              </a:ext>
            </a:extLst>
          </p:cNvPr>
          <p:cNvSpPr/>
          <p:nvPr/>
        </p:nvSpPr>
        <p:spPr>
          <a:xfrm>
            <a:off x="393032" y="737936"/>
            <a:ext cx="1716504"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6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dragon’s tail swept a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third of the stars</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out of the sky and flung them to the earth.</a:t>
            </a:r>
          </a:p>
        </p:txBody>
      </p:sp>
      <p:sp>
        <p:nvSpPr>
          <p:cNvPr id="3" name="Rounded Rectangle 9">
            <a:extLst>
              <a:ext uri="{FF2B5EF4-FFF2-40B4-BE49-F238E27FC236}">
                <a16:creationId xmlns:a16="http://schemas.microsoft.com/office/drawing/2014/main" id="{68029F47-C21B-4189-9C76-D2121B3A50EF}"/>
              </a:ext>
            </a:extLst>
          </p:cNvPr>
          <p:cNvSpPr/>
          <p:nvPr/>
        </p:nvSpPr>
        <p:spPr>
          <a:xfrm>
            <a:off x="7888704" y="834192"/>
            <a:ext cx="4166936" cy="11430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“Stars” = “Angels”</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12:7, 9; Job 38:7</a:t>
            </a:r>
          </a:p>
        </p:txBody>
      </p:sp>
      <p:sp>
        <p:nvSpPr>
          <p:cNvPr id="4" name="Rounded Rectangle 9">
            <a:extLst>
              <a:ext uri="{FF2B5EF4-FFF2-40B4-BE49-F238E27FC236}">
                <a16:creationId xmlns:a16="http://schemas.microsoft.com/office/drawing/2014/main" id="{7B3924EF-81FD-4724-8FDE-6F259F6A6D26}"/>
              </a:ext>
            </a:extLst>
          </p:cNvPr>
          <p:cNvSpPr/>
          <p:nvPr/>
        </p:nvSpPr>
        <p:spPr>
          <a:xfrm>
            <a:off x="6568440" y="2751769"/>
            <a:ext cx="5638800" cy="224451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There are “myriads and myriads” of angels.</a:t>
            </a:r>
            <a:endParaRPr kumimoji="0" lang="en-US" sz="4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 5:11</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100,000,000 of angels</a:t>
            </a:r>
          </a:p>
        </p:txBody>
      </p:sp>
      <p:sp>
        <p:nvSpPr>
          <p:cNvPr id="5" name="Rounded Rectangle 5">
            <a:extLst>
              <a:ext uri="{FF2B5EF4-FFF2-40B4-BE49-F238E27FC236}">
                <a16:creationId xmlns:a16="http://schemas.microsoft.com/office/drawing/2014/main" id="{0197CAB1-26FE-4712-AB4C-AB5718E96238}"/>
              </a:ext>
            </a:extLst>
          </p:cNvPr>
          <p:cNvSpPr/>
          <p:nvPr/>
        </p:nvSpPr>
        <p:spPr>
          <a:xfrm>
            <a:off x="0" y="1352391"/>
            <a:ext cx="7169725" cy="550560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When did this angelic rebellion occur?</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 fell long ago.</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Genesis 1:31; 3:1; Ezekiel 28:13; Luke 10:18</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John uses the imagery of Genesis 3.</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Ancient serpent</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called the devil</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(v.9).</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Gaps exists in this prophecy.</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Gives birth in verse 5. Tribulation in verse 6.</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Explains the existence of demons.</a:t>
            </a: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devil and his angels” (Matthew 25:41).</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8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left)">
                                      <p:cBhvr>
                                        <p:cTn id="29" dur="500"/>
                                        <p:tgtEl>
                                          <p:spTgt spid="5">
                                            <p:txEl>
                                              <p:pRg st="1" end="1"/>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left)">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wipe(left)">
                                      <p:cBhvr>
                                        <p:cTn id="47" dur="500"/>
                                        <p:tgtEl>
                                          <p:spTgt spid="5">
                                            <p:txEl>
                                              <p:pRg st="5" end="5"/>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wipe(left)">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wipe(left)">
                                      <p:cBhvr>
                                        <p:cTn id="56" dur="500"/>
                                        <p:tgtEl>
                                          <p:spTgt spid="5">
                                            <p:txEl>
                                              <p:pRg st="7" end="7"/>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wipe(left)">
                                      <p:cBhvr>
                                        <p:cTn id="6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stood in front of the woman who was about to give birth, so that it might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devour her child the moment he was born.</a:t>
            </a:r>
          </a:p>
        </p:txBody>
      </p:sp>
      <p:sp>
        <p:nvSpPr>
          <p:cNvPr id="6" name="Rounded Rectangle 5">
            <a:extLst>
              <a:ext uri="{FF2B5EF4-FFF2-40B4-BE49-F238E27FC236}">
                <a16:creationId xmlns:a16="http://schemas.microsoft.com/office/drawing/2014/main" id="{3E1E902A-412A-4759-8A40-B5BFAB71055A}"/>
              </a:ext>
            </a:extLst>
          </p:cNvPr>
          <p:cNvSpPr/>
          <p:nvPr/>
        </p:nvSpPr>
        <p:spPr>
          <a:xfrm>
            <a:off x="4102608" y="1752600"/>
            <a:ext cx="8001000" cy="4038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(Gen. 3:15) God said to the Serpent:</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 will cause hostility between you and the woman, and between your offspring and her offspring.</a:t>
            </a:r>
          </a:p>
          <a:p>
            <a:pPr lvl="0" algn="ctr">
              <a:defRPr/>
            </a:pPr>
            <a:r>
              <a:rPr lang="en-GB"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strike your head</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you will strike his heel.”</a:t>
            </a:r>
          </a:p>
        </p:txBody>
      </p:sp>
    </p:spTree>
    <p:extLst>
      <p:ext uri="{BB962C8B-B14F-4D97-AF65-F5344CB8AC3E}">
        <p14:creationId xmlns:p14="http://schemas.microsoft.com/office/powerpoint/2010/main" val="176126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dragon stood in front of the woman who was about to give birth, so that it might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devour her child the moment he was born.</a:t>
            </a:r>
          </a:p>
        </p:txBody>
      </p:sp>
      <p:sp>
        <p:nvSpPr>
          <p:cNvPr id="6" name="Rounded Rectangle 5">
            <a:extLst>
              <a:ext uri="{FF2B5EF4-FFF2-40B4-BE49-F238E27FC236}">
                <a16:creationId xmlns:a16="http://schemas.microsoft.com/office/drawing/2014/main" id="{3E1E902A-412A-4759-8A40-B5BFAB71055A}"/>
              </a:ext>
            </a:extLst>
          </p:cNvPr>
          <p:cNvSpPr/>
          <p:nvPr/>
        </p:nvSpPr>
        <p:spPr>
          <a:xfrm>
            <a:off x="4102608" y="1752600"/>
            <a:ext cx="8001000" cy="4038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(Gen. 3:15) God said to the Serpent:</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I will cause hostility between you and the woman, and between your offspring and her offspring.</a:t>
            </a:r>
          </a:p>
          <a:p>
            <a:pPr lvl="0" algn="ctr">
              <a:defRPr/>
            </a:pPr>
            <a:r>
              <a:rPr lang="en-GB" sz="40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will strike your head</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and you will strike his heel.”</a:t>
            </a:r>
          </a:p>
        </p:txBody>
      </p:sp>
      <p:sp>
        <p:nvSpPr>
          <p:cNvPr id="9" name="Rounded Rectangle 5">
            <a:extLst>
              <a:ext uri="{FF2B5EF4-FFF2-40B4-BE49-F238E27FC236}">
                <a16:creationId xmlns:a16="http://schemas.microsoft.com/office/drawing/2014/main" id="{3242AAB3-9872-4710-95A8-7DED8C295DB3}"/>
              </a:ext>
            </a:extLst>
          </p:cNvPr>
          <p:cNvSpPr/>
          <p:nvPr/>
        </p:nvSpPr>
        <p:spPr>
          <a:xfrm>
            <a:off x="34072" y="1945267"/>
            <a:ext cx="7708232" cy="49530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Cain murdered Abel.</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Genesis 4:8; John 8:44; 1 John 3:12</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Demons impregnated human women.</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Genesis 6:1-2; 2 Peter 2:4; Jude 6</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Pharaoh ordered all baby boys killed.</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Exodus 1:15-22</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Haman ordered a genocide of the Jews.</a:t>
            </a: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Esther 3-9</a:t>
            </a:r>
          </a:p>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 entered Judas.</a:t>
            </a: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John 13:2, 27; Luke 22:3</a:t>
            </a:r>
          </a:p>
        </p:txBody>
      </p:sp>
    </p:spTree>
    <p:extLst>
      <p:ext uri="{BB962C8B-B14F-4D97-AF65-F5344CB8AC3E}">
        <p14:creationId xmlns:p14="http://schemas.microsoft.com/office/powerpoint/2010/main" val="1564606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939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688548" y="1329864"/>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30262" y="2931817"/>
            <a:ext cx="6858000" cy="385515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9:27) Half of seven years.</a:t>
            </a:r>
          </a:p>
          <a:p>
            <a:pPr lvl="0" algn="ctr">
              <a:defRPr/>
            </a:pPr>
            <a:r>
              <a:rPr lang="en-US"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7:25) </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Time, times and half a time.</a:t>
            </a:r>
          </a:p>
          <a:p>
            <a:pPr lvl="0" algn="ctr">
              <a:defRPr/>
            </a:pPr>
            <a:r>
              <a:rPr lang="en-US"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(Dan. 12:7) </a:t>
            </a: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Time, times and half a time.</a:t>
            </a:r>
          </a:p>
          <a:p>
            <a:pPr lvl="0" algn="ctr">
              <a:defRPr/>
            </a:pPr>
            <a:r>
              <a:rPr lang="en-US"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11:2) 42 months.</a:t>
            </a:r>
          </a:p>
          <a:p>
            <a:pPr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11:3) 1,260 days.</a:t>
            </a:r>
          </a:p>
          <a:p>
            <a:pPr algn="ctr">
              <a:defRPr/>
            </a:pPr>
            <a:r>
              <a:rPr lang="en-GB"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12:14) Time, times and half a time.</a:t>
            </a:r>
          </a:p>
          <a:p>
            <a:pPr algn="ctr">
              <a:defRPr/>
            </a:pPr>
            <a:r>
              <a:rPr lang="en-US" sz="32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13:5) 42 months.</a:t>
            </a:r>
          </a:p>
        </p:txBody>
      </p:sp>
    </p:spTree>
    <p:extLst>
      <p:ext uri="{BB962C8B-B14F-4D97-AF65-F5344CB8AC3E}">
        <p14:creationId xmlns:p14="http://schemas.microsoft.com/office/powerpoint/2010/main" val="8931197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nodeType="with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500"/>
                                        <p:tgtEl>
                                          <p:spTgt spid="19">
                                            <p:txEl>
                                              <p:pRg st="0" end="0"/>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500"/>
                                        <p:tgtEl>
                                          <p:spTgt spid="19">
                                            <p:txEl>
                                              <p:pRg st="1" end="1"/>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wipe(left)">
                                      <p:cBhvr>
                                        <p:cTn id="27" dur="500"/>
                                        <p:tgtEl>
                                          <p:spTgt spid="19">
                                            <p:txEl>
                                              <p:pRg st="2" end="2"/>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Effect transition="in" filter="wipe(left)">
                                      <p:cBhvr>
                                        <p:cTn id="31" dur="500"/>
                                        <p:tgtEl>
                                          <p:spTgt spid="19">
                                            <p:txEl>
                                              <p:pRg st="3" end="3"/>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500"/>
                                        <p:tgtEl>
                                          <p:spTgt spid="19">
                                            <p:txEl>
                                              <p:pRg st="4" end="4"/>
                                            </p:txEl>
                                          </p:spTgt>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500"/>
                                        <p:tgtEl>
                                          <p:spTgt spid="19">
                                            <p:txEl>
                                              <p:pRg st="5" end="5"/>
                                            </p:txEl>
                                          </p:spTgt>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654258" y="1219200"/>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228600" y="2987607"/>
            <a:ext cx="6858000" cy="385515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12:12)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Rejoice, you heavens and you who dwell in them!</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But woe to the earth and the sea, because the devil has gone down to you!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is filled with fury,</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because he knows that his time is short.”</a:t>
            </a:r>
          </a:p>
        </p:txBody>
      </p:sp>
    </p:spTree>
    <p:extLst>
      <p:ext uri="{BB962C8B-B14F-4D97-AF65-F5344CB8AC3E}">
        <p14:creationId xmlns:p14="http://schemas.microsoft.com/office/powerpoint/2010/main" val="23003054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586664" y="1262984"/>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60742" y="2943232"/>
            <a:ext cx="6858000" cy="385515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12:13)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When the dragon saw that he had been hurled to the earth, he pursued the woman who had given birth to the male child. </a:t>
            </a: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2761065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552374" y="1257795"/>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77404" y="2939422"/>
            <a:ext cx="6858000" cy="385515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12:14)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woman was given the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two wings of a great eagle</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so that she might fly to the place prepared for her in the wilderness… out of the serpent’s reach.</a:t>
            </a:r>
          </a:p>
        </p:txBody>
      </p:sp>
      <p:sp>
        <p:nvSpPr>
          <p:cNvPr id="6" name="Rounded Rectangle 5">
            <a:extLst>
              <a:ext uri="{FF2B5EF4-FFF2-40B4-BE49-F238E27FC236}">
                <a16:creationId xmlns:a16="http://schemas.microsoft.com/office/drawing/2014/main" id="{8BE164CA-F663-4F3D-AA92-B9F47F94A4C7}"/>
              </a:ext>
            </a:extLst>
          </p:cNvPr>
          <p:cNvSpPr/>
          <p:nvPr/>
        </p:nvSpPr>
        <p:spPr>
          <a:xfrm>
            <a:off x="8478252" y="2589734"/>
            <a:ext cx="2241884" cy="58660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Exodus 19:4</a:t>
            </a:r>
            <a:endParaRPr lang="en-US"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143645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559994" y="1329864"/>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76200" y="3200400"/>
            <a:ext cx="6858000" cy="3855153"/>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12:15)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Then from his mouth the serpent spewed water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like a river</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to overtake the woman and sweep her away with the torrent.</a:t>
            </a: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624244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
        <p:nvSpPr>
          <p:cNvPr id="2" name="Rectangle: Rounded Corners 1">
            <a:extLst>
              <a:ext uri="{FF2B5EF4-FFF2-40B4-BE49-F238E27FC236}">
                <a16:creationId xmlns:a16="http://schemas.microsoft.com/office/drawing/2014/main" id="{1E8DC06D-A943-470C-BB58-5FD14BEECD93}"/>
              </a:ext>
            </a:extLst>
          </p:cNvPr>
          <p:cNvSpPr/>
          <p:nvPr/>
        </p:nvSpPr>
        <p:spPr>
          <a:xfrm>
            <a:off x="762001" y="1329864"/>
            <a:ext cx="235016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
            <a:extLst>
              <a:ext uri="{FF2B5EF4-FFF2-40B4-BE49-F238E27FC236}">
                <a16:creationId xmlns:a16="http://schemas.microsoft.com/office/drawing/2014/main" id="{A3CFADE7-0959-4374-B28C-0C03B44E9D67}"/>
              </a:ext>
            </a:extLst>
          </p:cNvPr>
          <p:cNvSpPr/>
          <p:nvPr/>
        </p:nvSpPr>
        <p:spPr>
          <a:xfrm>
            <a:off x="5607558" y="1316505"/>
            <a:ext cx="6477000" cy="1938992"/>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second half of the Tribulation</a:t>
            </a: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It is described as 42 months (Rev. 11:2; 13:5), 1,260 days (Rev. 11:3; 12:6), or “time and times and half a time” (Rev. 12:14; 13:5).</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ounded Rectangle 9">
            <a:extLst>
              <a:ext uri="{FF2B5EF4-FFF2-40B4-BE49-F238E27FC236}">
                <a16:creationId xmlns:a16="http://schemas.microsoft.com/office/drawing/2014/main" id="{802466FC-0DAD-4511-96B2-1343F7C77CFC}"/>
              </a:ext>
            </a:extLst>
          </p:cNvPr>
          <p:cNvSpPr/>
          <p:nvPr/>
        </p:nvSpPr>
        <p:spPr>
          <a:xfrm>
            <a:off x="-152400" y="2286001"/>
            <a:ext cx="6248400" cy="45720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(Rev. 12:16) </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But the earth helped the woman by opening its mouth and </a:t>
            </a:r>
            <a:r>
              <a:rPr lang="en-GB" sz="3600" b="1" u="sng"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swallowing the river</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 that the dragon had spewed out of his mouth.</a:t>
            </a:r>
          </a:p>
          <a:p>
            <a:pPr lvl="0" algn="ctr">
              <a:defRPr/>
            </a:pPr>
            <a:endPar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5">
            <a:extLst>
              <a:ext uri="{FF2B5EF4-FFF2-40B4-BE49-F238E27FC236}">
                <a16:creationId xmlns:a16="http://schemas.microsoft.com/office/drawing/2014/main" id="{DCD706CD-9BE5-4752-9FC7-B7DE818FACA6}"/>
              </a:ext>
            </a:extLst>
          </p:cNvPr>
          <p:cNvSpPr/>
          <p:nvPr/>
        </p:nvSpPr>
        <p:spPr>
          <a:xfrm>
            <a:off x="6213313" y="3429000"/>
            <a:ext cx="5906516" cy="1938992"/>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Symbolic for </a:t>
            </a:r>
            <a:r>
              <a:rPr lang="en-GB" sz="40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warfare</a:t>
            </a:r>
            <a:r>
              <a:rPr lang="en-GB"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28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Israel is topographically high—no floods.</a:t>
            </a:r>
          </a:p>
          <a:p>
            <a:pPr lvl="0" algn="ctr">
              <a:defRPr/>
            </a:pPr>
            <a:r>
              <a:rPr lang="en-GB" sz="24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(Jeremiah 46:7-8; 47:2-3; </a:t>
            </a:r>
            <a:r>
              <a:rPr lang="de-DE" sz="24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Ps. 18:4; 32:6; 69:1-2; 124:2-5; Nah 1:8</a:t>
            </a:r>
            <a:r>
              <a:rPr lang="en-GB" sz="24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7248827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war broke out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Michael and his angels fought against the dragon,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the dragon and his angels fought back.</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he was not strong enough, and they lost their place in heaven.</a:t>
            </a:r>
          </a:p>
        </p:txBody>
      </p:sp>
    </p:spTree>
    <p:extLst>
      <p:ext uri="{BB962C8B-B14F-4D97-AF65-F5344CB8AC3E}">
        <p14:creationId xmlns:p14="http://schemas.microsoft.com/office/powerpoint/2010/main" val="14032158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12:9)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great dragon was hurled down</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—that ancient serpent called the devil, or Satan, who leads the whole world astray.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 was hurled to the earth, </a:t>
            </a:r>
            <a:r>
              <a:rPr lang="en-GB"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his angels with him.</a:t>
            </a:r>
          </a:p>
        </p:txBody>
      </p:sp>
      <p:sp>
        <p:nvSpPr>
          <p:cNvPr id="5" name="Rounded Rectangle 5">
            <a:extLst>
              <a:ext uri="{FF2B5EF4-FFF2-40B4-BE49-F238E27FC236}">
                <a16:creationId xmlns:a16="http://schemas.microsoft.com/office/drawing/2014/main" id="{A1ECD7A8-0171-4E06-9DA4-5381A9756C09}"/>
              </a:ext>
            </a:extLst>
          </p:cNvPr>
          <p:cNvSpPr/>
          <p:nvPr/>
        </p:nvSpPr>
        <p:spPr>
          <a:xfrm>
            <a:off x="54102" y="2514600"/>
            <a:ext cx="12023400" cy="4283785"/>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Demons fell from God in the past (v.4),</a:t>
            </a:r>
          </a:p>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but they will flood the Earth in the future (v.9).</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Explains the heightened demonic activity in the Tribulation.</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 9; Robert L. Thomas, </a:t>
            </a:r>
            <a:r>
              <a:rPr lang="en-GB" sz="24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Revelation 8-22</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(1995), 129.</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Explains the “short time” (3.5 years).</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Verse 12</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Explains why Michael appears: He is sent to protect Israel.</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Michael, the archangel who stands guard over your nation, will arise” (</a:t>
            </a:r>
            <a:r>
              <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Daniel 12:1).</a:t>
            </a:r>
          </a:p>
        </p:txBody>
      </p:sp>
    </p:spTree>
    <p:extLst>
      <p:ext uri="{BB962C8B-B14F-4D97-AF65-F5344CB8AC3E}">
        <p14:creationId xmlns:p14="http://schemas.microsoft.com/office/powerpoint/2010/main" val="3727545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500"/>
                                        <p:tgtEl>
                                          <p:spTgt spid="5">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ipe(left)">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500"/>
                                        <p:tgtEl>
                                          <p:spTgt spid="5">
                                            <p:txEl>
                                              <p:pRg st="4" end="4"/>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left)">
                                      <p:cBhvr>
                                        <p:cTn id="43" dur="500"/>
                                        <p:tgtEl>
                                          <p:spTgt spid="5">
                                            <p:txEl>
                                              <p:pRg st="6" end="6"/>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a loud voice in heaven say: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have come the salvation and the power and the kingdom of our God, and the authority of his Messiah.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the accuser of our brothers and sisters,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accuses them before our God day and night, has been hurled down.”</a:t>
            </a:r>
          </a:p>
        </p:txBody>
      </p:sp>
      <p:sp>
        <p:nvSpPr>
          <p:cNvPr id="3" name="Rectangle: Rounded Corners 2">
            <a:extLst>
              <a:ext uri="{FF2B5EF4-FFF2-40B4-BE49-F238E27FC236}">
                <a16:creationId xmlns:a16="http://schemas.microsoft.com/office/drawing/2014/main" id="{F421519F-B876-4764-BD96-0345F4605FCE}"/>
              </a:ext>
            </a:extLst>
          </p:cNvPr>
          <p:cNvSpPr/>
          <p:nvPr/>
        </p:nvSpPr>
        <p:spPr>
          <a:xfrm>
            <a:off x="914400" y="1928377"/>
            <a:ext cx="777240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85A1811-CDA4-483A-B65C-BF87F280BC57}"/>
              </a:ext>
            </a:extLst>
          </p:cNvPr>
          <p:cNvSpPr/>
          <p:nvPr/>
        </p:nvSpPr>
        <p:spPr>
          <a:xfrm>
            <a:off x="974560" y="2570744"/>
            <a:ext cx="289960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A98864FD-AF7F-48EB-8D4F-AEA9B21B8814}"/>
              </a:ext>
            </a:extLst>
          </p:cNvPr>
          <p:cNvSpPr/>
          <p:nvPr/>
        </p:nvSpPr>
        <p:spPr>
          <a:xfrm>
            <a:off x="457200" y="3826602"/>
            <a:ext cx="10287000" cy="2883837"/>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Satan exists and wants to ruin your life</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 leverages his greatest strength: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his intellect</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John 8:44; 2 Corinthians 11:14; 2 Thessalonians 2:9</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places very plausible thoughts on our minds.</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By placing a thought on our mind, we can’t tell if it’s self-generated.</a:t>
            </a:r>
          </a:p>
        </p:txBody>
      </p:sp>
    </p:spTree>
    <p:extLst>
      <p:ext uri="{BB962C8B-B14F-4D97-AF65-F5344CB8AC3E}">
        <p14:creationId xmlns:p14="http://schemas.microsoft.com/office/powerpoint/2010/main" val="15811034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left)">
                                      <p:cBhvr>
                                        <p:cTn id="39" dur="500"/>
                                        <p:tgtEl>
                                          <p:spTgt spid="10">
                                            <p:txEl>
                                              <p:pRg st="1" end="1"/>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wipe(left)">
                                      <p:cBhvr>
                                        <p:cTn id="48" dur="500"/>
                                        <p:tgtEl>
                                          <p:spTgt spid="10">
                                            <p:txEl>
                                              <p:pRg st="3" end="3"/>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left)">
                                      <p:cBhvr>
                                        <p:cTn id="5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78565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12:10)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I heard a loud voice in heaven say:</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“Now have come the salvation and the power and the kingdom of our God, and the authority of his Messiah.</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For the accuser of our brothers and sisters,</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who accuses them before our God day and night, has been hurled down.”</a:t>
            </a:r>
          </a:p>
        </p:txBody>
      </p:sp>
      <p:sp>
        <p:nvSpPr>
          <p:cNvPr id="3" name="Rectangle: Rounded Corners 2">
            <a:extLst>
              <a:ext uri="{FF2B5EF4-FFF2-40B4-BE49-F238E27FC236}">
                <a16:creationId xmlns:a16="http://schemas.microsoft.com/office/drawing/2014/main" id="{F421519F-B876-4764-BD96-0345F4605FCE}"/>
              </a:ext>
            </a:extLst>
          </p:cNvPr>
          <p:cNvSpPr/>
          <p:nvPr/>
        </p:nvSpPr>
        <p:spPr>
          <a:xfrm>
            <a:off x="914400" y="1928377"/>
            <a:ext cx="7772400"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85A1811-CDA4-483A-B65C-BF87F280BC57}"/>
              </a:ext>
            </a:extLst>
          </p:cNvPr>
          <p:cNvSpPr/>
          <p:nvPr/>
        </p:nvSpPr>
        <p:spPr>
          <a:xfrm>
            <a:off x="974560" y="2570744"/>
            <a:ext cx="2899608" cy="656711"/>
          </a:xfrm>
          <a:prstGeom prst="roundRect">
            <a:avLst/>
          </a:prstGeom>
          <a:noFill/>
          <a:ln w="76200">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5">
            <a:extLst>
              <a:ext uri="{FF2B5EF4-FFF2-40B4-BE49-F238E27FC236}">
                <a16:creationId xmlns:a16="http://schemas.microsoft.com/office/drawing/2014/main" id="{A98864FD-AF7F-48EB-8D4F-AEA9B21B8814}"/>
              </a:ext>
            </a:extLst>
          </p:cNvPr>
          <p:cNvSpPr/>
          <p:nvPr/>
        </p:nvSpPr>
        <p:spPr>
          <a:xfrm>
            <a:off x="304800" y="3869822"/>
            <a:ext cx="10287000" cy="2883837"/>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Satan exists and wants to ruin your life</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Satan leverages his greatest strength: </a:t>
            </a:r>
            <a:r>
              <a:rPr lang="en-GB" sz="3600" b="1" i="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his intellect</a:t>
            </a: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John 8:44; 2 Corinthians 11:14; 2 Thessalonians 2:9</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He places very plausible thoughts on our minds.</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By placing a thought on our mind, we can’t tell if it’s self-generated.</a:t>
            </a:r>
          </a:p>
        </p:txBody>
      </p:sp>
      <p:sp>
        <p:nvSpPr>
          <p:cNvPr id="7" name="Rounded Rectangle 5">
            <a:extLst>
              <a:ext uri="{FF2B5EF4-FFF2-40B4-BE49-F238E27FC236}">
                <a16:creationId xmlns:a16="http://schemas.microsoft.com/office/drawing/2014/main" id="{0DE7955B-94E2-451E-BBF6-2B06DFA83E13}"/>
              </a:ext>
            </a:extLst>
          </p:cNvPr>
          <p:cNvSpPr/>
          <p:nvPr/>
        </p:nvSpPr>
        <p:spPr>
          <a:xfrm>
            <a:off x="4407568" y="849963"/>
            <a:ext cx="7641118" cy="5863661"/>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800" b="1" spc="-150"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Is this thought from God?</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Does God seem sadistically restrictive?</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Colossians 2:20-23; Genesis 3:1</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Does it contain a half-truth?</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Genesis 3:5; Matthew 4:6</a:t>
            </a:r>
            <a:endParaRPr lang="en-US"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Does it lead to self-justifying, blame-shifting, or withdrawing from others?</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Genesis 3:7-12; Hebrews 10:25</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Does it make you think following God is boring and routine?</a:t>
            </a:r>
            <a:endParaRPr lang="en-US"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John 10:10; 13:17; Acts 20:35</a:t>
            </a:r>
            <a:endParaRPr lang="en-US"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807204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Effect transition="in" filter="wipe(left)">
                                      <p:cBhvr>
                                        <p:cTn id="39" dur="500"/>
                                        <p:tgtEl>
                                          <p:spTgt spid="10">
                                            <p:txEl>
                                              <p:pRg st="1" end="1"/>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left)">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wipe(left)">
                                      <p:cBhvr>
                                        <p:cTn id="48" dur="500"/>
                                        <p:tgtEl>
                                          <p:spTgt spid="10">
                                            <p:txEl>
                                              <p:pRg st="3" end="3"/>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0">
                                            <p:txEl>
                                              <p:pRg st="4" end="4"/>
                                            </p:txEl>
                                          </p:spTgt>
                                        </p:tgtEl>
                                        <p:attrNameLst>
                                          <p:attrName>style.visibility</p:attrName>
                                        </p:attrNameLst>
                                      </p:cBhvr>
                                      <p:to>
                                        <p:strVal val="visible"/>
                                      </p:to>
                                    </p:set>
                                    <p:animEffect transition="in" filter="wipe(left)">
                                      <p:cBhvr>
                                        <p:cTn id="52" dur="500"/>
                                        <p:tgtEl>
                                          <p:spTgt spid="10">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par>
                                <p:cTn id="58" presetID="22" presetClass="entr" presetSubtype="8" fill="hold" nodeType="withEffect">
                                  <p:stCondLst>
                                    <p:cond delay="0"/>
                                  </p:stCondLst>
                                  <p:childTnLst>
                                    <p:set>
                                      <p:cBhvr>
                                        <p:cTn id="59" dur="1" fill="hold">
                                          <p:stCondLst>
                                            <p:cond delay="0"/>
                                          </p:stCondLst>
                                        </p:cTn>
                                        <p:tgtEl>
                                          <p:spTgt spid="7">
                                            <p:txEl>
                                              <p:pRg st="0" end="0"/>
                                            </p:txEl>
                                          </p:spTgt>
                                        </p:tgtEl>
                                        <p:attrNameLst>
                                          <p:attrName>style.visibility</p:attrName>
                                        </p:attrNameLst>
                                      </p:cBhvr>
                                      <p:to>
                                        <p:strVal val="visible"/>
                                      </p:to>
                                    </p:set>
                                    <p:animEffect transition="in" filter="wipe(left)">
                                      <p:cBhvr>
                                        <p:cTn id="60" dur="500"/>
                                        <p:tgtEl>
                                          <p:spTgt spid="7">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animEffect transition="in" filter="wipe(left)">
                                      <p:cBhvr>
                                        <p:cTn id="65" dur="500"/>
                                        <p:tgtEl>
                                          <p:spTgt spid="7">
                                            <p:txEl>
                                              <p:pRg st="1" end="1"/>
                                            </p:txEl>
                                          </p:spTgt>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animEffect transition="in" filter="wipe(left)">
                                      <p:cBhvr>
                                        <p:cTn id="69" dur="500"/>
                                        <p:tgtEl>
                                          <p:spTgt spid="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7">
                                            <p:txEl>
                                              <p:pRg st="3" end="3"/>
                                            </p:txEl>
                                          </p:spTgt>
                                        </p:tgtEl>
                                        <p:attrNameLst>
                                          <p:attrName>style.visibility</p:attrName>
                                        </p:attrNameLst>
                                      </p:cBhvr>
                                      <p:to>
                                        <p:strVal val="visible"/>
                                      </p:to>
                                    </p:set>
                                    <p:animEffect transition="in" filter="wipe(left)">
                                      <p:cBhvr>
                                        <p:cTn id="74" dur="500"/>
                                        <p:tgtEl>
                                          <p:spTgt spid="7">
                                            <p:txEl>
                                              <p:pRg st="3" end="3"/>
                                            </p:txEl>
                                          </p:spTgt>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7">
                                            <p:txEl>
                                              <p:pRg st="4" end="4"/>
                                            </p:txEl>
                                          </p:spTgt>
                                        </p:tgtEl>
                                        <p:attrNameLst>
                                          <p:attrName>style.visibility</p:attrName>
                                        </p:attrNameLst>
                                      </p:cBhvr>
                                      <p:to>
                                        <p:strVal val="visible"/>
                                      </p:to>
                                    </p:set>
                                    <p:animEffect transition="in" filter="wipe(left)">
                                      <p:cBhvr>
                                        <p:cTn id="78" dur="500"/>
                                        <p:tgtEl>
                                          <p:spTgt spid="7">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7">
                                            <p:txEl>
                                              <p:pRg st="5" end="5"/>
                                            </p:txEl>
                                          </p:spTgt>
                                        </p:tgtEl>
                                        <p:attrNameLst>
                                          <p:attrName>style.visibility</p:attrName>
                                        </p:attrNameLst>
                                      </p:cBhvr>
                                      <p:to>
                                        <p:strVal val="visible"/>
                                      </p:to>
                                    </p:set>
                                    <p:animEffect transition="in" filter="wipe(left)">
                                      <p:cBhvr>
                                        <p:cTn id="83" dur="500"/>
                                        <p:tgtEl>
                                          <p:spTgt spid="7">
                                            <p:txEl>
                                              <p:pRg st="5" end="5"/>
                                            </p:txEl>
                                          </p:spTgt>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Effect transition="in" filter="wipe(left)">
                                      <p:cBhvr>
                                        <p:cTn id="87" dur="500"/>
                                        <p:tgtEl>
                                          <p:spTgt spid="7">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7">
                                            <p:txEl>
                                              <p:pRg st="7" end="7"/>
                                            </p:txEl>
                                          </p:spTgt>
                                        </p:tgtEl>
                                        <p:attrNameLst>
                                          <p:attrName>style.visibility</p:attrName>
                                        </p:attrNameLst>
                                      </p:cBhvr>
                                      <p:to>
                                        <p:strVal val="visible"/>
                                      </p:to>
                                    </p:set>
                                    <p:animEffect transition="in" filter="wipe(left)">
                                      <p:cBhvr>
                                        <p:cTn id="92" dur="500"/>
                                        <p:tgtEl>
                                          <p:spTgt spid="7">
                                            <p:txEl>
                                              <p:pRg st="7" end="7"/>
                                            </p:txEl>
                                          </p:spTgt>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7">
                                            <p:txEl>
                                              <p:pRg st="8" end="8"/>
                                            </p:txEl>
                                          </p:spTgt>
                                        </p:tgtEl>
                                        <p:attrNameLst>
                                          <p:attrName>style.visibility</p:attrName>
                                        </p:attrNameLst>
                                      </p:cBhvr>
                                      <p:to>
                                        <p:strVal val="visible"/>
                                      </p:to>
                                    </p:set>
                                    <p:animEffect transition="in" filter="wipe(left)">
                                      <p:cBhvr>
                                        <p:cTn id="9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great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 woman clothed with the sun, with the moon under her feet and a crown of twelve stars on her head.</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was pregnant and cried out in pain as she was about to give birth.</a:t>
            </a:r>
          </a:p>
        </p:txBody>
      </p:sp>
    </p:spTree>
    <p:extLst>
      <p:ext uri="{BB962C8B-B14F-4D97-AF65-F5344CB8AC3E}">
        <p14:creationId xmlns:p14="http://schemas.microsoft.com/office/powerpoint/2010/main" val="3604405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triumphed over him</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by the blood of the Lamb and</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by the word of their testimony.</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did not love their lives</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much as to shrink from death.</a:t>
            </a:r>
          </a:p>
        </p:txBody>
      </p:sp>
    </p:spTree>
    <p:extLst>
      <p:ext uri="{BB962C8B-B14F-4D97-AF65-F5344CB8AC3E}">
        <p14:creationId xmlns:p14="http://schemas.microsoft.com/office/powerpoint/2010/main" val="31671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left)">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triumphed over him</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by the blood of the Lamb</a:t>
            </a:r>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 and</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by the word of their testimony.</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They did not love their lives</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so much as to shrink from death.</a:t>
            </a:r>
          </a:p>
        </p:txBody>
      </p:sp>
      <p:sp>
        <p:nvSpPr>
          <p:cNvPr id="6" name="Rectangle 5">
            <a:extLst>
              <a:ext uri="{FF2B5EF4-FFF2-40B4-BE49-F238E27FC236}">
                <a16:creationId xmlns:a16="http://schemas.microsoft.com/office/drawing/2014/main" id="{3C4AEDC4-9AC4-4DF7-8E1A-4F06F14B18AA}"/>
              </a:ext>
            </a:extLst>
          </p:cNvPr>
          <p:cNvSpPr/>
          <p:nvPr/>
        </p:nvSpPr>
        <p:spPr>
          <a:xfrm>
            <a:off x="393700" y="800100"/>
            <a:ext cx="570992" cy="502514"/>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9" name="Rounded Rectangle 5">
            <a:extLst>
              <a:ext uri="{FF2B5EF4-FFF2-40B4-BE49-F238E27FC236}">
                <a16:creationId xmlns:a16="http://schemas.microsoft.com/office/drawing/2014/main" id="{54033714-B6B4-4D6E-9DD0-FD34A7F7E4F1}"/>
              </a:ext>
            </a:extLst>
          </p:cNvPr>
          <p:cNvSpPr/>
          <p:nvPr/>
        </p:nvSpPr>
        <p:spPr>
          <a:xfrm>
            <a:off x="0" y="4490824"/>
            <a:ext cx="7467600" cy="2362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#1. “Blood of the Lamb.”</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 “blood” refers to his death, and the “Lamb” refers to his substitution for us. </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Ephesians 6:10-18; Hebrews 10:19, 22</a:t>
            </a:r>
          </a:p>
        </p:txBody>
      </p:sp>
      <p:sp>
        <p:nvSpPr>
          <p:cNvPr id="5" name="Rounded Rectangle 5">
            <a:extLst>
              <a:ext uri="{FF2B5EF4-FFF2-40B4-BE49-F238E27FC236}">
                <a16:creationId xmlns:a16="http://schemas.microsoft.com/office/drawing/2014/main" id="{FEC6283F-9E0E-4DD7-8F7B-82DB0F6E9386}"/>
              </a:ext>
            </a:extLst>
          </p:cNvPr>
          <p:cNvSpPr/>
          <p:nvPr/>
        </p:nvSpPr>
        <p:spPr>
          <a:xfrm>
            <a:off x="2057400" y="1981200"/>
            <a:ext cx="9873919" cy="2241888"/>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Are you approaching God and others with a need to defend your moral integrity?</a:t>
            </a:r>
            <a:endParaRPr lang="en-GB" sz="32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GB" sz="24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This accepts the premise that I relate to God based on my performance and righteousness.</a:t>
            </a:r>
          </a:p>
        </p:txBody>
      </p:sp>
    </p:spTree>
    <p:extLst>
      <p:ext uri="{BB962C8B-B14F-4D97-AF65-F5344CB8AC3E}">
        <p14:creationId xmlns:p14="http://schemas.microsoft.com/office/powerpoint/2010/main" val="230358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triumphed over him</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by the blood of the Lamb and</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by the word of their testimony.</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They did not love their lives</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so much as to shrink from death.</a:t>
            </a:r>
          </a:p>
        </p:txBody>
      </p:sp>
      <p:sp>
        <p:nvSpPr>
          <p:cNvPr id="4" name="Rectangle 3">
            <a:extLst>
              <a:ext uri="{FF2B5EF4-FFF2-40B4-BE49-F238E27FC236}">
                <a16:creationId xmlns:a16="http://schemas.microsoft.com/office/drawing/2014/main" id="{1599B6FC-2CB2-48ED-8495-30DF81D23C08}"/>
              </a:ext>
            </a:extLst>
          </p:cNvPr>
          <p:cNvSpPr/>
          <p:nvPr/>
        </p:nvSpPr>
        <p:spPr>
          <a:xfrm>
            <a:off x="381000" y="1402486"/>
            <a:ext cx="570992" cy="502514"/>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5" name="Rectangle 4">
            <a:extLst>
              <a:ext uri="{FF2B5EF4-FFF2-40B4-BE49-F238E27FC236}">
                <a16:creationId xmlns:a16="http://schemas.microsoft.com/office/drawing/2014/main" id="{309030D3-80F8-41C2-986C-A4FF51BC468E}"/>
              </a:ext>
            </a:extLst>
          </p:cNvPr>
          <p:cNvSpPr/>
          <p:nvPr/>
        </p:nvSpPr>
        <p:spPr>
          <a:xfrm>
            <a:off x="393700" y="800100"/>
            <a:ext cx="570992" cy="502514"/>
          </a:xfrm>
          <a:prstGeom prst="rect">
            <a:avLst/>
          </a:prstGeom>
          <a:solidFill>
            <a:schemeClr val="bg1">
              <a:lumMod val="65000"/>
              <a:lumOff val="35000"/>
            </a:schemeClr>
          </a:solidFill>
          <a:ln w="3175">
            <a:solidFill>
              <a:schemeClr val="bg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10" name="Rounded Rectangle 5">
            <a:extLst>
              <a:ext uri="{FF2B5EF4-FFF2-40B4-BE49-F238E27FC236}">
                <a16:creationId xmlns:a16="http://schemas.microsoft.com/office/drawing/2014/main" id="{95B325D2-60A2-4771-9D31-F6C119C0E229}"/>
              </a:ext>
            </a:extLst>
          </p:cNvPr>
          <p:cNvSpPr/>
          <p:nvPr/>
        </p:nvSpPr>
        <p:spPr>
          <a:xfrm>
            <a:off x="72172" y="4274414"/>
            <a:ext cx="7467600" cy="2362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#2. “Word of their testimony.”</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This refers to our public witness of what Jesus has done for us.</a:t>
            </a:r>
            <a:endParaRPr lang="en-GB"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itchFamily="18" charset="0"/>
                <a:cs typeface="Times New Roman" pitchFamily="18" charset="0"/>
              </a:rPr>
              <a:t>Revelation 1:2, 9; 6:9; 11:7</a:t>
            </a:r>
          </a:p>
        </p:txBody>
      </p:sp>
      <p:sp>
        <p:nvSpPr>
          <p:cNvPr id="6" name="Rounded Rectangle 5">
            <a:extLst>
              <a:ext uri="{FF2B5EF4-FFF2-40B4-BE49-F238E27FC236}">
                <a16:creationId xmlns:a16="http://schemas.microsoft.com/office/drawing/2014/main" id="{106E4904-BBF4-41B4-BAA6-9C9B6B15828C}"/>
              </a:ext>
            </a:extLst>
          </p:cNvPr>
          <p:cNvSpPr/>
          <p:nvPr/>
        </p:nvSpPr>
        <p:spPr>
          <a:xfrm>
            <a:off x="3505200" y="1981200"/>
            <a:ext cx="8498145" cy="2101518"/>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Are you relating to God based on what he’s done for you lately?</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Or do you have a long-term memory for what God has done?</a:t>
            </a:r>
          </a:p>
        </p:txBody>
      </p:sp>
    </p:spTree>
    <p:extLst>
      <p:ext uri="{BB962C8B-B14F-4D97-AF65-F5344CB8AC3E}">
        <p14:creationId xmlns:p14="http://schemas.microsoft.com/office/powerpoint/2010/main" val="164103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12:11)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triumphed over him</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by the blood of the Lamb and</a:t>
            </a:r>
          </a:p>
          <a:p>
            <a:pPr marL="914400"/>
            <a:r>
              <a:rPr lang="en-GB"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by the word of their testimony.</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They did not love their lives</a:t>
            </a:r>
          </a:p>
          <a:p>
            <a:pPr marL="914400"/>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much as to shrink from death.</a:t>
            </a:r>
          </a:p>
        </p:txBody>
      </p:sp>
      <p:sp>
        <p:nvSpPr>
          <p:cNvPr id="3" name="Rectangle 2">
            <a:extLst>
              <a:ext uri="{FF2B5EF4-FFF2-40B4-BE49-F238E27FC236}">
                <a16:creationId xmlns:a16="http://schemas.microsoft.com/office/drawing/2014/main" id="{1AA2F23A-C26F-4DBC-B742-61586FF34855}"/>
              </a:ext>
            </a:extLst>
          </p:cNvPr>
          <p:cNvSpPr/>
          <p:nvPr/>
        </p:nvSpPr>
        <p:spPr>
          <a:xfrm>
            <a:off x="393700" y="800100"/>
            <a:ext cx="570992" cy="502514"/>
          </a:xfrm>
          <a:prstGeom prst="rect">
            <a:avLst/>
          </a:prstGeom>
          <a:solidFill>
            <a:schemeClr val="bg1">
              <a:lumMod val="65000"/>
              <a:lumOff val="35000"/>
            </a:schemeClr>
          </a:solidFill>
          <a:ln w="3175">
            <a:solidFill>
              <a:schemeClr val="bg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sp>
        <p:nvSpPr>
          <p:cNvPr id="4" name="Rectangle 3">
            <a:extLst>
              <a:ext uri="{FF2B5EF4-FFF2-40B4-BE49-F238E27FC236}">
                <a16:creationId xmlns:a16="http://schemas.microsoft.com/office/drawing/2014/main" id="{7A5DDC4F-0DD3-4666-8E4B-2EB7AD0470EC}"/>
              </a:ext>
            </a:extLst>
          </p:cNvPr>
          <p:cNvSpPr/>
          <p:nvPr/>
        </p:nvSpPr>
        <p:spPr>
          <a:xfrm>
            <a:off x="381000" y="1402486"/>
            <a:ext cx="570992" cy="502514"/>
          </a:xfrm>
          <a:prstGeom prst="rect">
            <a:avLst/>
          </a:prstGeom>
          <a:solidFill>
            <a:schemeClr val="bg1">
              <a:lumMod val="65000"/>
              <a:lumOff val="35000"/>
            </a:schemeClr>
          </a:solidFill>
          <a:ln w="3175">
            <a:solidFill>
              <a:schemeClr val="bg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solidFill>
                  <a:schemeClr val="tx1">
                    <a:lumMod val="6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p:txBody>
      </p:sp>
      <p:sp>
        <p:nvSpPr>
          <p:cNvPr id="5" name="Rectangle 4">
            <a:extLst>
              <a:ext uri="{FF2B5EF4-FFF2-40B4-BE49-F238E27FC236}">
                <a16:creationId xmlns:a16="http://schemas.microsoft.com/office/drawing/2014/main" id="{2720A0BA-4902-46A7-9E2A-CCAE7E75F465}"/>
              </a:ext>
            </a:extLst>
          </p:cNvPr>
          <p:cNvSpPr/>
          <p:nvPr/>
        </p:nvSpPr>
        <p:spPr>
          <a:xfrm>
            <a:off x="381000" y="2006600"/>
            <a:ext cx="570992" cy="502514"/>
          </a:xfrm>
          <a:prstGeom prst="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15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sp>
        <p:nvSpPr>
          <p:cNvPr id="9" name="Rounded Rectangle 5">
            <a:extLst>
              <a:ext uri="{FF2B5EF4-FFF2-40B4-BE49-F238E27FC236}">
                <a16:creationId xmlns:a16="http://schemas.microsoft.com/office/drawing/2014/main" id="{298AABAB-94D9-44E6-9FA2-06D6A8A6B2DD}"/>
              </a:ext>
            </a:extLst>
          </p:cNvPr>
          <p:cNvSpPr/>
          <p:nvPr/>
        </p:nvSpPr>
        <p:spPr>
          <a:xfrm>
            <a:off x="165789" y="3810000"/>
            <a:ext cx="7467600" cy="23622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srgbClr val="C0504D">
                    <a:lumMod val="20000"/>
                    <a:lumOff val="80000"/>
                  </a:srgbClr>
                </a:solidFill>
                <a:effectLst>
                  <a:outerShdw blurRad="38100" dist="38100" dir="2700000" algn="tl">
                    <a:srgbClr val="000000">
                      <a:alpha val="43137"/>
                    </a:srgbClr>
                  </a:outerShdw>
                </a:effectLst>
                <a:latin typeface="Times New Roman" pitchFamily="18" charset="0"/>
                <a:cs typeface="Times New Roman" pitchFamily="18" charset="0"/>
              </a:rPr>
              <a:t>#3. “Did not love their lives so much as to shrink from death.”</a:t>
            </a:r>
          </a:p>
          <a:p>
            <a:pPr lvl="0" algn="ctr">
              <a:defRPr/>
            </a:pPr>
            <a:r>
              <a:rPr lang="en-GB" sz="36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“They were [not] afraid to die” (NET).</a:t>
            </a:r>
            <a:endParaRPr lang="en-US"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ounded Rectangle 5">
            <a:extLst>
              <a:ext uri="{FF2B5EF4-FFF2-40B4-BE49-F238E27FC236}">
                <a16:creationId xmlns:a16="http://schemas.microsoft.com/office/drawing/2014/main" id="{E1E15FEB-09C1-4C79-A7EC-8DBB12350C52}"/>
              </a:ext>
            </a:extLst>
          </p:cNvPr>
          <p:cNvSpPr/>
          <p:nvPr/>
        </p:nvSpPr>
        <p:spPr>
          <a:xfrm>
            <a:off x="7784592" y="143614"/>
            <a:ext cx="4407408" cy="6172199"/>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GB" sz="44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Have you made the conscious and deliberate decision to give your life away in love—no matter what?</a:t>
            </a:r>
          </a:p>
          <a:p>
            <a:pPr lvl="0" algn="ctr">
              <a:defRPr/>
            </a:pPr>
            <a:r>
              <a:rPr lang="en-GB" sz="2400" b="1" dirty="0">
                <a:solidFill>
                  <a:srgbClr val="EEECE1">
                    <a:lumMod val="75000"/>
                  </a:srgbClr>
                </a:solidFill>
                <a:effectLst>
                  <a:outerShdw blurRad="38100" dist="38100" dir="2700000" algn="tl">
                    <a:srgbClr val="000000">
                      <a:alpha val="43137"/>
                    </a:srgbClr>
                  </a:outerShdw>
                </a:effectLst>
                <a:latin typeface="Times New Roman" pitchFamily="18" charset="0"/>
                <a:cs typeface="Times New Roman" pitchFamily="18" charset="0"/>
              </a:rPr>
              <a:t>Romans 12:1-2; Matthew 16:25; Luke 17:33; John 12:25</a:t>
            </a:r>
          </a:p>
        </p:txBody>
      </p:sp>
    </p:spTree>
    <p:extLst>
      <p:ext uri="{BB962C8B-B14F-4D97-AF65-F5344CB8AC3E}">
        <p14:creationId xmlns:p14="http://schemas.microsoft.com/office/powerpoint/2010/main" val="11583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763" y="1941016"/>
            <a:ext cx="12022680" cy="4154984"/>
          </a:xfrm>
          <a:prstGeom prst="rect">
            <a:avLst/>
          </a:prstGeom>
        </p:spPr>
        <p:txBody>
          <a:bodyPr wrap="square">
            <a:spAutoFit/>
          </a:bodyPr>
          <a:lstStyle/>
          <a:p>
            <a:pPr lvl="0" algn="ctr">
              <a:defRPr/>
            </a:pPr>
            <a:r>
              <a:rPr lang="en-GB" sz="8800" b="1" kern="0" spc="-30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 it or not, we’re in a spiritual battle…</a:t>
            </a:r>
          </a:p>
          <a:p>
            <a:pPr lvl="0" algn="ctr">
              <a:defRPr/>
            </a:pPr>
            <a:r>
              <a:rPr lang="en-GB" sz="8800" b="1" kern="0" spc="-300" dirty="0">
                <a:solidFill>
                  <a:srgbClr val="C0504D">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 on the winning side!</a:t>
            </a:r>
          </a:p>
        </p:txBody>
      </p:sp>
    </p:spTree>
    <p:extLst>
      <p:ext uri="{BB962C8B-B14F-4D97-AF65-F5344CB8AC3E}">
        <p14:creationId xmlns:p14="http://schemas.microsoft.com/office/powerpoint/2010/main" val="2060548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4776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04FE2-58AC-4EAF-BFEE-E6EE0EBEE18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9693" y="425048"/>
            <a:ext cx="5981107" cy="6007904"/>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12:3)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another sign appeared in heaven:</a:t>
            </a:r>
          </a:p>
          <a:p>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 enormous red dragon with seven heads and ten horns and seven crowns on its heads.</a:t>
            </a:r>
          </a:p>
        </p:txBody>
      </p:sp>
    </p:spTree>
    <p:extLst>
      <p:ext uri="{BB962C8B-B14F-4D97-AF65-F5344CB8AC3E}">
        <p14:creationId xmlns:p14="http://schemas.microsoft.com/office/powerpoint/2010/main" val="39083639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12:4)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Its tail swept a third of the stars out of the sky and flung them to the earth. The dragon stood in front of the woman who was about to give birth, so that it might devour her child the moment he was born.</a:t>
            </a:r>
          </a:p>
        </p:txBody>
      </p:sp>
    </p:spTree>
    <p:extLst>
      <p:ext uri="{BB962C8B-B14F-4D97-AF65-F5344CB8AC3E}">
        <p14:creationId xmlns:p14="http://schemas.microsoft.com/office/powerpoint/2010/main" val="2167794324"/>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12:5)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She gave birth to a son, a male child, who “will rule all the nations with an iron scepter.” And her child was snatched up to God and to his throne.</a:t>
            </a:r>
          </a:p>
        </p:txBody>
      </p:sp>
    </p:spTree>
    <p:extLst>
      <p:ext uri="{BB962C8B-B14F-4D97-AF65-F5344CB8AC3E}">
        <p14:creationId xmlns:p14="http://schemas.microsoft.com/office/powerpoint/2010/main" val="205698115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12:6)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woman fled into the wilderness to a place prepared for her by God, where she might be taken care of for 1,260 days.</a:t>
            </a:r>
          </a:p>
        </p:txBody>
      </p:sp>
    </p:spTree>
    <p:extLst>
      <p:ext uri="{BB962C8B-B14F-4D97-AF65-F5344CB8AC3E}">
        <p14:creationId xmlns:p14="http://schemas.microsoft.com/office/powerpoint/2010/main" val="180415438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12:7)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Then war broke out in heaven. Michael and his angels fought against the dragon, and the dragon and his angels fought back.</a:t>
            </a:r>
          </a:p>
          <a:p>
            <a:r>
              <a:rPr lang="en-GB"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8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But he was not strong enough, and they lost their place in heaven.</a:t>
            </a:r>
          </a:p>
        </p:txBody>
      </p:sp>
    </p:spTree>
    <p:extLst>
      <p:ext uri="{BB962C8B-B14F-4D97-AF65-F5344CB8AC3E}">
        <p14:creationId xmlns:p14="http://schemas.microsoft.com/office/powerpoint/2010/main" val="1855925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12:9) </a:t>
            </a:r>
            <a:r>
              <a:rPr lang="en-GB"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The great dragon was hurled down—that ancient serpent called the devil, or Satan, who leads the whole world astray. He was hurled to the earth, and his angels with him.</a:t>
            </a:r>
          </a:p>
        </p:txBody>
      </p:sp>
    </p:spTree>
    <p:extLst>
      <p:ext uri="{BB962C8B-B14F-4D97-AF65-F5344CB8AC3E}">
        <p14:creationId xmlns:p14="http://schemas.microsoft.com/office/powerpoint/2010/main" val="1891445300"/>
      </p:ext>
    </p:extLst>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3156</Words>
  <Application>Microsoft Office PowerPoint</Application>
  <PresentationFormat>Widescreen</PresentationFormat>
  <Paragraphs>262</Paragraphs>
  <Slides>36</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2025-01-27T15:11:43Z</dcterms:created>
  <dcterms:modified xsi:type="dcterms:W3CDTF">2025-01-27T15:11:49Z</dcterms:modified>
</cp:coreProperties>
</file>