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3"/>
  </p:notesMasterIdLst>
  <p:sldIdLst>
    <p:sldId id="8541" r:id="rId2"/>
    <p:sldId id="9173" r:id="rId3"/>
    <p:sldId id="9360" r:id="rId4"/>
    <p:sldId id="9382" r:id="rId5"/>
    <p:sldId id="9365" r:id="rId6"/>
    <p:sldId id="9361" r:id="rId7"/>
    <p:sldId id="9381" r:id="rId8"/>
    <p:sldId id="9341" r:id="rId9"/>
    <p:sldId id="9367" r:id="rId10"/>
    <p:sldId id="9368" r:id="rId11"/>
    <p:sldId id="9342" r:id="rId12"/>
    <p:sldId id="9343" r:id="rId13"/>
    <p:sldId id="1825" r:id="rId14"/>
    <p:sldId id="9344" r:id="rId15"/>
    <p:sldId id="9345" r:id="rId16"/>
    <p:sldId id="9346" r:id="rId17"/>
    <p:sldId id="9370" r:id="rId18"/>
    <p:sldId id="9347" r:id="rId19"/>
    <p:sldId id="9348" r:id="rId20"/>
    <p:sldId id="9349" r:id="rId21"/>
    <p:sldId id="9383" r:id="rId22"/>
    <p:sldId id="9384" r:id="rId23"/>
    <p:sldId id="9350" r:id="rId24"/>
    <p:sldId id="9353" r:id="rId25"/>
    <p:sldId id="9371" r:id="rId26"/>
    <p:sldId id="9372" r:id="rId27"/>
    <p:sldId id="9373" r:id="rId28"/>
    <p:sldId id="9352" r:id="rId29"/>
    <p:sldId id="9355" r:id="rId30"/>
    <p:sldId id="9354" r:id="rId31"/>
    <p:sldId id="9374" r:id="rId32"/>
    <p:sldId id="9356" r:id="rId33"/>
    <p:sldId id="9358" r:id="rId34"/>
    <p:sldId id="9357" r:id="rId35"/>
    <p:sldId id="9375" r:id="rId36"/>
    <p:sldId id="9376" r:id="rId37"/>
    <p:sldId id="9359" r:id="rId38"/>
    <p:sldId id="9378" r:id="rId39"/>
    <p:sldId id="9379" r:id="rId40"/>
    <p:sldId id="9380" r:id="rId41"/>
    <p:sldId id="9272"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B0971A-B41A-BE44-A251-8DC73DD17A2C}" v="776" dt="2023-01-27T00:02:54.15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74" autoAdjust="0"/>
    <p:restoredTop sz="71217"/>
  </p:normalViewPr>
  <p:slideViewPr>
    <p:cSldViewPr snapToGrid="0">
      <p:cViewPr varScale="1">
        <p:scale>
          <a:sx n="59" d="100"/>
          <a:sy n="59" d="100"/>
        </p:scale>
        <p:origin x="352" y="8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6298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84059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5414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9547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6002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82591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8476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783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4320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4783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15126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2573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97579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2813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91038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60291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96600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700227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3929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715350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009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2499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10259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81402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66234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506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300011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777786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270373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70846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06783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0109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7765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3704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24481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11430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15721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11430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8785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07770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7936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1/31/2023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1/31/2023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1/31/2023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1/31/2023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1/31/2023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1/31/2023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1/31/2023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But Aaron and Moses persisted. “The God of the Hebrews has met with us,” they declared. “So let us take a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three-day journey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into the wilderness so we can offer sacrifices to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our God. If we don’t, he will kill us with a plague or with the sword.”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1575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4 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Pharaoh replied, “Moses and Aaron, why are you distracting the people from their tasks? Get back to work!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5 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Look, there are many of your people in the land, and you are stopping them from their work.”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That same day Pharaoh sent this order to the Egyptian slave drivers and the Israelite foremen:</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88853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7 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“Do not supply any more straw for making bricks. Make the people get it themselves!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8 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still require them to make the same number of bricks as before. Don’t reduce the quota. They are lazy. That’s why they are crying out, ‘Let us go and offer sacrifices to our God.’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9 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Load them down with more work. Make them sweat! That will teach them to listen to lies!”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18255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p:cNvSpPr txBox="1"/>
          <p:nvPr/>
        </p:nvSpPr>
        <p:spPr>
          <a:xfrm>
            <a:off x="76200" y="70009"/>
            <a:ext cx="7772398" cy="22159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rPr>
              <a:t>James Hoffmeier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rPr>
              <a:t>(Archaeologist and Egyptologist)</a:t>
            </a:r>
            <a:endParaRPr kumimoji="0" lang="en-US" sz="3200" b="0" i="0"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rPr>
              <a:t>James Hoffmeier, </a:t>
            </a:r>
            <a:r>
              <a:rPr kumimoji="0" lang="en-US" sz="2000" b="0" i="1"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rPr>
              <a:t>The Archaeology of the Bible</a:t>
            </a:r>
            <a:r>
              <a:rPr kumimoji="0" lang="en-US" sz="2000" b="0" i="0" u="none" strike="noStrike" kern="1200" cap="none" spc="0" normalizeH="0" baseline="0" noProof="0" dirty="0">
                <a:ln>
                  <a:noFill/>
                </a:ln>
                <a:solidFill>
                  <a:schemeClr val="accent5">
                    <a:lumMod val="60000"/>
                    <a:lumOff val="40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Times New Roman" pitchFamily="18" charset="0"/>
              </a:rPr>
              <a:t> (Oxford: Lion, 2008), 51.</a:t>
            </a:r>
          </a:p>
        </p:txBody>
      </p:sp>
      <p:sp>
        <p:nvSpPr>
          <p:cNvPr id="7" name="TextBox 6"/>
          <p:cNvSpPr txBox="1"/>
          <p:nvPr/>
        </p:nvSpPr>
        <p:spPr>
          <a:xfrm>
            <a:off x="87630" y="2325902"/>
            <a:ext cx="7696200"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pitchFamily="34" charset="0"/>
                <a:ea typeface="+mn-ea"/>
                <a:cs typeface="Calibri Light" panose="020F0302020204030204" pitchFamily="34" charset="0"/>
              </a:rPr>
              <a:t>In the tomb of </a:t>
            </a:r>
            <a:r>
              <a:rPr kumimoji="0" lang="en-US" sz="4200" u="none" strike="noStrike" kern="1200" cap="none" spc="-150" normalizeH="0" baseline="0" noProof="0" dirty="0" err="1">
                <a:ln>
                  <a:noFill/>
                </a:ln>
                <a:solidFill>
                  <a:prstClr val="white"/>
                </a:solidFill>
                <a:effectLst>
                  <a:outerShdw blurRad="38100" dist="38100" dir="2700000" algn="tl">
                    <a:srgbClr val="000000">
                      <a:alpha val="43137"/>
                    </a:srgbClr>
                  </a:outerShdw>
                </a:effectLst>
                <a:uLnTx/>
                <a:uFillTx/>
                <a:latin typeface="Calibri Light" panose="020F0302020204030204" pitchFamily="34" charset="0"/>
                <a:ea typeface="+mn-ea"/>
                <a:cs typeface="Calibri Light" panose="020F0302020204030204" pitchFamily="34" charset="0"/>
              </a:rPr>
              <a:t>Rekhmire</a:t>
            </a:r>
            <a:r>
              <a:rPr kumimoji="0" lang="en-US" sz="420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pitchFamily="34" charset="0"/>
                <a:ea typeface="+mn-ea"/>
                <a:cs typeface="Calibri Light" panose="020F030202020403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pitchFamily="34" charset="0"/>
                <a:ea typeface="+mn-ea"/>
                <a:cs typeface="Calibri Light" panose="020F0302020204030204" pitchFamily="34" charset="0"/>
              </a:rPr>
              <a:t>a vizier or prime minister of Pharaoh Thutmose III (1479-1425 BC) in western Thebes,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20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Calibri Light" panose="020F0302020204030204" pitchFamily="34" charset="0"/>
                <a:ea typeface="+mn-ea"/>
                <a:cs typeface="Calibri Light" panose="020F0302020204030204" pitchFamily="34" charset="0"/>
              </a:rPr>
              <a:t>a painted scene depicts groups of foreigners making bricks.</a:t>
            </a:r>
          </a:p>
        </p:txBody>
      </p:sp>
    </p:spTree>
    <p:extLst>
      <p:ext uri="{BB962C8B-B14F-4D97-AF65-F5344CB8AC3E}">
        <p14:creationId xmlns:p14="http://schemas.microsoft.com/office/powerpoint/2010/main" val="388991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So the slave drivers and foremen went out and told the people: “This is what Pharaoh says: I will not provide any more straw for you.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11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Go and get it yourselves. Find it wherever you can. But you must produce just as many bricks as before!” </a:t>
            </a: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So the people scattered throughout the land of Egypt in search of stubble to use as straw.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9558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13 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Meanwhile, the Egyptian slave drivers continued to push hard. “Meet your daily quota of bricks, just as you did when we provided you with straw!” they demanded.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14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Then they whipped the Israelite foremen they had put in charge of the work crews. “Why haven’t you met your quotas either yesterday or today?” they demanded.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08258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So the Israelite foremen went to Pharaoh and pleaded with him. “Please don’t treat your servants like this,” they begged. </a:t>
            </a:r>
          </a:p>
          <a:p>
            <a:pPr marL="574675"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“We are given no straw, but the slave drivers still demand, ‘Make bricks!’ We are being beaten, but it isn’t our fault! Your own people are to blame!”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70784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So the Israelite foremen went to Pharaoh and pleaded with him. “Please don’t treat your servants like this,” they begged. </a:t>
            </a:r>
          </a:p>
          <a:p>
            <a:pPr marL="574675"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16 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“We are given no straw, but the slave drivers still demand, ‘Make bricks!’ We are being beaten, but it isn’t our fault!</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Your own people are to blame!</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t>
            </a:r>
          </a:p>
          <a:p>
            <a:pPr marL="574675" indent="-558800">
              <a:lnSpc>
                <a:spcPct val="90000"/>
              </a:lnSpc>
              <a:spcBef>
                <a:spcPts val="0"/>
              </a:spcBef>
              <a:spcAft>
                <a:spcPts val="0"/>
              </a:spcAft>
            </a:pPr>
            <a:endPar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5360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17 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Pharaoh shouted, “You’re just lazy! Lazy! That’s why you’re saying, ‘Let us go and offer sacrifices to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18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Now get back to </a:t>
            </a:r>
            <a:r>
              <a:rPr lang="en-US" sz="38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work!” </a:t>
            </a:r>
            <a:endPar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19 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 Israelite foremen could see that they were in serious trouble when they were told, “You must not reduce the number of bricks you make each day.”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29637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As they left Pharaoh’s court, they confronted Moses and Aaron, who were waiting outside for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1411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Then Moses and Aaron returned to Egypt and called all the elders of Israel together. </a:t>
            </a:r>
          </a:p>
          <a:p>
            <a:pPr marL="585788" marR="0" indent="-585788">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30 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Aaron told them everything the </a:t>
            </a:r>
            <a:r>
              <a:rPr lang="en-US" sz="3800" cap="small"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had told Moses, and Moses performed the miraculous signs as they watched. </a:t>
            </a:r>
          </a:p>
          <a:p>
            <a:pPr marL="581025" marR="0" indent="-581025">
              <a:lnSpc>
                <a:spcPct val="90000"/>
              </a:lnSpc>
              <a:spcBef>
                <a:spcPts val="0"/>
              </a:spcBef>
              <a:spcAft>
                <a:spcPts val="0"/>
              </a:spcAft>
            </a:pP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31 	</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Then the people of Israel were convinced that the </a:t>
            </a:r>
            <a:r>
              <a:rPr lang="en-US" sz="3800" cap="small"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had sent Moses and Aaron. When they heard that the </a:t>
            </a:r>
            <a:r>
              <a:rPr lang="en-US" sz="3800" cap="small"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was concerned about them and had seen their misery, they bowed down and worshiped.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9286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As they left Pharaoh’s court, they confronted Moses and Aaron, who were waiting outside for them.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21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 foremen said to them, “May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judge and punish you for making us stink before Pharaoh and his officials. You have put a sword into their hands, an excuse to kill us!”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99489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As they left Pharaoh’s court, they confronted Moses and Aaron, who were waiting outside for them.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21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 foremen said to them, “May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judge and punish you for making us stink before Pharaoh and his officials. You have put a sword into their hands, an excuse to kill us!”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9985B8F-C492-CAAC-0B98-B9F6BEE1F60E}"/>
              </a:ext>
            </a:extLst>
          </p:cNvPr>
          <p:cNvSpPr>
            <a:spLocks noChangeArrowheads="1"/>
          </p:cNvSpPr>
          <p:nvPr/>
        </p:nvSpPr>
        <p:spPr bwMode="auto">
          <a:xfrm>
            <a:off x="132546" y="1269016"/>
            <a:ext cx="11530014" cy="53553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C7F3566-4F3E-3867-4BF5-30ED1BD76660}"/>
              </a:ext>
            </a:extLst>
          </p:cNvPr>
          <p:cNvSpPr txBox="1">
            <a:spLocks noChangeArrowheads="1"/>
          </p:cNvSpPr>
          <p:nvPr/>
        </p:nvSpPr>
        <p:spPr bwMode="auto">
          <a:xfrm>
            <a:off x="373907" y="1448237"/>
            <a:ext cx="11506368" cy="4784900"/>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Moses’ worst nightmare was becoming a reality (3:13, 4:1).  </a:t>
            </a:r>
          </a:p>
          <a:p>
            <a:pPr marL="576263" lvl="3" indent="-563563">
              <a:lnSpc>
                <a:spcPct val="90000"/>
              </a:lnSpc>
              <a:spcBef>
                <a:spcPts val="0"/>
              </a:spcBef>
              <a:spcAft>
                <a:spcPts val="10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When you are responding to God in faith, it may make your life harder.</a:t>
            </a:r>
          </a:p>
          <a:p>
            <a:pPr marL="1100138" lvl="3" indent="-558800">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4:19-20: “I know that the king of Egypt will not let you go unless a mighty hand compels him. So I will stretch out my hand and strike the Egyptians with all the wonders that I will perform among them. After that, he will let you go.”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15158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Then Moses went back to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and protested, “Why have you brought all this trouble on your own people, Lord? Why did you send me?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23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Ever since I came to Pharaoh as your spokesman, he has been even more brutal to your people. And you have done nothing to rescue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31943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Then Moses went back to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and protested, “Why have you brought all this trouble on your own people, Lord? Why did you send me?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23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Ever since I came to Pharaoh as your spokesman, he has been even more brutal to your people. And you have done nothing to rescue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90E6FC8-0D39-379F-A19E-52713D631158}"/>
              </a:ext>
            </a:extLst>
          </p:cNvPr>
          <p:cNvSpPr>
            <a:spLocks noChangeArrowheads="1"/>
          </p:cNvSpPr>
          <p:nvPr/>
        </p:nvSpPr>
        <p:spPr bwMode="auto">
          <a:xfrm>
            <a:off x="388416" y="1323444"/>
            <a:ext cx="11530014" cy="325012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5E07572-6AA5-60C2-94DB-8D1F0BDE3B72}"/>
              </a:ext>
            </a:extLst>
          </p:cNvPr>
          <p:cNvSpPr txBox="1">
            <a:spLocks noChangeArrowheads="1"/>
          </p:cNvSpPr>
          <p:nvPr/>
        </p:nvSpPr>
        <p:spPr bwMode="auto">
          <a:xfrm>
            <a:off x="685632" y="1481885"/>
            <a:ext cx="11506368" cy="3046988"/>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Moses’ ingenuity failed.  </a:t>
            </a:r>
          </a:p>
          <a:p>
            <a:pPr marL="576263" lvl="3" indent="-563563">
              <a:lnSpc>
                <a:spcPct val="90000"/>
              </a:lnSpc>
              <a:spcBef>
                <a:spcPts val="0"/>
              </a:spcBef>
              <a:spcAft>
                <a:spcPts val="10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Moses couldn’t see God’s plan.</a:t>
            </a:r>
          </a:p>
          <a:p>
            <a:pPr marL="576263" lvl="3" indent="-563563">
              <a:lnSpc>
                <a:spcPct val="90000"/>
              </a:lnSpc>
              <a:spcBef>
                <a:spcPts val="0"/>
              </a:spcBef>
              <a:spcAft>
                <a:spcPts val="10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Moses’ fears were resurfacing.</a:t>
            </a:r>
          </a:p>
          <a:p>
            <a:pPr marL="576263" lvl="3" indent="-563563">
              <a:lnSpc>
                <a:spcPct val="90000"/>
              </a:lnSpc>
              <a:spcBef>
                <a:spcPts val="0"/>
              </a:spcBef>
              <a:spcAft>
                <a:spcPts val="10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one was responding the way they should. </a:t>
            </a:r>
          </a:p>
          <a:p>
            <a:pPr marL="576263" lvl="3" indent="-563563">
              <a:lnSpc>
                <a:spcPct val="90000"/>
              </a:lnSpc>
              <a:spcBef>
                <a:spcPts val="0"/>
              </a:spcBef>
              <a:spcAft>
                <a:spcPts val="12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least when Moses failed, he knew where to go.</a:t>
            </a:r>
          </a:p>
        </p:txBody>
      </p:sp>
      <p:sp>
        <p:nvSpPr>
          <p:cNvPr id="4" name="Rectangle 3">
            <a:extLst>
              <a:ext uri="{FF2B5EF4-FFF2-40B4-BE49-F238E27FC236}">
                <a16:creationId xmlns:a16="http://schemas.microsoft.com/office/drawing/2014/main" xmlns="" id="{4BF3B55E-7393-81E9-D54A-BC8FD6265713}"/>
              </a:ext>
            </a:extLst>
          </p:cNvPr>
          <p:cNvSpPr>
            <a:spLocks noChangeArrowheads="1"/>
          </p:cNvSpPr>
          <p:nvPr/>
        </p:nvSpPr>
        <p:spPr bwMode="auto">
          <a:xfrm>
            <a:off x="393125" y="4732006"/>
            <a:ext cx="11461360" cy="18211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949142C-8FE7-4787-440F-E5EF199FC31B}"/>
              </a:ext>
            </a:extLst>
          </p:cNvPr>
          <p:cNvSpPr txBox="1">
            <a:spLocks noChangeArrowheads="1"/>
          </p:cNvSpPr>
          <p:nvPr/>
        </p:nvSpPr>
        <p:spPr bwMode="auto">
          <a:xfrm>
            <a:off x="424535" y="5011972"/>
            <a:ext cx="11390670" cy="1294200"/>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Though it’s always right to go back to God when we fail, it’s often when it’s most difficult. </a:t>
            </a:r>
          </a:p>
        </p:txBody>
      </p:sp>
    </p:spTree>
    <p:extLst>
      <p:ext uri="{BB962C8B-B14F-4D97-AF65-F5344CB8AC3E}">
        <p14:creationId xmlns:p14="http://schemas.microsoft.com/office/powerpoint/2010/main" val="23872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Then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told Moses, “Now you will see what I will do to Pharaoh. When he feels the force of my strong hand, he will let the people go. In fact, he will force them to leave his land!” </a:t>
            </a:r>
          </a:p>
          <a:p>
            <a:pPr marL="574675" marR="0" indent="-574675">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And God said to Moses, “I am Yahweh—‘the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t>
            </a:r>
          </a:p>
          <a:p>
            <a:pPr marL="574675" marR="0" indent="-574675">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 appeared to Abraham, to Isaac, and to Jacob as El-Shaddai—‘God Almighty’—but I did not reveal my name, Yahweh, to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4438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Then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told Moses, “Now you will see what I will do to Pharaoh. When he feels the force of my strong hand, he will let the people go. In fact, he will force them to leave his land!” </a:t>
            </a:r>
          </a:p>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And God said to Moses, “I am Yahweh—‘the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p>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 appeared to Abraham, to Isaac, and to Jacob as</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El-Shaddai—‘God Almighty’</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—but I did not reveal my name, Yahweh, to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2A6B381-F5CD-B209-8895-6E8CAF8C711A}"/>
              </a:ext>
            </a:extLst>
          </p:cNvPr>
          <p:cNvSpPr>
            <a:spLocks noChangeArrowheads="1"/>
          </p:cNvSpPr>
          <p:nvPr/>
        </p:nvSpPr>
        <p:spPr bwMode="auto">
          <a:xfrm>
            <a:off x="350261" y="1310928"/>
            <a:ext cx="11530014" cy="43027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35D3857-3785-A04E-5A49-0BF6ADF8D6BE}"/>
              </a:ext>
            </a:extLst>
          </p:cNvPr>
          <p:cNvSpPr txBox="1">
            <a:spLocks noChangeArrowheads="1"/>
          </p:cNvSpPr>
          <p:nvPr/>
        </p:nvSpPr>
        <p:spPr bwMode="auto">
          <a:xfrm>
            <a:off x="373907" y="1397440"/>
            <a:ext cx="11506368" cy="4136517"/>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0"/>
              </a:spcAft>
              <a:buSzPct val="100000"/>
            </a:pPr>
            <a:r>
              <a:rPr lang="en-US" sz="4000" i="1" dirty="0">
                <a:solidFill>
                  <a:prstClr val="white"/>
                </a:solidFill>
                <a:latin typeface="Calibri Light" panose="020F0302020204030204" pitchFamily="34" charset="0"/>
                <a:cs typeface="Calibri Light" panose="020F0302020204030204" pitchFamily="34" charset="0"/>
              </a:rPr>
              <a:t>El-Shaddai</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God who fulfills his promises (Genesis 17:1)   </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God who is sufficient in our helplessness (Genesis 43:14).</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God who prevails against overwhelming odds (Genesis 48:3).</a:t>
            </a:r>
          </a:p>
          <a:p>
            <a:pPr marL="576263" lvl="3" indent="-563563">
              <a:lnSpc>
                <a:spcPct val="90000"/>
              </a:lnSpc>
              <a:spcBef>
                <a:spcPts val="0"/>
              </a:spcBef>
              <a:spcAft>
                <a:spcPts val="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Therefore, El Shaddai is the God who is sufficient for our personal inadequacies.</a:t>
            </a:r>
          </a:p>
        </p:txBody>
      </p:sp>
    </p:spTree>
    <p:extLst>
      <p:ext uri="{BB962C8B-B14F-4D97-AF65-F5344CB8AC3E}">
        <p14:creationId xmlns:p14="http://schemas.microsoft.com/office/powerpoint/2010/main" val="101642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Then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told Moses, “Now you will see what I will do to Pharaoh. When he feels the force of my strong hand, he will let the people go. In fact, he will force them to leave his land!” </a:t>
            </a:r>
          </a:p>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And God said to Moses, “I am Yahweh—‘the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p>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 appeared to Abraham, to Isaac, and to Jacob as El-Shaddai—‘God Almighty’—</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I did not reveal my name, Yahweh, to them</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6B47355-B1A9-51B9-2193-E39339B7B382}"/>
              </a:ext>
            </a:extLst>
          </p:cNvPr>
          <p:cNvSpPr>
            <a:spLocks noChangeArrowheads="1"/>
          </p:cNvSpPr>
          <p:nvPr/>
        </p:nvSpPr>
        <p:spPr bwMode="auto">
          <a:xfrm>
            <a:off x="432505" y="3045360"/>
            <a:ext cx="11454695" cy="13234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C879F32-A043-BC79-5E07-7F714AFD77CB}"/>
              </a:ext>
            </a:extLst>
          </p:cNvPr>
          <p:cNvSpPr txBox="1">
            <a:spLocks noChangeArrowheads="1"/>
          </p:cNvSpPr>
          <p:nvPr/>
        </p:nvSpPr>
        <p:spPr bwMode="auto">
          <a:xfrm>
            <a:off x="470438" y="3317712"/>
            <a:ext cx="11384047" cy="67403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“I did not make myself fully known to them” (NIV). </a:t>
            </a:r>
          </a:p>
        </p:txBody>
      </p:sp>
    </p:spTree>
    <p:extLst>
      <p:ext uri="{BB962C8B-B14F-4D97-AF65-F5344CB8AC3E}">
        <p14:creationId xmlns:p14="http://schemas.microsoft.com/office/powerpoint/2010/main" val="174950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Then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told Moses, “Now you will see what I will do to Pharaoh. When he feels the force of my strong hand, he will let the people go. In fact, he will force them to leave his land!” </a:t>
            </a:r>
          </a:p>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And God said to Moses, “I am Yahweh—‘the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p>
          <a:p>
            <a:pPr marL="574675" marR="0" indent="-574675">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 appeared to Abraham, to Isaac, and to Jacob as El-Shaddai—‘God Almighty’—</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I did not reveal my name, Yahweh, to them</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6B47355-B1A9-51B9-2193-E39339B7B382}"/>
              </a:ext>
            </a:extLst>
          </p:cNvPr>
          <p:cNvSpPr>
            <a:spLocks noChangeArrowheads="1"/>
          </p:cNvSpPr>
          <p:nvPr/>
        </p:nvSpPr>
        <p:spPr bwMode="auto">
          <a:xfrm>
            <a:off x="432505" y="3045360"/>
            <a:ext cx="11454695" cy="13234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C879F32-A043-BC79-5E07-7F714AFD77CB}"/>
              </a:ext>
            </a:extLst>
          </p:cNvPr>
          <p:cNvSpPr txBox="1">
            <a:spLocks noChangeArrowheads="1"/>
          </p:cNvSpPr>
          <p:nvPr/>
        </p:nvSpPr>
        <p:spPr bwMode="auto">
          <a:xfrm>
            <a:off x="470438" y="3114512"/>
            <a:ext cx="11384047" cy="12003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They heard the name, but they didn’t know what it meant. </a:t>
            </a:r>
          </a:p>
        </p:txBody>
      </p:sp>
    </p:spTree>
    <p:extLst>
      <p:ext uri="{BB962C8B-B14F-4D97-AF65-F5344CB8AC3E}">
        <p14:creationId xmlns:p14="http://schemas.microsoft.com/office/powerpoint/2010/main" val="123210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4 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And I reaffirmed my covenant with them. Under its terms, I promised to give them the land of Canaan, where they were living as foreigners.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5 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You can be sure that I have heard the groans of the people of Israel, who are now slaves to the Egyptians. And I am well aware of my covenant with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40011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6 </a:t>
            </a:r>
            <a:r>
              <a:rPr lang="en-US" sz="3800"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“Therefore, say to the people of Israel: ‘I am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I will free you from your oppression and will rescue you from your slavery in Egypt. I will redeem you with a powerful arm and great acts of judgment.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7 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 will claim you as my own people, and I will be your God. Then you will know that I am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your God who has freed you from your oppression in Egypt.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8 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 will bring you into the land I swore to give to Abraham, Isaac, and Jacob. I will give it to you as your very own possession. I am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4814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After this presentation to Israel’s leaders, Moses and Aaron went and spoke to Pharaoh. They told him, “This is what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the God of Israel, says: Let my people go so they may hold a festival in my honor in the wilderness.”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“Is that so?” retorted Pharaoh. “And who is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Why should I listen to him and let Israel go? I don’t know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and I will not let Israel go.”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4840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9 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So Moses told the people of Israel what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had said, but they refused to listen anymore. They had become too discouraged by the brutality of their slavery.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50305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9 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So Moses told the people of Israel what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had said, but they refused to listen anymore. They had become too</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discouraged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by the brutality of their slavery.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F5470AC-8001-F18F-89E0-81D8B60BF65B}"/>
              </a:ext>
            </a:extLst>
          </p:cNvPr>
          <p:cNvSpPr>
            <a:spLocks noChangeArrowheads="1"/>
          </p:cNvSpPr>
          <p:nvPr/>
        </p:nvSpPr>
        <p:spPr bwMode="auto">
          <a:xfrm>
            <a:off x="432505" y="3647348"/>
            <a:ext cx="11454695" cy="17543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27E4C0D-A160-2919-1E71-DD1EFC27618B}"/>
              </a:ext>
            </a:extLst>
          </p:cNvPr>
          <p:cNvSpPr txBox="1">
            <a:spLocks noChangeArrowheads="1"/>
          </p:cNvSpPr>
          <p:nvPr/>
        </p:nvSpPr>
        <p:spPr bwMode="auto">
          <a:xfrm>
            <a:off x="470438" y="3707183"/>
            <a:ext cx="11384047"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Walter Kaiser: “[This word describes] the inward pressure caused by deep anguish that prevented proper breathing—like children sobbing and gasping for their breath.”</a:t>
            </a:r>
          </a:p>
        </p:txBody>
      </p:sp>
    </p:spTree>
    <p:extLst>
      <p:ext uri="{BB962C8B-B14F-4D97-AF65-F5344CB8AC3E}">
        <p14:creationId xmlns:p14="http://schemas.microsoft.com/office/powerpoint/2010/main" val="408634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Then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said to Moses,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11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“Go back to Pharaoh, the king of Egypt, and tell him to let the people of Israel leave his country.”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555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Then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said to Moses,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11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“Go back to Pharaoh, the king of Egypt, and tell him to let the people of Israel leave his country.”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Moses objected. “My own people won’t listen to me anymore. How can I expect Pharaoh to listen? I’m such a clumsy speaker!”</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8120982-0CCA-1CD3-0242-556D673E5250}"/>
              </a:ext>
            </a:extLst>
          </p:cNvPr>
          <p:cNvSpPr>
            <a:spLocks noChangeArrowheads="1"/>
          </p:cNvSpPr>
          <p:nvPr/>
        </p:nvSpPr>
        <p:spPr bwMode="auto">
          <a:xfrm>
            <a:off x="432505" y="4629480"/>
            <a:ext cx="11454695" cy="17543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6CEC168-DCCD-0ADA-CE81-E2339FF43A4A}"/>
              </a:ext>
            </a:extLst>
          </p:cNvPr>
          <p:cNvSpPr txBox="1">
            <a:spLocks noChangeArrowheads="1"/>
          </p:cNvSpPr>
          <p:nvPr/>
        </p:nvSpPr>
        <p:spPr bwMode="auto">
          <a:xfrm>
            <a:off x="470438" y="4689315"/>
            <a:ext cx="11384047" cy="1588127"/>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The people refused to listen to Moses because of the suffering (6:9), but Moses attributed it to his failure as a speaker (6:12) </a:t>
            </a:r>
          </a:p>
        </p:txBody>
      </p:sp>
    </p:spTree>
    <p:extLst>
      <p:ext uri="{BB962C8B-B14F-4D97-AF65-F5344CB8AC3E}">
        <p14:creationId xmlns:p14="http://schemas.microsoft.com/office/powerpoint/2010/main" val="173155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29 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 LORD] said to him, “I am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Tell Pharaoh, the king of Egypt, everything I am telling you.”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35113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29 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[The LORD] said to him, “I am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Tell Pharaoh, the king of Egypt,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everything I am telling you</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68569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29 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 LORD] said to him, “I am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Tell Pharaoh, the king of Egypt, everything I am telling you.”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30 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Moses argued with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saying, “I can’t do it! I’m such a clumsy speaker! Why should Pharaoh listen to 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0875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Then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said to Moses, “Pay close attention to this…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Tell Aaron everything I command you, and Aaron must command Pharaoh to let the people of Israel leave his country.</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6 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So Moses and Aaron did just as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had commanded them.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6366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356405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What God teaching Moses through failure?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3800" dirty="0">
                <a:solidFill>
                  <a:prstClr val="white"/>
                </a:solidFill>
                <a:latin typeface="Calibri Light" panose="020F0302020204030204" pitchFamily="34" charset="0"/>
                <a:cs typeface="Calibri Light" panose="020F0302020204030204" pitchFamily="34" charset="0"/>
              </a:rPr>
              <a:t>God taught Moses that careless use of his word could lead to serious consequences (5:3, 7-8). </a:t>
            </a:r>
          </a:p>
          <a:p>
            <a:pPr marL="571500" lvl="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Moses learned to follow God despite rejection: Pharaoh (5:2) and even his own people (5:21; 6:9). </a:t>
            </a:r>
          </a:p>
          <a:p>
            <a:pPr marL="571500" indent="-571500">
              <a:lnSpc>
                <a:spcPct val="90000"/>
              </a:lnSpc>
              <a:spcBef>
                <a:spcPts val="0"/>
              </a:spcBef>
              <a:spcAft>
                <a:spcPts val="600"/>
              </a:spcAft>
            </a:pPr>
            <a:endParaRPr lang="en-US" sz="40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Conclusions</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84D015D-2EB9-2CA4-6304-C82BCE7534F6}"/>
              </a:ext>
            </a:extLst>
          </p:cNvPr>
          <p:cNvSpPr>
            <a:spLocks noChangeArrowheads="1"/>
          </p:cNvSpPr>
          <p:nvPr/>
        </p:nvSpPr>
        <p:spPr bwMode="auto">
          <a:xfrm>
            <a:off x="432505" y="4273882"/>
            <a:ext cx="11454695" cy="23470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E277238-78ED-B35D-6AB6-F0EF70C9CC41}"/>
              </a:ext>
            </a:extLst>
          </p:cNvPr>
          <p:cNvSpPr txBox="1">
            <a:spLocks noChangeArrowheads="1"/>
          </p:cNvSpPr>
          <p:nvPr/>
        </p:nvSpPr>
        <p:spPr bwMode="auto">
          <a:xfrm>
            <a:off x="470438" y="4333717"/>
            <a:ext cx="11384047" cy="216366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If you are addicted to people’s praise and adulation, how do you think God should deal with that? </a:t>
            </a:r>
          </a:p>
          <a:p>
            <a:pPr marL="0" lvl="1" algn="ctr"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If failure leaves you frozen, what do you think God will do to help you overcome this? </a:t>
            </a:r>
          </a:p>
        </p:txBody>
      </p:sp>
    </p:spTree>
    <p:extLst>
      <p:ext uri="{BB962C8B-B14F-4D97-AF65-F5344CB8AC3E}">
        <p14:creationId xmlns:p14="http://schemas.microsoft.com/office/powerpoint/2010/main" val="177177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356405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What God teaching Moses through failure?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3800" dirty="0">
                <a:solidFill>
                  <a:prstClr val="white"/>
                </a:solidFill>
                <a:latin typeface="Calibri Light" panose="020F0302020204030204" pitchFamily="34" charset="0"/>
                <a:cs typeface="Calibri Light" panose="020F0302020204030204" pitchFamily="34" charset="0"/>
              </a:rPr>
              <a:t>God taught Moses that careless use of his word could lead to serious consequences (5:3, 7-8). </a:t>
            </a:r>
          </a:p>
          <a:p>
            <a:pPr marL="571500" lvl="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Moses learned to follow God despite rejection: Pharaoh (5:2) and even his own people (5:21; 6:9). </a:t>
            </a:r>
          </a:p>
          <a:p>
            <a:pPr marL="571500" indent="-571500">
              <a:lnSpc>
                <a:spcPct val="90000"/>
              </a:lnSpc>
              <a:spcBef>
                <a:spcPts val="0"/>
              </a:spcBef>
              <a:spcAft>
                <a:spcPts val="600"/>
              </a:spcAft>
            </a:pPr>
            <a:endParaRPr lang="en-US" sz="40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Conclusions</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84D015D-2EB9-2CA4-6304-C82BCE7534F6}"/>
              </a:ext>
            </a:extLst>
          </p:cNvPr>
          <p:cNvSpPr>
            <a:spLocks noChangeArrowheads="1"/>
          </p:cNvSpPr>
          <p:nvPr/>
        </p:nvSpPr>
        <p:spPr bwMode="auto">
          <a:xfrm>
            <a:off x="432505" y="4273882"/>
            <a:ext cx="11454695" cy="23470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E277238-78ED-B35D-6AB6-F0EF70C9CC41}"/>
              </a:ext>
            </a:extLst>
          </p:cNvPr>
          <p:cNvSpPr txBox="1">
            <a:spLocks noChangeArrowheads="1"/>
          </p:cNvSpPr>
          <p:nvPr/>
        </p:nvSpPr>
        <p:spPr bwMode="auto">
          <a:xfrm>
            <a:off x="470438" y="4333717"/>
            <a:ext cx="11384047" cy="10895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If you worship at the altar of achievement, what do you think God should do?</a:t>
            </a:r>
          </a:p>
        </p:txBody>
      </p:sp>
    </p:spTree>
    <p:extLst>
      <p:ext uri="{BB962C8B-B14F-4D97-AF65-F5344CB8AC3E}">
        <p14:creationId xmlns:p14="http://schemas.microsoft.com/office/powerpoint/2010/main" val="379379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After this presentation to Israel’s leaders, Moses and Aaron went and spoke to Pharaoh. They told him, “This is what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the God of Israel, says: Let my people go so they may hold a festival in my honor in the wilderness.” </a:t>
            </a:r>
          </a:p>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“Is that so?” retorted Pharaoh. “And who is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Why should I listen to him and let Israel go? I don’t know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and I will not let Israel go.”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7BF7305F-F5E2-6FBB-5A8E-FE08FEFED81C}"/>
              </a:ext>
            </a:extLst>
          </p:cNvPr>
          <p:cNvSpPr>
            <a:spLocks noChangeArrowheads="1"/>
          </p:cNvSpPr>
          <p:nvPr/>
        </p:nvSpPr>
        <p:spPr bwMode="auto">
          <a:xfrm>
            <a:off x="387535" y="4331938"/>
            <a:ext cx="11454695" cy="21946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CE15F0F6-2FEA-417D-D813-A3447D847F28}"/>
              </a:ext>
            </a:extLst>
          </p:cNvPr>
          <p:cNvSpPr txBox="1">
            <a:spLocks noChangeArrowheads="1"/>
          </p:cNvSpPr>
          <p:nvPr/>
        </p:nvSpPr>
        <p:spPr bwMode="auto">
          <a:xfrm>
            <a:off x="534383" y="4385899"/>
            <a:ext cx="11384047"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3:18: “Then you and the elders must go to the king of Egypt and tell him, ‘The LORD, the God of the Hebrews, has met with us. So please let us take a three-day journey into the wilderness to offer sacrifices to the LORD, our God.’ </a:t>
            </a:r>
          </a:p>
        </p:txBody>
      </p:sp>
    </p:spTree>
    <p:extLst>
      <p:ext uri="{BB962C8B-B14F-4D97-AF65-F5344CB8AC3E}">
        <p14:creationId xmlns:p14="http://schemas.microsoft.com/office/powerpoint/2010/main" val="11777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25114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What God teaching Moses through failure?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3800" dirty="0">
                <a:solidFill>
                  <a:prstClr val="white"/>
                </a:solidFill>
                <a:latin typeface="Calibri Light" panose="020F0302020204030204" pitchFamily="34" charset="0"/>
                <a:cs typeface="Calibri Light" panose="020F0302020204030204" pitchFamily="34" charset="0"/>
              </a:rPr>
              <a:t>Fear of failure opposes faith. </a:t>
            </a:r>
          </a:p>
          <a:p>
            <a:pPr marL="571500" lvl="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Ultimately God wants us to come to him when we fail. </a:t>
            </a:r>
          </a:p>
          <a:p>
            <a:pPr marL="571500" indent="-571500">
              <a:lnSpc>
                <a:spcPct val="90000"/>
              </a:lnSpc>
              <a:spcBef>
                <a:spcPts val="0"/>
              </a:spcBef>
              <a:spcAft>
                <a:spcPts val="600"/>
              </a:spcAft>
            </a:pPr>
            <a:endParaRPr lang="en-US" sz="40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Conclusions</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95D191A-1AE9-46F7-F7E6-11AD49546E04}"/>
              </a:ext>
            </a:extLst>
          </p:cNvPr>
          <p:cNvSpPr>
            <a:spLocks noChangeArrowheads="1"/>
          </p:cNvSpPr>
          <p:nvPr/>
        </p:nvSpPr>
        <p:spPr bwMode="auto">
          <a:xfrm>
            <a:off x="432505" y="3308682"/>
            <a:ext cx="11454695" cy="14495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E3DA11D-34BC-AEDD-E76D-409196B5B4B3}"/>
              </a:ext>
            </a:extLst>
          </p:cNvPr>
          <p:cNvSpPr txBox="1">
            <a:spLocks noChangeArrowheads="1"/>
          </p:cNvSpPr>
          <p:nvPr/>
        </p:nvSpPr>
        <p:spPr bwMode="auto">
          <a:xfrm>
            <a:off x="470438" y="3402383"/>
            <a:ext cx="11384047" cy="12557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600"/>
              </a:spcAft>
              <a:buSzPct val="100000"/>
              <a:defRPr/>
            </a:pPr>
            <a:r>
              <a:rPr lang="en-US" sz="4200" dirty="0">
                <a:solidFill>
                  <a:prstClr val="white"/>
                </a:solidFill>
                <a:latin typeface="Calibri Light" panose="020F0302020204030204" pitchFamily="34" charset="0"/>
                <a:cs typeface="Calibri Light" panose="020F0302020204030204" pitchFamily="34" charset="0"/>
              </a:rPr>
              <a:t>“Then Moses went back to the Lord and protested…” (5:22)</a:t>
            </a:r>
          </a:p>
        </p:txBody>
      </p:sp>
    </p:spTree>
    <p:extLst>
      <p:ext uri="{BB962C8B-B14F-4D97-AF65-F5344CB8AC3E}">
        <p14:creationId xmlns:p14="http://schemas.microsoft.com/office/powerpoint/2010/main" val="227438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7351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After this presentation to Israel’s leaders, Moses and Aaron went and spoke to Pharaoh</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They told him, “This is what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the God of Israel, says: Let my people go so they may hold a festival in my honor in the wilderness.” </a:t>
            </a:r>
          </a:p>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“Is that so?” retorted Pharaoh. “And who is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Why should I listen to him and let Israel go? I don’t know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and I will not let Israel go.”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D5DE86D-0EEE-18E8-1572-EE232DB92CAD}"/>
              </a:ext>
            </a:extLst>
          </p:cNvPr>
          <p:cNvSpPr>
            <a:spLocks noChangeArrowheads="1"/>
          </p:cNvSpPr>
          <p:nvPr/>
        </p:nvSpPr>
        <p:spPr bwMode="auto">
          <a:xfrm>
            <a:off x="432505" y="4527881"/>
            <a:ext cx="11454695" cy="21946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F0B0815-5131-C29A-5778-24C287780F00}"/>
              </a:ext>
            </a:extLst>
          </p:cNvPr>
          <p:cNvSpPr txBox="1">
            <a:spLocks noChangeArrowheads="1"/>
          </p:cNvSpPr>
          <p:nvPr/>
        </p:nvSpPr>
        <p:spPr bwMode="auto">
          <a:xfrm>
            <a:off x="470438" y="4587716"/>
            <a:ext cx="11384047"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3:18: “Then </a:t>
            </a:r>
            <a:r>
              <a:rPr lang="en-US" sz="3600" dirty="0">
                <a:solidFill>
                  <a:prstClr val="white"/>
                </a:solidFill>
                <a:latin typeface="Calibri Light" panose="020F0302020204030204" pitchFamily="34" charset="0"/>
                <a:cs typeface="Calibri Light" panose="020F0302020204030204" pitchFamily="34" charset="0"/>
              </a:rPr>
              <a:t>you and the elders must go to the king of Egypt</a:t>
            </a: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 and tell him, ‘The LORD, the God of the Hebrews, has met with us. So please let us take a three-day journey into the wilderness to offer sacrifices to the LORD, our God.’ </a:t>
            </a:r>
          </a:p>
        </p:txBody>
      </p:sp>
      <p:sp>
        <p:nvSpPr>
          <p:cNvPr id="4" name="Rectangle 3">
            <a:extLst>
              <a:ext uri="{FF2B5EF4-FFF2-40B4-BE49-F238E27FC236}">
                <a16:creationId xmlns:a16="http://schemas.microsoft.com/office/drawing/2014/main" xmlns="" id="{B6C92E6D-410E-E1D9-A84E-7903019AE1A8}"/>
              </a:ext>
            </a:extLst>
          </p:cNvPr>
          <p:cNvSpPr>
            <a:spLocks noChangeArrowheads="1"/>
          </p:cNvSpPr>
          <p:nvPr/>
        </p:nvSpPr>
        <p:spPr bwMode="auto">
          <a:xfrm>
            <a:off x="393125" y="3004810"/>
            <a:ext cx="11461360" cy="13234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63AC17A-DBD6-9871-E813-454BD0F38F99}"/>
              </a:ext>
            </a:extLst>
          </p:cNvPr>
          <p:cNvSpPr txBox="1">
            <a:spLocks noChangeArrowheads="1"/>
          </p:cNvSpPr>
          <p:nvPr/>
        </p:nvSpPr>
        <p:spPr bwMode="auto">
          <a:xfrm>
            <a:off x="424535" y="3335575"/>
            <a:ext cx="11390670"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Moses brought the wrong delegation.</a:t>
            </a:r>
          </a:p>
        </p:txBody>
      </p:sp>
    </p:spTree>
    <p:extLst>
      <p:ext uri="{BB962C8B-B14F-4D97-AF65-F5344CB8AC3E}">
        <p14:creationId xmlns:p14="http://schemas.microsoft.com/office/powerpoint/2010/main" val="304057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After this presentation to Israel’s leaders, Moses and Aaron went and spoke to Pharaoh. They told him, “This is what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the God of Israel, says: Let my people go so they may hold a festival in my honor in the wilderness.” </a:t>
            </a:r>
          </a:p>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“Is that so?” retorted Pharaoh. “And who is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Why should I listen to him and let Israel go? I don’t know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and I will not let Israel go.”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D5DE86D-0EEE-18E8-1572-EE232DB92CAD}"/>
              </a:ext>
            </a:extLst>
          </p:cNvPr>
          <p:cNvSpPr>
            <a:spLocks noChangeArrowheads="1"/>
          </p:cNvSpPr>
          <p:nvPr/>
        </p:nvSpPr>
        <p:spPr bwMode="auto">
          <a:xfrm>
            <a:off x="432505" y="4527881"/>
            <a:ext cx="11454695" cy="21946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F0B0815-5131-C29A-5778-24C287780F00}"/>
              </a:ext>
            </a:extLst>
          </p:cNvPr>
          <p:cNvSpPr txBox="1">
            <a:spLocks noChangeArrowheads="1"/>
          </p:cNvSpPr>
          <p:nvPr/>
        </p:nvSpPr>
        <p:spPr bwMode="auto">
          <a:xfrm>
            <a:off x="470438" y="4587716"/>
            <a:ext cx="11384047"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3:18: “Then you and the elders must go to the king of Egypt and tell him, ‘The LORD, the God of the Hebrews, has met with us. So please let us take a three-day journey into the wilderness to offer sacrifices to the LORD, our God.’ </a:t>
            </a:r>
          </a:p>
        </p:txBody>
      </p:sp>
      <p:sp>
        <p:nvSpPr>
          <p:cNvPr id="4" name="Rectangle 3">
            <a:extLst>
              <a:ext uri="{FF2B5EF4-FFF2-40B4-BE49-F238E27FC236}">
                <a16:creationId xmlns:a16="http://schemas.microsoft.com/office/drawing/2014/main" xmlns="" id="{B6C92E6D-410E-E1D9-A84E-7903019AE1A8}"/>
              </a:ext>
            </a:extLst>
          </p:cNvPr>
          <p:cNvSpPr>
            <a:spLocks noChangeArrowheads="1"/>
          </p:cNvSpPr>
          <p:nvPr/>
        </p:nvSpPr>
        <p:spPr bwMode="auto">
          <a:xfrm>
            <a:off x="393125" y="1243746"/>
            <a:ext cx="11461360" cy="10863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63AC17A-DBD6-9871-E813-454BD0F38F99}"/>
              </a:ext>
            </a:extLst>
          </p:cNvPr>
          <p:cNvSpPr txBox="1">
            <a:spLocks noChangeArrowheads="1"/>
          </p:cNvSpPr>
          <p:nvPr/>
        </p:nvSpPr>
        <p:spPr bwMode="auto">
          <a:xfrm>
            <a:off x="424535" y="1439046"/>
            <a:ext cx="11390670"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He did not say what God commanded him to say. </a:t>
            </a:r>
          </a:p>
        </p:txBody>
      </p:sp>
    </p:spTree>
    <p:extLst>
      <p:ext uri="{BB962C8B-B14F-4D97-AF65-F5344CB8AC3E}">
        <p14:creationId xmlns:p14="http://schemas.microsoft.com/office/powerpoint/2010/main" val="338835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1</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After this presentation to Israel’s leaders, Moses and Aaron went and spoke to Pharaoh. They told him, “This is what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the God of Israel, says: Let my people go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so they may hold a festival in my honor in the wilderness.” </a:t>
            </a:r>
          </a:p>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“Is that so?” retorted Pharaoh. “And who is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Why should I listen to him and let Israel go? I don’t know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and I will not let Israel go.”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D5DE86D-0EEE-18E8-1572-EE232DB92CAD}"/>
              </a:ext>
            </a:extLst>
          </p:cNvPr>
          <p:cNvSpPr>
            <a:spLocks noChangeArrowheads="1"/>
          </p:cNvSpPr>
          <p:nvPr/>
        </p:nvSpPr>
        <p:spPr bwMode="auto">
          <a:xfrm>
            <a:off x="432505" y="4527881"/>
            <a:ext cx="11454695" cy="21946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F0B0815-5131-C29A-5778-24C287780F00}"/>
              </a:ext>
            </a:extLst>
          </p:cNvPr>
          <p:cNvSpPr txBox="1">
            <a:spLocks noChangeArrowheads="1"/>
          </p:cNvSpPr>
          <p:nvPr/>
        </p:nvSpPr>
        <p:spPr bwMode="auto">
          <a:xfrm>
            <a:off x="470438" y="4587716"/>
            <a:ext cx="11384047"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3:18: “Then you and the elders must go to the king of Egypt and tell him, </a:t>
            </a:r>
            <a:r>
              <a:rPr lang="en-US" sz="3600" dirty="0">
                <a:solidFill>
                  <a:prstClr val="white"/>
                </a:solidFill>
                <a:latin typeface="Calibri Light" panose="020F0302020204030204" pitchFamily="34" charset="0"/>
                <a:cs typeface="Calibri Light" panose="020F0302020204030204" pitchFamily="34" charset="0"/>
              </a:rPr>
              <a:t>‘The LORD, the God of the Hebrews, has met with us. So please let us take a three-day journey into the wilderness to offer sacrifices to the LORD, our God.’ </a:t>
            </a:r>
          </a:p>
        </p:txBody>
      </p:sp>
      <p:sp>
        <p:nvSpPr>
          <p:cNvPr id="4" name="Rectangle 3">
            <a:extLst>
              <a:ext uri="{FF2B5EF4-FFF2-40B4-BE49-F238E27FC236}">
                <a16:creationId xmlns:a16="http://schemas.microsoft.com/office/drawing/2014/main" xmlns="" id="{B6C92E6D-410E-E1D9-A84E-7903019AE1A8}"/>
              </a:ext>
            </a:extLst>
          </p:cNvPr>
          <p:cNvSpPr>
            <a:spLocks noChangeArrowheads="1"/>
          </p:cNvSpPr>
          <p:nvPr/>
        </p:nvSpPr>
        <p:spPr bwMode="auto">
          <a:xfrm>
            <a:off x="393125" y="1243746"/>
            <a:ext cx="11461360" cy="10863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63AC17A-DBD6-9871-E813-454BD0F38F99}"/>
              </a:ext>
            </a:extLst>
          </p:cNvPr>
          <p:cNvSpPr txBox="1">
            <a:spLocks noChangeArrowheads="1"/>
          </p:cNvSpPr>
          <p:nvPr/>
        </p:nvSpPr>
        <p:spPr bwMode="auto">
          <a:xfrm>
            <a:off x="424535" y="1439046"/>
            <a:ext cx="11390670"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He did not say what God commanded him to say. </a:t>
            </a:r>
          </a:p>
        </p:txBody>
      </p:sp>
    </p:spTree>
    <p:extLst>
      <p:ext uri="{BB962C8B-B14F-4D97-AF65-F5344CB8AC3E}">
        <p14:creationId xmlns:p14="http://schemas.microsoft.com/office/powerpoint/2010/main" val="2935799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But Aaron and Moses persisted. “The God of the Hebrews has met with us,” they declared. “So let us take a three-day journey into the wilderness so we can offer sacrifices to the </a:t>
            </a:r>
            <a:r>
              <a:rPr lang="en-US" sz="3800" cap="small"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our God. If we don’t, he will kill us with a plague or with the sword.”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4615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4675" marR="0" indent="-5588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But Aaron and Moses persisted. “The God of the Hebrews has met with us,” they declared. “So let us take a three-day journey into the wilderness so we can offer sacrifices to the </a:t>
            </a:r>
            <a:r>
              <a:rPr lang="en-US" sz="3800" cap="small"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libri" panose="020F0502020204030204" pitchFamily="34" charset="0"/>
                <a:cs typeface="Calibri Light" panose="020F0302020204030204" pitchFamily="34" charset="0"/>
              </a:rPr>
              <a:t> our God.</a:t>
            </a:r>
            <a:r>
              <a:rPr lang="en-US" sz="38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If we don’t, he will kill us with a plague or with the sword.”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DC209AB-D343-F65B-36F5-C6E98C1395C7}"/>
              </a:ext>
            </a:extLst>
          </p:cNvPr>
          <p:cNvSpPr>
            <a:spLocks noChangeArrowheads="1"/>
          </p:cNvSpPr>
          <p:nvPr/>
        </p:nvSpPr>
        <p:spPr bwMode="auto">
          <a:xfrm>
            <a:off x="2116667" y="4122411"/>
            <a:ext cx="9483818" cy="11922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36415BB-F936-EC67-512A-C64E920973F0}"/>
              </a:ext>
            </a:extLst>
          </p:cNvPr>
          <p:cNvSpPr txBox="1">
            <a:spLocks noChangeArrowheads="1"/>
          </p:cNvSpPr>
          <p:nvPr/>
        </p:nvSpPr>
        <p:spPr bwMode="auto">
          <a:xfrm>
            <a:off x="2135879" y="4402377"/>
            <a:ext cx="9425325"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What does it mean?</a:t>
            </a:r>
          </a:p>
        </p:txBody>
      </p:sp>
    </p:spTree>
    <p:extLst>
      <p:ext uri="{BB962C8B-B14F-4D97-AF65-F5344CB8AC3E}">
        <p14:creationId xmlns:p14="http://schemas.microsoft.com/office/powerpoint/2010/main" val="366568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665</Words>
  <Application>Microsoft Office PowerPoint</Application>
  <PresentationFormat>Widescreen</PresentationFormat>
  <Paragraphs>202</Paragraphs>
  <Slides>41</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ＭＳ Ｐゴシック</vt:lpstr>
      <vt:lpstr>Arial</vt:lpstr>
      <vt:lpstr>Calibri</vt:lpstr>
      <vt:lpstr>Calibri Light</vt:lpstr>
      <vt:lpstr>Cambria</vt:lpstr>
      <vt:lpstr>Century Gothic</vt:lpstr>
      <vt:lpstr>Times New Roman</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2023-01-31T16:30:15Z</dcterms:created>
  <dcterms:modified xsi:type="dcterms:W3CDTF">2023-01-31T16:30:25Z</dcterms:modified>
</cp:coreProperties>
</file>