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40"/>
  </p:notesMasterIdLst>
  <p:sldIdLst>
    <p:sldId id="1561" r:id="rId3"/>
    <p:sldId id="1546" r:id="rId4"/>
    <p:sldId id="1779" r:id="rId5"/>
    <p:sldId id="1753" r:id="rId6"/>
    <p:sldId id="1780" r:id="rId7"/>
    <p:sldId id="1764" r:id="rId8"/>
    <p:sldId id="1765" r:id="rId9"/>
    <p:sldId id="1781" r:id="rId10"/>
    <p:sldId id="1766" r:id="rId11"/>
    <p:sldId id="1767" r:id="rId12"/>
    <p:sldId id="1768" r:id="rId13"/>
    <p:sldId id="1754" r:id="rId14"/>
    <p:sldId id="1783" r:id="rId15"/>
    <p:sldId id="1782" r:id="rId16"/>
    <p:sldId id="1755" r:id="rId17"/>
    <p:sldId id="1785" r:id="rId18"/>
    <p:sldId id="1784" r:id="rId19"/>
    <p:sldId id="1758" r:id="rId20"/>
    <p:sldId id="1776" r:id="rId21"/>
    <p:sldId id="1775" r:id="rId22"/>
    <p:sldId id="1746" r:id="rId23"/>
    <p:sldId id="1760" r:id="rId24"/>
    <p:sldId id="1788" r:id="rId25"/>
    <p:sldId id="1787" r:id="rId26"/>
    <p:sldId id="1761" r:id="rId27"/>
    <p:sldId id="1503" r:id="rId28"/>
    <p:sldId id="1626" r:id="rId29"/>
    <p:sldId id="1627" r:id="rId30"/>
    <p:sldId id="1628" r:id="rId31"/>
    <p:sldId id="1629" r:id="rId32"/>
    <p:sldId id="1630" r:id="rId33"/>
    <p:sldId id="1789" r:id="rId34"/>
    <p:sldId id="1777" r:id="rId35"/>
    <p:sldId id="1762" r:id="rId36"/>
    <p:sldId id="1790" r:id="rId37"/>
    <p:sldId id="1387" r:id="rId38"/>
    <p:sldId id="179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8097"/>
    <a:srgbClr val="D9C5AB"/>
    <a:srgbClr val="D2CDAE"/>
    <a:srgbClr val="333125"/>
    <a:srgbClr val="383420"/>
    <a:srgbClr val="FFFF99"/>
    <a:srgbClr val="C8C6B4"/>
    <a:srgbClr val="464434"/>
    <a:srgbClr val="605E48"/>
    <a:srgbClr val="736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915" autoAdjust="0"/>
    <p:restoredTop sz="85094" autoAdjust="0"/>
  </p:normalViewPr>
  <p:slideViewPr>
    <p:cSldViewPr>
      <p:cViewPr varScale="1">
        <p:scale>
          <a:sx n="64" d="100"/>
          <a:sy n="64" d="100"/>
        </p:scale>
        <p:origin x="92" y="1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64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566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545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138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85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8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865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59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765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47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49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69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513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65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3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784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374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747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72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416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19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24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97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2260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1620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96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0358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1726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246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7484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41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01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157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79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176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578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74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BFF1C4-AE60-437E-ADE4-FD1D48E600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9" t="3782" r="16364" b="11820"/>
          <a:stretch/>
        </p:blipFill>
        <p:spPr>
          <a:xfrm>
            <a:off x="6781799" y="3505200"/>
            <a:ext cx="388620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CBADEC-EBE5-405C-B2C4-9B96B3C4ECD1}"/>
              </a:ext>
            </a:extLst>
          </p:cNvPr>
          <p:cNvSpPr txBox="1"/>
          <p:nvPr/>
        </p:nvSpPr>
        <p:spPr>
          <a:xfrm>
            <a:off x="102126" y="104610"/>
            <a:ext cx="829223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get drunk?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do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do you get out of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about it appeals to you?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“Getting drunk feels good.”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51F66AFB-8568-4BC1-BB83-8ABF0111E28A}"/>
              </a:ext>
            </a:extLst>
          </p:cNvPr>
          <p:cNvSpPr/>
          <p:nvPr/>
        </p:nvSpPr>
        <p:spPr>
          <a:xfrm>
            <a:off x="3589274" y="2666999"/>
            <a:ext cx="8450326" cy="407403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you ever had your doubts?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Vomiting?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“Intoxicate” is from the root “toxic.”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Flu-like symptoms.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(e.g. physically, mentally, emotionally, and spiritually exhausted)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Yet, we still call it a “good time!”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2B93E785-4DDD-48F6-AF21-0DD49B7EF86F}"/>
              </a:ext>
            </a:extLst>
          </p:cNvPr>
          <p:cNvSpPr/>
          <p:nvPr/>
        </p:nvSpPr>
        <p:spPr>
          <a:xfrm>
            <a:off x="153612" y="90614"/>
            <a:ext cx="11861274" cy="3067048"/>
          </a:xfrm>
          <a:prstGeom prst="roundRect">
            <a:avLst/>
          </a:prstGeom>
          <a:solidFill>
            <a:srgbClr val="33312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(Prov. 23:33) You will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hallucinations,</a:t>
            </a:r>
          </a:p>
          <a:p>
            <a:pPr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you will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crazy things. </a:t>
            </a:r>
          </a:p>
          <a:p>
            <a:pPr lvl="0">
              <a:defRPr/>
            </a:pPr>
            <a:r>
              <a:rPr lang="en-US" sz="40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will stagger like a sailor tossed at sea,</a:t>
            </a:r>
          </a:p>
          <a:p>
            <a:pPr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clinging to a swaying mast.</a:t>
            </a:r>
          </a:p>
        </p:txBody>
      </p:sp>
    </p:spTree>
    <p:extLst>
      <p:ext uri="{BB962C8B-B14F-4D97-AF65-F5344CB8AC3E}">
        <p14:creationId xmlns:p14="http://schemas.microsoft.com/office/powerpoint/2010/main" val="33850564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CBADEC-EBE5-405C-B2C4-9B96B3C4ECD1}"/>
              </a:ext>
            </a:extLst>
          </p:cNvPr>
          <p:cNvSpPr txBox="1"/>
          <p:nvPr/>
        </p:nvSpPr>
        <p:spPr>
          <a:xfrm>
            <a:off x="102126" y="104610"/>
            <a:ext cx="829223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get drunk?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do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do you get out of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about it appeals to you?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“Getting drunk feels good.”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51F66AFB-8568-4BC1-BB83-8ABF0111E28A}"/>
              </a:ext>
            </a:extLst>
          </p:cNvPr>
          <p:cNvSpPr/>
          <p:nvPr/>
        </p:nvSpPr>
        <p:spPr>
          <a:xfrm>
            <a:off x="3589274" y="2666999"/>
            <a:ext cx="8450326" cy="407403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you ever had your doubts?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Vomiting?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“Intoxicate” is from the root “toxic.”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Flu-like symptoms.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(e.g. physically, mentally, emotionally, and spiritually exhausted)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Yet, we still call it a “good time!”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2B93E785-4DDD-48F6-AF21-0DD49B7EF86F}"/>
              </a:ext>
            </a:extLst>
          </p:cNvPr>
          <p:cNvSpPr/>
          <p:nvPr/>
        </p:nvSpPr>
        <p:spPr>
          <a:xfrm>
            <a:off x="153612" y="90614"/>
            <a:ext cx="11861274" cy="3067048"/>
          </a:xfrm>
          <a:prstGeom prst="roundRect">
            <a:avLst/>
          </a:prstGeom>
          <a:solidFill>
            <a:srgbClr val="33312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(Prov. 23:35) “They hit me,” he says, “but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didn’t feel it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didn’t even know it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when they beat me up.”</a:t>
            </a:r>
          </a:p>
          <a:p>
            <a:pPr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“When will I wake up</a:t>
            </a:r>
          </a:p>
          <a:p>
            <a:pPr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I can look for another drink?”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C097F20-4091-4E76-8E78-D337264C8959}"/>
              </a:ext>
            </a:extLst>
          </p:cNvPr>
          <p:cNvSpPr/>
          <p:nvPr/>
        </p:nvSpPr>
        <p:spPr>
          <a:xfrm>
            <a:off x="153612" y="1587843"/>
            <a:ext cx="6932988" cy="1371600"/>
          </a:xfrm>
          <a:prstGeom prst="round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31599D0-1A86-4B28-9E87-9BC5409A6113}"/>
              </a:ext>
            </a:extLst>
          </p:cNvPr>
          <p:cNvSpPr/>
          <p:nvPr/>
        </p:nvSpPr>
        <p:spPr>
          <a:xfrm>
            <a:off x="4320325" y="5995086"/>
            <a:ext cx="6652476" cy="665625"/>
          </a:xfrm>
          <a:prstGeom prst="round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808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CBADEC-EBE5-405C-B2C4-9B96B3C4ECD1}"/>
              </a:ext>
            </a:extLst>
          </p:cNvPr>
          <p:cNvSpPr txBox="1"/>
          <p:nvPr/>
        </p:nvSpPr>
        <p:spPr>
          <a:xfrm>
            <a:off x="102126" y="104610"/>
            <a:ext cx="829223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get drunk?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do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do you get out of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about it appeals to you?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27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“Getting drunk feels good.”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“Getting drunk makes me relaxed and happy.”</a:t>
            </a:r>
          </a:p>
        </p:txBody>
      </p:sp>
    </p:spTree>
    <p:extLst>
      <p:ext uri="{BB962C8B-B14F-4D97-AF65-F5344CB8AC3E}">
        <p14:creationId xmlns:p14="http://schemas.microsoft.com/office/powerpoint/2010/main" val="16073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CBADEC-EBE5-405C-B2C4-9B96B3C4ECD1}"/>
              </a:ext>
            </a:extLst>
          </p:cNvPr>
          <p:cNvSpPr txBox="1"/>
          <p:nvPr/>
        </p:nvSpPr>
        <p:spPr>
          <a:xfrm>
            <a:off x="102126" y="104610"/>
            <a:ext cx="829223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get drunk?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do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do you get out of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about it appeals to you?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27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“Getting drunk feels good.”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“Getting drunk makes me relaxed and happy.”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A439E4BF-4DCF-4E3E-81D5-F189A8F59F18}"/>
              </a:ext>
            </a:extLst>
          </p:cNvPr>
          <p:cNvSpPr/>
          <p:nvPr/>
        </p:nvSpPr>
        <p:spPr>
          <a:xfrm>
            <a:off x="6172200" y="104610"/>
            <a:ext cx="5791200" cy="297540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feel better?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do you just </a:t>
            </a:r>
            <a:r>
              <a:rPr lang="en-US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feel less?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feel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relaxed?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just </a:t>
            </a:r>
            <a:r>
              <a:rPr lang="en-US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numb?</a:t>
            </a:r>
            <a:endParaRPr kumimoji="0" lang="en-US" sz="4400" b="1" i="1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7BCC3483-E038-4AE5-9A66-0E4D1775003B}"/>
              </a:ext>
            </a:extLst>
          </p:cNvPr>
          <p:cNvSpPr/>
          <p:nvPr/>
        </p:nvSpPr>
        <p:spPr>
          <a:xfrm>
            <a:off x="2743200" y="4267200"/>
            <a:ext cx="9411729" cy="2514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 you tell the difference between the two?</a:t>
            </a:r>
          </a:p>
        </p:txBody>
      </p:sp>
    </p:spTree>
    <p:extLst>
      <p:ext uri="{BB962C8B-B14F-4D97-AF65-F5344CB8AC3E}">
        <p14:creationId xmlns:p14="http://schemas.microsoft.com/office/powerpoint/2010/main" val="222464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CBADEC-EBE5-405C-B2C4-9B96B3C4ECD1}"/>
              </a:ext>
            </a:extLst>
          </p:cNvPr>
          <p:cNvSpPr txBox="1"/>
          <p:nvPr/>
        </p:nvSpPr>
        <p:spPr>
          <a:xfrm>
            <a:off x="102126" y="104610"/>
            <a:ext cx="829223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get drunk?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do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do you get out of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about it appeals to you?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27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“Getting drunk feels good.”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“Getting drunk makes me relaxed and happy.”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A439E4BF-4DCF-4E3E-81D5-F189A8F59F18}"/>
              </a:ext>
            </a:extLst>
          </p:cNvPr>
          <p:cNvSpPr/>
          <p:nvPr/>
        </p:nvSpPr>
        <p:spPr>
          <a:xfrm>
            <a:off x="6172200" y="224993"/>
            <a:ext cx="5791200" cy="297540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feel better?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do you just </a:t>
            </a:r>
            <a:r>
              <a:rPr lang="en-US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feel less?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feel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relaxed?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just </a:t>
            </a:r>
            <a:r>
              <a:rPr lang="en-US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numb?</a:t>
            </a:r>
            <a:endParaRPr kumimoji="0" lang="en-US" sz="4400" b="1" i="1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7BCC3483-E038-4AE5-9A66-0E4D1775003B}"/>
              </a:ext>
            </a:extLst>
          </p:cNvPr>
          <p:cNvSpPr/>
          <p:nvPr/>
        </p:nvSpPr>
        <p:spPr>
          <a:xfrm>
            <a:off x="2362200" y="3886200"/>
            <a:ext cx="9411729" cy="2514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 you tell the difference between the two?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12D017D5-5DAE-424D-BEE5-C2C48B0AF38C}"/>
              </a:ext>
            </a:extLst>
          </p:cNvPr>
          <p:cNvSpPr/>
          <p:nvPr/>
        </p:nvSpPr>
        <p:spPr>
          <a:xfrm>
            <a:off x="685800" y="2320601"/>
            <a:ext cx="8737074" cy="277059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Also, why 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heavy drinkers</a:t>
            </a: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 of the most irritable people I’ve ever met?</a:t>
            </a:r>
          </a:p>
        </p:txBody>
      </p:sp>
    </p:spTree>
    <p:extLst>
      <p:ext uri="{BB962C8B-B14F-4D97-AF65-F5344CB8AC3E}">
        <p14:creationId xmlns:p14="http://schemas.microsoft.com/office/powerpoint/2010/main" val="22519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CBADEC-EBE5-405C-B2C4-9B96B3C4ECD1}"/>
              </a:ext>
            </a:extLst>
          </p:cNvPr>
          <p:cNvSpPr txBox="1"/>
          <p:nvPr/>
        </p:nvSpPr>
        <p:spPr>
          <a:xfrm>
            <a:off x="102126" y="104610"/>
            <a:ext cx="829223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get drunk?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do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do you get out of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about it appeals to you?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27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“Getting drunk feels good.”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27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“Getting drunk makes me relaxed and happy.”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“Getting drunk gives me a lot more confidence and makes me more outgoing.”</a:t>
            </a:r>
          </a:p>
        </p:txBody>
      </p:sp>
    </p:spTree>
    <p:extLst>
      <p:ext uri="{BB962C8B-B14F-4D97-AF65-F5344CB8AC3E}">
        <p14:creationId xmlns:p14="http://schemas.microsoft.com/office/powerpoint/2010/main" val="15790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CBADEC-EBE5-405C-B2C4-9B96B3C4ECD1}"/>
              </a:ext>
            </a:extLst>
          </p:cNvPr>
          <p:cNvSpPr txBox="1"/>
          <p:nvPr/>
        </p:nvSpPr>
        <p:spPr>
          <a:xfrm>
            <a:off x="102126" y="104610"/>
            <a:ext cx="829223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get drunk?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do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do you get out of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about it appeals to you?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27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“Getting drunk feels good.”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27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“Getting drunk makes me relaxed and happy.”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“Getting drunk gives me a lot more confidence and makes me more outgoing.”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C4B2EC6F-7EF8-4934-BB57-C94A894CA331}"/>
              </a:ext>
            </a:extLst>
          </p:cNvPr>
          <p:cNvSpPr/>
          <p:nvPr/>
        </p:nvSpPr>
        <p:spPr>
          <a:xfrm>
            <a:off x="3645568" y="429128"/>
            <a:ext cx="8153400" cy="5029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Less fear = more courage?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Next time you’re at the bar: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Observe the drunk people there.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words describe them?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Confident? Outgoing? Sociable?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Obnoxious, annoying, irritating, embarrassing, etc.?</a:t>
            </a:r>
          </a:p>
        </p:txBody>
      </p:sp>
    </p:spTree>
    <p:extLst>
      <p:ext uri="{BB962C8B-B14F-4D97-AF65-F5344CB8AC3E}">
        <p14:creationId xmlns:p14="http://schemas.microsoft.com/office/powerpoint/2010/main" val="91774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CBADEC-EBE5-405C-B2C4-9B96B3C4ECD1}"/>
              </a:ext>
            </a:extLst>
          </p:cNvPr>
          <p:cNvSpPr txBox="1"/>
          <p:nvPr/>
        </p:nvSpPr>
        <p:spPr>
          <a:xfrm>
            <a:off x="102126" y="104610"/>
            <a:ext cx="829223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get drunk?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do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do you get out of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about it appeals to you?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27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“Getting drunk feels good.”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27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“Getting drunk makes me relaxed and happy.”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“Getting drunk gives me a lot more confidence and makes me more outgoing.”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C4B2EC6F-7EF8-4934-BB57-C94A894CA331}"/>
              </a:ext>
            </a:extLst>
          </p:cNvPr>
          <p:cNvSpPr/>
          <p:nvPr/>
        </p:nvSpPr>
        <p:spPr>
          <a:xfrm>
            <a:off x="3645568" y="429128"/>
            <a:ext cx="8153400" cy="5029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Less fear = more courage?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Next time you’re at the bar: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Observe the drunk people there.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words describe them?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Confident? Outgoing? Sociable?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Obnoxious, annoying, irritating, embarrassing, etc.?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03A92F33-E401-4F07-9F62-3917469CC377}"/>
              </a:ext>
            </a:extLst>
          </p:cNvPr>
          <p:cNvSpPr/>
          <p:nvPr/>
        </p:nvSpPr>
        <p:spPr>
          <a:xfrm>
            <a:off x="2438400" y="3505200"/>
            <a:ext cx="8749431" cy="3124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if I have emotional and relational problems?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changes lives!!</a:t>
            </a:r>
            <a:endParaRPr kumimoji="0" lang="en-US" sz="8000" b="1" i="1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5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5:18) And do not get drunk with wine, for that is dissipation.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409DC426-5931-49C8-8824-18E797B023AD}"/>
              </a:ext>
            </a:extLst>
          </p:cNvPr>
          <p:cNvSpPr/>
          <p:nvPr/>
        </p:nvSpPr>
        <p:spPr>
          <a:xfrm>
            <a:off x="533400" y="2743200"/>
            <a:ext cx="9906000" cy="3429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the key to deep change?</a:t>
            </a:r>
          </a:p>
          <a:p>
            <a:pPr lvl="0" algn="ctr">
              <a:defRPr/>
            </a:pPr>
            <a:r>
              <a:rPr lang="en-US" sz="4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Guilt and Shame Method?</a:t>
            </a:r>
          </a:p>
          <a:p>
            <a:pPr lvl="0" algn="ctr">
              <a:defRPr/>
            </a:pPr>
            <a:r>
              <a:rPr lang="en-US" sz="4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Willpower Method?</a:t>
            </a:r>
          </a:p>
          <a:p>
            <a:pPr lvl="0" algn="ctr">
              <a:defRPr/>
            </a:pPr>
            <a:r>
              <a:rPr lang="en-US" sz="4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Martyrdom Method?</a:t>
            </a:r>
          </a:p>
        </p:txBody>
      </p:sp>
    </p:spTree>
    <p:extLst>
      <p:ext uri="{BB962C8B-B14F-4D97-AF65-F5344CB8AC3E}">
        <p14:creationId xmlns:p14="http://schemas.microsoft.com/office/powerpoint/2010/main" val="242306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5:18) And do not get drunk with wine, for that is dissipation.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be filled with the Spirit.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409DC426-5931-49C8-8824-18E797B023AD}"/>
              </a:ext>
            </a:extLst>
          </p:cNvPr>
          <p:cNvSpPr/>
          <p:nvPr/>
        </p:nvSpPr>
        <p:spPr>
          <a:xfrm>
            <a:off x="89769" y="3200400"/>
            <a:ext cx="9906000" cy="3429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the key to deep change?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Holy Spirit!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00FF629D-49E2-48A3-81D9-FC2897751BDD}"/>
              </a:ext>
            </a:extLst>
          </p:cNvPr>
          <p:cNvSpPr/>
          <p:nvPr/>
        </p:nvSpPr>
        <p:spPr>
          <a:xfrm>
            <a:off x="2362200" y="685800"/>
            <a:ext cx="8839200" cy="2819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sort of happiness doesn’t defile, dehumanize, or depreciate over time.</a:t>
            </a:r>
          </a:p>
        </p:txBody>
      </p:sp>
    </p:spTree>
    <p:extLst>
      <p:ext uri="{BB962C8B-B14F-4D97-AF65-F5344CB8AC3E}">
        <p14:creationId xmlns:p14="http://schemas.microsoft.com/office/powerpoint/2010/main" val="25515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5:15) Be careful how you walk,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as unwise men but as wise,</a:t>
            </a:r>
          </a:p>
          <a:p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making the most of your time,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the days are evil.</a:t>
            </a:r>
          </a:p>
          <a:p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then do not be foolish,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understand what the will of the Lord is.</a:t>
            </a:r>
          </a:p>
        </p:txBody>
      </p:sp>
    </p:spTree>
    <p:extLst>
      <p:ext uri="{BB962C8B-B14F-4D97-AF65-F5344CB8AC3E}">
        <p14:creationId xmlns:p14="http://schemas.microsoft.com/office/powerpoint/2010/main" val="339951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5:18) And do not get drunk with wine, for that is dissipation.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be filled with the Spirit.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409DC426-5931-49C8-8824-18E797B023AD}"/>
              </a:ext>
            </a:extLst>
          </p:cNvPr>
          <p:cNvSpPr/>
          <p:nvPr/>
        </p:nvSpPr>
        <p:spPr>
          <a:xfrm>
            <a:off x="1066800" y="2362200"/>
            <a:ext cx="9906000" cy="3429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the key to deep change?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Holy Spirit!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00FF629D-49E2-48A3-81D9-FC2897751BDD}"/>
              </a:ext>
            </a:extLst>
          </p:cNvPr>
          <p:cNvSpPr/>
          <p:nvPr/>
        </p:nvSpPr>
        <p:spPr>
          <a:xfrm>
            <a:off x="3124200" y="990600"/>
            <a:ext cx="8839200" cy="2819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Sounds nice, but how do we become “filled with the Holy Spirit” in an ongoing way?</a:t>
            </a:r>
          </a:p>
        </p:txBody>
      </p:sp>
    </p:spTree>
    <p:extLst>
      <p:ext uri="{BB962C8B-B14F-4D97-AF65-F5344CB8AC3E}">
        <p14:creationId xmlns:p14="http://schemas.microsoft.com/office/powerpoint/2010/main" val="30584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5:18) Be filled with the Spirit:</a:t>
            </a:r>
          </a:p>
          <a:p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speaking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one another in psalms and hymns and spiritual songs,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singing and making melody with your heart to the Lord;</a:t>
            </a:r>
          </a:p>
          <a:p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always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giving thanks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all things in the name of our Lord Jesus Christ to God, even the Father;</a:t>
            </a:r>
          </a:p>
          <a:p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being subject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one another in the fear of Christ.</a:t>
            </a:r>
          </a:p>
        </p:txBody>
      </p:sp>
    </p:spTree>
    <p:extLst>
      <p:ext uri="{BB962C8B-B14F-4D97-AF65-F5344CB8AC3E}">
        <p14:creationId xmlns:p14="http://schemas.microsoft.com/office/powerpoint/2010/main" val="26543892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5:18) Be filled with the Spirit: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speaking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one another in psalms and hymns and spiritual songs,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singing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making melody with your heart to the Lord;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always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giving thanks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all things in the name of our Lord Jesus Christ to God, even the Father;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being subject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one another in the fear of Christ.</a:t>
            </a:r>
          </a:p>
        </p:txBody>
      </p:sp>
    </p:spTree>
    <p:extLst>
      <p:ext uri="{BB962C8B-B14F-4D97-AF65-F5344CB8AC3E}">
        <p14:creationId xmlns:p14="http://schemas.microsoft.com/office/powerpoint/2010/main" val="26532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5:18) Be filled with the Spirit: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speaking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one another in psalms and hymns and spiritual songs,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singing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making melody with your heart to the Lord;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always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giving thanks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all things in the name of our Lord Jesus Christ to God, even the Father;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being subject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one another in the fear of Christ.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6643A97E-76BB-4A23-A74C-D9EF228E4292}"/>
              </a:ext>
            </a:extLst>
          </p:cNvPr>
          <p:cNvSpPr/>
          <p:nvPr/>
        </p:nvSpPr>
        <p:spPr>
          <a:xfrm>
            <a:off x="228600" y="3352800"/>
            <a:ext cx="11340231" cy="3200400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E1EB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worship services help us get in the Spirit?</a:t>
            </a:r>
            <a:endParaRPr lang="en-US" sz="4000" b="1" spc="-150" dirty="0">
              <a:solidFill>
                <a:srgbClr val="E1EB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“Speaking” (</a:t>
            </a:r>
            <a:r>
              <a:rPr lang="en-US" sz="40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lalountes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not singing.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“One another” (</a:t>
            </a:r>
            <a:r>
              <a:rPr lang="en-US" sz="40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heautois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is a reflexive pronoun.</a:t>
            </a:r>
          </a:p>
          <a:p>
            <a:pPr marL="457200" lvl="0">
              <a:defRPr/>
            </a:pPr>
            <a:r>
              <a:rPr lang="en-US" sz="28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“One another” (</a:t>
            </a:r>
            <a:r>
              <a:rPr lang="en-US" sz="2800" b="1" i="1" dirty="0" err="1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allēlois</a:t>
            </a:r>
            <a:r>
              <a:rPr lang="en-US" sz="28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just two verses later (v.21).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“Singing” is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heart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directed to God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874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5:18) Be filled with the Spirit: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speaking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one another in psalms and hymns and spiritual songs,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singing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making melody with your heart to the Lord;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always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giving thanks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all things in the name of our Lord Jesus Christ to God, even the Father;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being subject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one another in the fear of Christ.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6643A97E-76BB-4A23-A74C-D9EF228E4292}"/>
              </a:ext>
            </a:extLst>
          </p:cNvPr>
          <p:cNvSpPr/>
          <p:nvPr/>
        </p:nvSpPr>
        <p:spPr>
          <a:xfrm>
            <a:off x="165969" y="3276600"/>
            <a:ext cx="11340231" cy="3200400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E1EB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worship services help us get in the Spirit?</a:t>
            </a:r>
            <a:endParaRPr lang="en-US" sz="4000" b="1" spc="-150" dirty="0">
              <a:solidFill>
                <a:srgbClr val="E1EB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“Speaking” (</a:t>
            </a:r>
            <a:r>
              <a:rPr lang="en-US" sz="40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lalountes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not singing.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“One another” (</a:t>
            </a:r>
            <a:r>
              <a:rPr lang="en-US" sz="40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heautois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is a reflexive pronoun.</a:t>
            </a:r>
          </a:p>
          <a:p>
            <a:pPr marL="457200" lvl="0">
              <a:defRPr/>
            </a:pPr>
            <a:r>
              <a:rPr lang="en-US" sz="28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“One another” (</a:t>
            </a:r>
            <a:r>
              <a:rPr lang="en-US" sz="2800" b="1" i="1" dirty="0" err="1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allēlois</a:t>
            </a:r>
            <a:r>
              <a:rPr lang="en-US" sz="28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just two verses later (v.21).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“Singing” is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heart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directed to God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00F7930A-14D0-4DE1-8B92-AB45E1D7594B}"/>
              </a:ext>
            </a:extLst>
          </p:cNvPr>
          <p:cNvSpPr/>
          <p:nvPr/>
        </p:nvSpPr>
        <p:spPr>
          <a:xfrm>
            <a:off x="1599354" y="1345474"/>
            <a:ext cx="10388760" cy="5410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#1. Speaking God’s truth.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Change begins in the mind.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“psalms” are a good place to start.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teach us to have a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heart for God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 Sam. 13:14).</a:t>
            </a:r>
          </a:p>
          <a:p>
            <a:pPr marL="457200"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teach us how to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(Ps. 5:3).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teach us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emphasis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repetition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Creative license is also implied (“spiritual songs”).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Holy Spirit brings the Bible alive.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Cor. 2:12) We have received… the Spirit who is from God,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we might know the things freely given to us by God.</a:t>
            </a:r>
          </a:p>
        </p:txBody>
      </p:sp>
    </p:spTree>
    <p:extLst>
      <p:ext uri="{BB962C8B-B14F-4D97-AF65-F5344CB8AC3E}">
        <p14:creationId xmlns:p14="http://schemas.microsoft.com/office/powerpoint/2010/main" val="5311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5:18) Be filled with the Spirit: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speaking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one another in psalms and hymns and spiritual songs,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singing and making melody with your heart to the Lord;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always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giving thanks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all things in the name of our Lord Jesus Christ to God, even the Father;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being subject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one another in the fear of Christ.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3C052862-6AF3-4F51-A580-13145CD08BEC}"/>
              </a:ext>
            </a:extLst>
          </p:cNvPr>
          <p:cNvSpPr/>
          <p:nvPr/>
        </p:nvSpPr>
        <p:spPr>
          <a:xfrm>
            <a:off x="3982247" y="215537"/>
            <a:ext cx="7981153" cy="495136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#2. Giving thanks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Negativity and complaining.</a:t>
            </a:r>
          </a:p>
          <a:p>
            <a:pPr marL="457200" lvl="0">
              <a:defRPr/>
            </a:pP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Innate, lazy, unloving, distortion of reality.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cannot build a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life,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simply eliminating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habits.</a:t>
            </a:r>
          </a:p>
          <a:p>
            <a:pPr marL="457200" lvl="0">
              <a:defRPr/>
            </a:pP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(e.g. dating relationship)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Social scientists have been verifying this for the last ~20 years…</a:t>
            </a:r>
          </a:p>
        </p:txBody>
      </p:sp>
    </p:spTree>
    <p:extLst>
      <p:ext uri="{BB962C8B-B14F-4D97-AF65-F5344CB8AC3E}">
        <p14:creationId xmlns:p14="http://schemas.microsoft.com/office/powerpoint/2010/main" val="207801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64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791750"/>
      </p:ext>
    </p:extLst>
  </p:cSld>
  <p:clrMapOvr>
    <a:masterClrMapping/>
  </p:clrMapOvr>
  <p:transition spd="slow">
    <p:wipe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6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67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5:15) Be careful how you walk,</a:t>
            </a:r>
          </a:p>
          <a:p>
            <a:r>
              <a:rPr lang="en-US" sz="4000" b="1" spc="-150" dirty="0"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as unwise men but as wise,</a:t>
            </a:r>
          </a:p>
          <a:p>
            <a:r>
              <a:rPr lang="en-US" sz="4000" b="1" spc="-150" baseline="30000" dirty="0"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4000" b="1" spc="-150" dirty="0"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making the most of your time,</a:t>
            </a:r>
          </a:p>
          <a:p>
            <a:r>
              <a:rPr lang="en-US" sz="4000" b="1" spc="-150" dirty="0"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the days are evil.</a:t>
            </a:r>
          </a:p>
          <a:p>
            <a:r>
              <a:rPr lang="en-US" sz="4000" b="1" spc="-150" baseline="30000" dirty="0"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4000" b="1" spc="-150" dirty="0"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then do not be foolish,</a:t>
            </a:r>
          </a:p>
          <a:p>
            <a:r>
              <a:rPr lang="en-US" sz="4000" b="1" spc="-150" dirty="0"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understand what the will of the Lord is.</a:t>
            </a:r>
          </a:p>
          <a:p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do not get drunk with wine,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that is dissipation.</a:t>
            </a:r>
          </a:p>
        </p:txBody>
      </p:sp>
    </p:spTree>
    <p:extLst>
      <p:ext uri="{BB962C8B-B14F-4D97-AF65-F5344CB8AC3E}">
        <p14:creationId xmlns:p14="http://schemas.microsoft.com/office/powerpoint/2010/main" val="20557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0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2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:a16="http://schemas.microsoft.com/office/drawing/2014/main" xmlns="" id="{BF88E4D4-EBDE-44CC-A521-3C7F7366CBEC}"/>
              </a:ext>
            </a:extLst>
          </p:cNvPr>
          <p:cNvSpPr/>
          <p:nvPr/>
        </p:nvSpPr>
        <p:spPr>
          <a:xfrm>
            <a:off x="2564674" y="317863"/>
            <a:ext cx="9448800" cy="6019800"/>
          </a:xfrm>
          <a:prstGeom prst="roundRect">
            <a:avLst/>
          </a:prstGeom>
          <a:gradFill flip="none" rotWithShape="1">
            <a:gsLst>
              <a:gs pos="0">
                <a:srgbClr val="457783">
                  <a:shade val="30000"/>
                  <a:satMod val="115000"/>
                </a:srgbClr>
              </a:gs>
              <a:gs pos="50000">
                <a:srgbClr val="457783">
                  <a:shade val="67500"/>
                  <a:satMod val="115000"/>
                </a:srgbClr>
              </a:gs>
              <a:gs pos="100000">
                <a:srgbClr val="45778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Ideas for Growing Gratitude</a:t>
            </a:r>
          </a:p>
          <a:p>
            <a:pPr marL="23495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Ask God to sensitize you to small things.</a:t>
            </a:r>
          </a:p>
          <a:p>
            <a:pPr marL="234950" lvl="0">
              <a:defRPr/>
            </a:pPr>
            <a:r>
              <a:rPr lang="en-US" alt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am I thankful for that </a:t>
            </a:r>
            <a:r>
              <a:rPr lang="en-US" alt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today?</a:t>
            </a:r>
          </a:p>
          <a:p>
            <a:pPr marL="23495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it was like before __________?</a:t>
            </a:r>
          </a:p>
          <a:p>
            <a:pPr marL="23495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“great moments” in your life?</a:t>
            </a:r>
          </a:p>
          <a:p>
            <a:pPr marL="457200" lvl="0">
              <a:defRPr/>
            </a:pPr>
            <a:r>
              <a:rPr lang="en-US" altLang="en-US" sz="2000" b="1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Lyubomirsky et al. (2006). The costs and benefits of writing, talking, and thinking about life’s triumphs and defeats. </a:t>
            </a:r>
            <a:r>
              <a:rPr lang="en-US" altLang="en-US" sz="2000" b="1" i="1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Journal of Personality and Social Psychology</a:t>
            </a:r>
            <a:r>
              <a:rPr lang="en-US" altLang="en-US" sz="2000" b="1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90 (4), 692.</a:t>
            </a:r>
          </a:p>
          <a:p>
            <a:pPr marL="23495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would happen if ________?</a:t>
            </a:r>
          </a:p>
          <a:p>
            <a:pPr marL="457200" lvl="0">
              <a:defRPr/>
            </a:pPr>
            <a:r>
              <a:rPr lang="en-US" altLang="en-US" sz="2000" b="1" dirty="0" err="1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Minkyung</a:t>
            </a:r>
            <a:r>
              <a:rPr lang="en-US" altLang="en-US" sz="2000" b="1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Koo et al. (2008). It’s a wonderful life: Mentally subtracting positive events improves people’s affective states, contrary to their affective forecasts. </a:t>
            </a:r>
            <a:r>
              <a:rPr lang="en-US" altLang="en-US" sz="2000" b="1" i="1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Journal of Personality and Social Psychology</a:t>
            </a:r>
            <a:r>
              <a:rPr lang="en-US" altLang="en-US" sz="2000" b="1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95(5), 1217-1224.</a:t>
            </a:r>
          </a:p>
        </p:txBody>
      </p:sp>
    </p:spTree>
    <p:extLst>
      <p:ext uri="{BB962C8B-B14F-4D97-AF65-F5344CB8AC3E}">
        <p14:creationId xmlns:p14="http://schemas.microsoft.com/office/powerpoint/2010/main" val="421610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5:18) Be filled with the Spirit: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speaking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one another in psalms and hymns and spiritual songs,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singing and making melody with your heart to the Lord;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always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giving thanks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all things in the name of our Lord Jesus Christ to God, even the Father;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being subject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one another in the fear of Christ.</a:t>
            </a:r>
          </a:p>
        </p:txBody>
      </p:sp>
    </p:spTree>
    <p:extLst>
      <p:ext uri="{BB962C8B-B14F-4D97-AF65-F5344CB8AC3E}">
        <p14:creationId xmlns:p14="http://schemas.microsoft.com/office/powerpoint/2010/main" val="31625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5:18) Be filled with the Spirit: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speaking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one another in psalms and hymns and spiritual songs,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singing and making melody with your heart to the Lord;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always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giving thanks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all things in the name of our Lord Jesus Christ to God, even the Father;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being subject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one another in the fear of Christ.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B9608874-4CE4-4574-AB0E-7B9B965151C2}"/>
              </a:ext>
            </a:extLst>
          </p:cNvPr>
          <p:cNvSpPr/>
          <p:nvPr/>
        </p:nvSpPr>
        <p:spPr>
          <a:xfrm>
            <a:off x="89769" y="762000"/>
            <a:ext cx="11492631" cy="4419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#3. Serving one another in humility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(Acts 20:35) “Remember the words of the Lord Jesus, that He Himself said, ‘It is more blessed to give than to receive.”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(Mt. 16:24) Jesus said, “If you try to hang on to your life, you will lose it. But if you give up your life for my sake, you will save it.”</a:t>
            </a:r>
          </a:p>
        </p:txBody>
      </p:sp>
    </p:spTree>
    <p:extLst>
      <p:ext uri="{BB962C8B-B14F-4D97-AF65-F5344CB8AC3E}">
        <p14:creationId xmlns:p14="http://schemas.microsoft.com/office/powerpoint/2010/main" val="210810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5:18) Be filled with the Spirit: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speaking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one another in psalms and hymns and spiritual songs,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singing and making melody with your heart to the Lord;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always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giving thanks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all things in the name of our Lord Jesus Christ to God, even the Father;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being subject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one another in the fear of Christ.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77538A1B-41AD-4A4C-9218-DE935E12EC9C}"/>
              </a:ext>
            </a:extLst>
          </p:cNvPr>
          <p:cNvSpPr/>
          <p:nvPr/>
        </p:nvSpPr>
        <p:spPr>
          <a:xfrm>
            <a:off x="3657600" y="2123319"/>
            <a:ext cx="7911737" cy="225987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Needs to be a </a:t>
            </a:r>
            <a:r>
              <a:rPr lang="en-US" sz="66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lifestyle</a:t>
            </a:r>
            <a:r>
              <a:rPr lang="en-US" sz="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sacrificial love.</a:t>
            </a:r>
          </a:p>
        </p:txBody>
      </p:sp>
    </p:spTree>
    <p:extLst>
      <p:ext uri="{BB962C8B-B14F-4D97-AF65-F5344CB8AC3E}">
        <p14:creationId xmlns:p14="http://schemas.microsoft.com/office/powerpoint/2010/main" val="78798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20" y="1295400"/>
            <a:ext cx="87460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6000" b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am I not experiencing a spiritually fulfilled life?</a:t>
            </a:r>
          </a:p>
          <a:p>
            <a:pPr lvl="0">
              <a:defRPr/>
            </a:pPr>
            <a:r>
              <a:rPr lang="en-US" sz="4400" b="1" i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(Think horses, not zebras…)</a:t>
            </a:r>
          </a:p>
          <a:p>
            <a:pPr marL="457200" lvl="0">
              <a:defRPr/>
            </a:pPr>
            <a:r>
              <a:rPr lang="en-US" sz="4400" b="1" kern="0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Binge-drinking?</a:t>
            </a:r>
          </a:p>
          <a:p>
            <a:pPr marL="457200" lvl="0">
              <a:defRPr/>
            </a:pPr>
            <a:r>
              <a:rPr lang="en-US" sz="4400" b="1" kern="0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Speaking truth to yourself?</a:t>
            </a:r>
          </a:p>
          <a:p>
            <a:pPr marL="457200" lvl="0">
              <a:defRPr/>
            </a:pPr>
            <a:r>
              <a:rPr lang="en-US" sz="4400" b="1" kern="0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Gratitude?</a:t>
            </a:r>
          </a:p>
          <a:p>
            <a:pPr marL="457200" lvl="0">
              <a:defRPr/>
            </a:pPr>
            <a:r>
              <a:rPr lang="en-US" sz="4400" b="1" kern="0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 Sacrificial love relationships?</a:t>
            </a:r>
          </a:p>
        </p:txBody>
      </p:sp>
    </p:spTree>
    <p:extLst>
      <p:ext uri="{BB962C8B-B14F-4D97-AF65-F5344CB8AC3E}">
        <p14:creationId xmlns:p14="http://schemas.microsoft.com/office/powerpoint/2010/main" val="232484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20" y="1295400"/>
            <a:ext cx="87460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6000" b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am I not experiencing a spiritually fulfilled life?</a:t>
            </a:r>
          </a:p>
          <a:p>
            <a:pPr lvl="0">
              <a:defRPr/>
            </a:pPr>
            <a:r>
              <a:rPr lang="en-US" sz="4400" b="1" i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(Think horses, not zebras…)</a:t>
            </a:r>
          </a:p>
          <a:p>
            <a:pPr marL="457200" lvl="0">
              <a:defRPr/>
            </a:pPr>
            <a:r>
              <a:rPr lang="en-US" sz="4400" b="1" kern="0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Binge-drinking?</a:t>
            </a:r>
          </a:p>
          <a:p>
            <a:pPr marL="457200" lvl="0">
              <a:defRPr/>
            </a:pPr>
            <a:r>
              <a:rPr lang="en-US" sz="4400" b="1" kern="0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Speaking truth to yourself?</a:t>
            </a:r>
          </a:p>
          <a:p>
            <a:pPr marL="457200" lvl="0">
              <a:defRPr/>
            </a:pPr>
            <a:r>
              <a:rPr lang="en-US" sz="4400" b="1" kern="0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Gratitude?</a:t>
            </a:r>
          </a:p>
          <a:p>
            <a:pPr marL="457200" lvl="0">
              <a:defRPr/>
            </a:pPr>
            <a:r>
              <a:rPr lang="en-US" sz="4400" b="1" kern="0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 Sacrificial love relationships?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A2D884A8-A5E6-42BE-9CA9-01BA9325C9D9}"/>
              </a:ext>
            </a:extLst>
          </p:cNvPr>
          <p:cNvSpPr/>
          <p:nvPr/>
        </p:nvSpPr>
        <p:spPr>
          <a:xfrm>
            <a:off x="2376943" y="681446"/>
            <a:ext cx="9053057" cy="602415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</a:t>
            </a:r>
            <a:r>
              <a:rPr kumimoji="0" lang="en-US" sz="4800" b="1" i="0" u="none" strike="noStrike" kern="1200" cap="none" spc="-150" normalizeH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you remember receiving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Holy Spirit into your life?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(Eph. 1:13) When you trusted in Christ,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identified you as his own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giving you the Holy Spirit.</a:t>
            </a:r>
          </a:p>
          <a:p>
            <a:pPr marL="234950" lvl="0">
              <a:defRPr/>
            </a:pPr>
            <a:r>
              <a:rPr lang="en-US" sz="40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Spirit is God’s guarantee that he will give us the inheritance he promised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that he has purchased us to be his own people.</a:t>
            </a:r>
          </a:p>
        </p:txBody>
      </p:sp>
    </p:spTree>
    <p:extLst>
      <p:ext uri="{BB962C8B-B14F-4D97-AF65-F5344CB8AC3E}">
        <p14:creationId xmlns:p14="http://schemas.microsoft.com/office/powerpoint/2010/main" val="247321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CBADEC-EBE5-405C-B2C4-9B96B3C4ECD1}"/>
              </a:ext>
            </a:extLst>
          </p:cNvPr>
          <p:cNvSpPr txBox="1"/>
          <p:nvPr/>
        </p:nvSpPr>
        <p:spPr>
          <a:xfrm>
            <a:off x="102126" y="104610"/>
            <a:ext cx="829223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the Bible anti-alcohol?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turned 150 gallons of water into wine! (Jn. 2:1-11)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 drank wine (Mt. 11:19) and will drink more (Mt. 26:29).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“God causes… wine which makes man’s heart glad” (Ps. 104:14-15).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“Spend the money for whatever your heart desires: for oxen, or sheep, or 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strong drink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(Deut. 14:26).</a:t>
            </a:r>
          </a:p>
        </p:txBody>
      </p:sp>
    </p:spTree>
    <p:extLst>
      <p:ext uri="{BB962C8B-B14F-4D97-AF65-F5344CB8AC3E}">
        <p14:creationId xmlns:p14="http://schemas.microsoft.com/office/powerpoint/2010/main" val="11181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CBADEC-EBE5-405C-B2C4-9B96B3C4ECD1}"/>
              </a:ext>
            </a:extLst>
          </p:cNvPr>
          <p:cNvSpPr txBox="1"/>
          <p:nvPr/>
        </p:nvSpPr>
        <p:spPr>
          <a:xfrm>
            <a:off x="102126" y="104610"/>
            <a:ext cx="829223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the Bible anti-alcohol?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Jesus’ turned 150 gallons of water into wine! (Jn. 2:1-11)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 drank wine (Mt. 11:19) and will drink more (Mt. 26:29).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“God causes… wine which makes man’s heart glad” (Ps. 104:14-15).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“Spend the money for whatever your heart desires: for oxen, or sheep, or 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strong drink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(Deut. 14:26).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2BD01AA8-FCB4-4871-8477-D2595A3610E5}"/>
              </a:ext>
            </a:extLst>
          </p:cNvPr>
          <p:cNvSpPr/>
          <p:nvPr/>
        </p:nvSpPr>
        <p:spPr>
          <a:xfrm>
            <a:off x="457200" y="122417"/>
            <a:ext cx="11582400" cy="3200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trying to </a:t>
            </a:r>
            <a:r>
              <a:rPr lang="en-US" sz="6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obey</a:t>
            </a: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God’s word,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fundamentalists </a:t>
            </a:r>
            <a:r>
              <a:rPr lang="en-US" sz="6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what God says and therefore </a:t>
            </a:r>
            <a:r>
              <a:rPr lang="en-US" sz="6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break it!</a:t>
            </a:r>
            <a:endParaRPr kumimoji="0" lang="en-US" sz="6000" b="1" i="1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CBADEC-EBE5-405C-B2C4-9B96B3C4ECD1}"/>
              </a:ext>
            </a:extLst>
          </p:cNvPr>
          <p:cNvSpPr txBox="1"/>
          <p:nvPr/>
        </p:nvSpPr>
        <p:spPr>
          <a:xfrm>
            <a:off x="102126" y="104610"/>
            <a:ext cx="829223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the Bible anti-alcohol?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Jesus’ turned 150 gallons of water into wine! (Jn. 2:1-11)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 drank wine (Mt. 11:19) and will drink more (Mt. 26:29).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“God causes… wine which makes man’s heart glad” (Ps. 104:14-15).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“Spend the money for whatever your heart desires: for oxen, or sheep, or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wine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or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strong drink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 (Deut. 14:26).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C88B6596-38A7-4961-9161-0BCED567C561}"/>
              </a:ext>
            </a:extLst>
          </p:cNvPr>
          <p:cNvSpPr/>
          <p:nvPr/>
        </p:nvSpPr>
        <p:spPr>
          <a:xfrm>
            <a:off x="304800" y="234477"/>
            <a:ext cx="11582400" cy="3200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8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“Do not get </a:t>
            </a:r>
            <a:r>
              <a:rPr lang="en-US" sz="88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drunk</a:t>
            </a:r>
            <a:r>
              <a:rPr lang="en-US" sz="8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wine” (Eph. 5:18).</a:t>
            </a:r>
          </a:p>
        </p:txBody>
      </p:sp>
    </p:spTree>
    <p:extLst>
      <p:ext uri="{BB962C8B-B14F-4D97-AF65-F5344CB8AC3E}">
        <p14:creationId xmlns:p14="http://schemas.microsoft.com/office/powerpoint/2010/main" val="38140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CBADEC-EBE5-405C-B2C4-9B96B3C4ECD1}"/>
              </a:ext>
            </a:extLst>
          </p:cNvPr>
          <p:cNvSpPr txBox="1"/>
          <p:nvPr/>
        </p:nvSpPr>
        <p:spPr>
          <a:xfrm>
            <a:off x="102126" y="104610"/>
            <a:ext cx="829223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get drunk?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do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do you get out of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about it appeals to you?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“Getting drunk feels good.”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51F66AFB-8568-4BC1-BB83-8ABF0111E28A}"/>
              </a:ext>
            </a:extLst>
          </p:cNvPr>
          <p:cNvSpPr/>
          <p:nvPr/>
        </p:nvSpPr>
        <p:spPr>
          <a:xfrm>
            <a:off x="304800" y="3149861"/>
            <a:ext cx="11582400" cy="370813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you ever had your doubts?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Vomiting?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“Intoxicate” is from the root “toxic.”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Flu-like symptoms.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(e.g. physically, mentally, emotionally, and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spiritually exhausted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Yet, we still call it a “good time!”</a:t>
            </a:r>
          </a:p>
        </p:txBody>
      </p:sp>
    </p:spTree>
    <p:extLst>
      <p:ext uri="{BB962C8B-B14F-4D97-AF65-F5344CB8AC3E}">
        <p14:creationId xmlns:p14="http://schemas.microsoft.com/office/powerpoint/2010/main" val="19915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CBADEC-EBE5-405C-B2C4-9B96B3C4ECD1}"/>
              </a:ext>
            </a:extLst>
          </p:cNvPr>
          <p:cNvSpPr txBox="1"/>
          <p:nvPr/>
        </p:nvSpPr>
        <p:spPr>
          <a:xfrm>
            <a:off x="102126" y="104610"/>
            <a:ext cx="829223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get drunk?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do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do you get out of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about it appeals to you?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“Getting drunk feels good.”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51F66AFB-8568-4BC1-BB83-8ABF0111E28A}"/>
              </a:ext>
            </a:extLst>
          </p:cNvPr>
          <p:cNvSpPr/>
          <p:nvPr/>
        </p:nvSpPr>
        <p:spPr>
          <a:xfrm>
            <a:off x="1219200" y="2783967"/>
            <a:ext cx="9906000" cy="407403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you ever had your doubts?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Vomiting?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“Intoxicate” is from the root “toxic.”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Flu-like symptoms.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(e.g. physically, mentally, emotionally, and spiritually exhausted)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Yet, we still call it a “good time!”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E056FA0D-AB27-42DD-8F8D-218AA35304D9}"/>
              </a:ext>
            </a:extLst>
          </p:cNvPr>
          <p:cNvSpPr/>
          <p:nvPr/>
        </p:nvSpPr>
        <p:spPr>
          <a:xfrm>
            <a:off x="9939" y="0"/>
            <a:ext cx="11786286" cy="3035600"/>
          </a:xfrm>
          <a:prstGeom prst="roundRect">
            <a:avLst/>
          </a:prstGeom>
          <a:solidFill>
            <a:srgbClr val="33312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(Prov. 23:29) Who has sorrow? Who is always fighting?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is always complaining? Who has bloodshot eyes?</a:t>
            </a:r>
          </a:p>
          <a:p>
            <a:pPr lvl="0">
              <a:defRPr/>
            </a:pPr>
            <a:r>
              <a:rPr lang="en-US" sz="40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 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the one who spends long hours in the taverns, trying out new drinks.</a:t>
            </a:r>
          </a:p>
        </p:txBody>
      </p:sp>
    </p:spTree>
    <p:extLst>
      <p:ext uri="{BB962C8B-B14F-4D97-AF65-F5344CB8AC3E}">
        <p14:creationId xmlns:p14="http://schemas.microsoft.com/office/powerpoint/2010/main" val="2480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CBADEC-EBE5-405C-B2C4-9B96B3C4ECD1}"/>
              </a:ext>
            </a:extLst>
          </p:cNvPr>
          <p:cNvSpPr txBox="1"/>
          <p:nvPr/>
        </p:nvSpPr>
        <p:spPr>
          <a:xfrm>
            <a:off x="102126" y="104610"/>
            <a:ext cx="829223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get drunk?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do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do you get out of it?</a:t>
            </a:r>
          </a:p>
          <a:p>
            <a:pPr marL="23495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CA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about it appeals to you?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“Getting drunk feels good.”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51F66AFB-8568-4BC1-BB83-8ABF0111E28A}"/>
              </a:ext>
            </a:extLst>
          </p:cNvPr>
          <p:cNvSpPr/>
          <p:nvPr/>
        </p:nvSpPr>
        <p:spPr>
          <a:xfrm>
            <a:off x="3589274" y="2666999"/>
            <a:ext cx="8450326" cy="407403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you ever had your doubts?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Vomiting?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“Intoxicate” is from the root “toxic.”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Flu-like symptoms.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(e.g. physically, mentally, emotionally, and spiritually exhausted)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Yet, we still call it a “good time!”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2B93E785-4DDD-48F6-AF21-0DD49B7EF86F}"/>
              </a:ext>
            </a:extLst>
          </p:cNvPr>
          <p:cNvSpPr/>
          <p:nvPr/>
        </p:nvSpPr>
        <p:spPr>
          <a:xfrm>
            <a:off x="153612" y="90614"/>
            <a:ext cx="11861274" cy="3067048"/>
          </a:xfrm>
          <a:prstGeom prst="roundRect">
            <a:avLst/>
          </a:prstGeom>
          <a:solidFill>
            <a:srgbClr val="33312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(Prov. 23:31) Don’t gaze at the wine, seeing how red it is, how it sparkles in the cup, how smoothly it goes down. </a:t>
            </a:r>
          </a:p>
          <a:p>
            <a:pPr lvl="0">
              <a:defRPr/>
            </a:pPr>
            <a:r>
              <a:rPr lang="en-US" sz="40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in the end it bites like a poisonous snake.</a:t>
            </a:r>
          </a:p>
          <a:p>
            <a:pPr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stings like a viper.</a:t>
            </a:r>
          </a:p>
        </p:txBody>
      </p:sp>
    </p:spTree>
    <p:extLst>
      <p:ext uri="{BB962C8B-B14F-4D97-AF65-F5344CB8AC3E}">
        <p14:creationId xmlns:p14="http://schemas.microsoft.com/office/powerpoint/2010/main" val="17492044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2787</Words>
  <Application>Microsoft Office PowerPoint</Application>
  <PresentationFormat>Widescreen</PresentationFormat>
  <Paragraphs>315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Lao UI</vt:lpstr>
      <vt:lpstr>Times New Roman</vt:lpstr>
      <vt:lpstr>Wingdings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2022-10-31T19:10:31Z</dcterms:created>
  <dcterms:modified xsi:type="dcterms:W3CDTF">2022-10-31T19:10:50Z</dcterms:modified>
</cp:coreProperties>
</file>