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1273" r:id="rId2"/>
    <p:sldId id="7775" r:id="rId3"/>
    <p:sldId id="7777" r:id="rId4"/>
    <p:sldId id="7695" r:id="rId5"/>
    <p:sldId id="7776" r:id="rId6"/>
    <p:sldId id="7723" r:id="rId7"/>
    <p:sldId id="7724" r:id="rId8"/>
    <p:sldId id="7772" r:id="rId9"/>
    <p:sldId id="7778" r:id="rId10"/>
    <p:sldId id="7727" r:id="rId11"/>
    <p:sldId id="7725" r:id="rId12"/>
    <p:sldId id="7770" r:id="rId13"/>
    <p:sldId id="7728" r:id="rId14"/>
    <p:sldId id="7729" r:id="rId15"/>
    <p:sldId id="7726" r:id="rId16"/>
    <p:sldId id="7730" r:id="rId17"/>
    <p:sldId id="7731" r:id="rId18"/>
    <p:sldId id="7732" r:id="rId19"/>
    <p:sldId id="7735" r:id="rId20"/>
    <p:sldId id="7734" r:id="rId21"/>
    <p:sldId id="7737" r:id="rId22"/>
    <p:sldId id="7738" r:id="rId23"/>
    <p:sldId id="7740" r:id="rId24"/>
    <p:sldId id="7766" r:id="rId25"/>
    <p:sldId id="7765" r:id="rId26"/>
    <p:sldId id="7769" r:id="rId27"/>
    <p:sldId id="7761" r:id="rId28"/>
    <p:sldId id="7741" r:id="rId29"/>
    <p:sldId id="7743" r:id="rId30"/>
    <p:sldId id="7744" r:id="rId31"/>
    <p:sldId id="7745" r:id="rId32"/>
    <p:sldId id="7746" r:id="rId33"/>
    <p:sldId id="7747" r:id="rId34"/>
    <p:sldId id="7749" r:id="rId35"/>
    <p:sldId id="7771" r:id="rId36"/>
    <p:sldId id="7751" r:id="rId37"/>
    <p:sldId id="7752" r:id="rId38"/>
    <p:sldId id="7753" r:id="rId39"/>
    <p:sldId id="7754" r:id="rId40"/>
    <p:sldId id="7773" r:id="rId41"/>
    <p:sldId id="7755" r:id="rId42"/>
    <p:sldId id="7756" r:id="rId43"/>
    <p:sldId id="7764" r:id="rId44"/>
    <p:sldId id="7763" r:id="rId45"/>
    <p:sldId id="7759" r:id="rId46"/>
    <p:sldId id="7760" r:id="rId47"/>
    <p:sldId id="7780" r:id="rId48"/>
    <p:sldId id="7668" r:id="rId49"/>
    <p:sldId id="6665" r:id="rId50"/>
  </p:sldIdLst>
  <p:sldSz cx="10160000" cy="5715000"/>
  <p:notesSz cx="7010400" cy="92964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95" autoAdjust="0"/>
    <p:restoredTop sz="90476" autoAdjust="0"/>
  </p:normalViewPr>
  <p:slideViewPr>
    <p:cSldViewPr>
      <p:cViewPr varScale="1">
        <p:scale>
          <a:sx n="72" d="100"/>
          <a:sy n="72" d="100"/>
        </p:scale>
        <p:origin x="68" y="292"/>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dirty="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13101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04760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4084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75485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0736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99875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955520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17</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4021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18</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884781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95481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156241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954704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28600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450548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47045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95561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380942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448547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414115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880661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54590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121404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866700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283857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591522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068190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34</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194393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35</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029514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36</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867789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931695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38</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843627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39</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77689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866211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40</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264129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41</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73437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633462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43</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768500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44</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224740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45</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2038367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46</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294897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47</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505776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48</a:t>
            </a:fld>
            <a:endParaRPr lang="en-US">
              <a:latin typeface="Times New Roman" pitchFamily="18"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49</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406400" y="696913"/>
            <a:ext cx="6197600" cy="348615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21125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25496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875377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65007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033547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8" y="1775357"/>
            <a:ext cx="8465457" cy="1225021"/>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31336" y="3238500"/>
            <a:ext cx="8297333" cy="14605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442451"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1" y="63500"/>
            <a:ext cx="9990667" cy="698500"/>
          </a:xfrm>
        </p:spPr>
        <p:txBody>
          <a:bodyPr/>
          <a:lstStyle>
            <a:lvl1pPr>
              <a:defRPr sz="48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1" y="492125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1" y="12700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1" y="889000"/>
            <a:ext cx="483446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2" y="1279261"/>
            <a:ext cx="488284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2" y="1812396"/>
            <a:ext cx="488284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4" y="227541"/>
            <a:ext cx="3342570"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227544"/>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4" y="1195920"/>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4"/>
            <a:ext cx="60960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1" y="5088031"/>
            <a:ext cx="3539067" cy="535531"/>
          </a:xfrm>
        </p:spPr>
        <p:txBody>
          <a:bodyPr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5"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8668" y="127000"/>
            <a:ext cx="6117167"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1" y="5080003"/>
            <a:ext cx="3539067" cy="544286"/>
          </a:xfrm>
        </p:spPr>
        <p:txBody>
          <a:bodyPr wrap="square"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5"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6" y="5080003"/>
            <a:ext cx="7425266" cy="544286"/>
          </a:xfrm>
        </p:spPr>
        <p:txBody>
          <a:bodyPr anchor="b" anchorCtr="0"/>
          <a:lstStyle>
            <a:lvl1pPr algn="l">
              <a:defRPr sz="3600" baseline="0">
                <a:solidFill>
                  <a:schemeClr val="tx1">
                    <a:lumMod val="50000"/>
                    <a:lumOff val="50000"/>
                  </a:schemeClr>
                </a:solidFill>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hasCustomPrompt="1"/>
          </p:nvPr>
        </p:nvSpPr>
        <p:spPr>
          <a:xfrm>
            <a:off x="190501" y="99218"/>
            <a:ext cx="7768167" cy="624682"/>
          </a:xfrm>
        </p:spPr>
        <p:txBody>
          <a:bodyPr anchor="t"/>
          <a:lstStyle>
            <a:lvl1pPr algn="ctr">
              <a:defRPr sz="4000" b="0"/>
            </a:lvl1pPr>
          </a:lstStyle>
          <a:p>
            <a:r>
              <a:rPr lang="en-US" dirty="0"/>
              <a:t>Author</a:t>
            </a:r>
          </a:p>
        </p:txBody>
      </p:sp>
      <p:sp>
        <p:nvSpPr>
          <p:cNvPr id="3" name="Picture Placeholder 2"/>
          <p:cNvSpPr>
            <a:spLocks noGrp="1"/>
          </p:cNvSpPr>
          <p:nvPr>
            <p:ph type="pic" idx="1" hasCustomPrompt="1"/>
          </p:nvPr>
        </p:nvSpPr>
        <p:spPr>
          <a:xfrm>
            <a:off x="8128000" y="79377"/>
            <a:ext cx="1883833" cy="19399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2095500"/>
            <a:ext cx="9821333" cy="35052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3"/>
            <a:ext cx="7792142" cy="876299"/>
          </a:xfrm>
        </p:spPr>
        <p:txBody>
          <a:bodyPr/>
          <a:lstStyle>
            <a:lvl1pPr marL="0" indent="0" algn="ctr">
              <a:lnSpc>
                <a:spcPct val="90000"/>
              </a:lnSpc>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9"/>
            <a:ext cx="7792142" cy="436033"/>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1" y="5077871"/>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5"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5" y="889000"/>
            <a:ext cx="9821333"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69335"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5" y="889000"/>
            <a:ext cx="9821333" cy="40640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5" y="5048250"/>
            <a:ext cx="9821333" cy="508000"/>
          </a:xfrm>
        </p:spPr>
        <p:txBody>
          <a:bodyPr anchor="ctr" anchorCtr="0"/>
          <a:lstStyle>
            <a:lvl1pPr algn="r">
              <a:spcBef>
                <a:spcPts val="0"/>
              </a:spcBef>
              <a:defRPr sz="4000"/>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1" y="4921250"/>
            <a:ext cx="9990667" cy="698500"/>
          </a:xfrm>
        </p:spPr>
        <p:txBody>
          <a:bodyPr/>
          <a:lstStyle>
            <a:lvl1pPr>
              <a:defRPr sz="48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5"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5"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John 9</a:t>
            </a:r>
          </a:p>
        </p:txBody>
      </p:sp>
      <p:sp>
        <p:nvSpPr>
          <p:cNvPr id="7171" name="Subtitle 2"/>
          <p:cNvSpPr>
            <a:spLocks noGrp="1"/>
          </p:cNvSpPr>
          <p:nvPr>
            <p:ph type="subTitle" idx="1"/>
          </p:nvPr>
        </p:nvSpPr>
        <p:spPr/>
        <p:txBody>
          <a:bodyPr/>
          <a:lstStyle/>
          <a:p>
            <a:r>
              <a:rPr lang="en-US" sz="5400" dirty="0">
                <a:ea typeface="ＭＳ Ｐゴシック" pitchFamily="34" charset="-128"/>
              </a:rPr>
              <a:t>And Now I See!</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 “Neither this man nor his parents sinned,” said Jesus, </a:t>
            </a:r>
          </a:p>
          <a:p>
            <a:r>
              <a:rPr lang="en-US" dirty="0"/>
              <a:t>“but this happened so that the works of God might be </a:t>
            </a:r>
            <a:r>
              <a:rPr lang="en-US" u="sng" dirty="0"/>
              <a:t>displayed in him</a:t>
            </a:r>
            <a:r>
              <a:rPr lang="en-US" dirty="0"/>
              <a:t>.</a:t>
            </a:r>
          </a:p>
        </p:txBody>
      </p:sp>
      <p:sp>
        <p:nvSpPr>
          <p:cNvPr id="4" name="Rounded Rectangle 6">
            <a:extLst>
              <a:ext uri="{FF2B5EF4-FFF2-40B4-BE49-F238E27FC236}">
                <a16:creationId xmlns:a16="http://schemas.microsoft.com/office/drawing/2014/main" id="{74A4CF8A-3197-4F37-97F1-699C3D2A42C0}"/>
              </a:ext>
            </a:extLst>
          </p:cNvPr>
          <p:cNvSpPr/>
          <p:nvPr/>
        </p:nvSpPr>
        <p:spPr bwMode="auto">
          <a:xfrm>
            <a:off x="1193800" y="2519499"/>
            <a:ext cx="42672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Lit “brought to light”</a:t>
            </a:r>
          </a:p>
        </p:txBody>
      </p:sp>
    </p:spTree>
    <p:extLst>
      <p:ext uri="{BB962C8B-B14F-4D97-AF65-F5344CB8AC3E}">
        <p14:creationId xmlns:p14="http://schemas.microsoft.com/office/powerpoint/2010/main" val="29181980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 4 As long as it is day, we must do the works of him who sent me. Night is coming, when no one can work. </a:t>
            </a:r>
          </a:p>
          <a:p>
            <a:r>
              <a:rPr lang="en-US" dirty="0"/>
              <a:t>5 While I am in the world, I am the light of the world.” </a:t>
            </a:r>
          </a:p>
        </p:txBody>
      </p:sp>
      <p:sp>
        <p:nvSpPr>
          <p:cNvPr id="4" name="Rounded Rectangle 3">
            <a:extLst>
              <a:ext uri="{FF2B5EF4-FFF2-40B4-BE49-F238E27FC236}">
                <a16:creationId xmlns:a16="http://schemas.microsoft.com/office/drawing/2014/main" id="{0BC660AB-3195-4C82-8A02-A107D86C7DB2}"/>
              </a:ext>
            </a:extLst>
          </p:cNvPr>
          <p:cNvSpPr/>
          <p:nvPr/>
        </p:nvSpPr>
        <p:spPr bwMode="auto">
          <a:xfrm>
            <a:off x="431800" y="2969955"/>
            <a:ext cx="9448800" cy="255454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200" dirty="0">
                <a:solidFill>
                  <a:schemeClr val="bg1"/>
                </a:solidFill>
                <a:latin typeface="Calibri Light" panose="020F0302020204030204" pitchFamily="34" charset="0"/>
                <a:cs typeface="Calibri Light" panose="020F0302020204030204" pitchFamily="34" charset="0"/>
              </a:rPr>
              <a:t>John 1:4-5 – </a:t>
            </a:r>
            <a:r>
              <a:rPr lang="en-US" sz="3200" dirty="0">
                <a:latin typeface="+mn-lt"/>
              </a:rPr>
              <a:t>In him was life, and that life was the light of all mankind. The light shines in the darkness, and the darkness has not overcome it.</a:t>
            </a:r>
            <a:r>
              <a:rPr lang="en-US" sz="3200" dirty="0">
                <a:latin typeface="Calibri Light" panose="020F0302020204030204" pitchFamily="34" charset="0"/>
                <a:cs typeface="Calibri Light" panose="020F0302020204030204" pitchFamily="34" charset="0"/>
              </a:rPr>
              <a:t> </a:t>
            </a:r>
            <a:endParaRPr lang="en-US" sz="3200" dirty="0">
              <a:latin typeface="+mn-lt"/>
              <a:cs typeface="Calibri Light" panose="020F0302020204030204" pitchFamily="34" charset="0"/>
            </a:endParaRPr>
          </a:p>
          <a:p>
            <a:r>
              <a:rPr lang="en-US" sz="3200" dirty="0">
                <a:latin typeface="+mn-lt"/>
                <a:cs typeface="Calibri Light" panose="020F0302020204030204" pitchFamily="34" charset="0"/>
              </a:rPr>
              <a:t>John 1:9 – </a:t>
            </a:r>
            <a:r>
              <a:rPr lang="en-US" sz="3200" dirty="0">
                <a:latin typeface="+mn-lt"/>
              </a:rPr>
              <a:t>The true light that gives light to everyone was coming into the world.</a:t>
            </a:r>
          </a:p>
        </p:txBody>
      </p:sp>
    </p:spTree>
    <p:extLst>
      <p:ext uri="{BB962C8B-B14F-4D97-AF65-F5344CB8AC3E}">
        <p14:creationId xmlns:p14="http://schemas.microsoft.com/office/powerpoint/2010/main" val="16367823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left)">
                                      <p:cBhvr>
                                        <p:cTn id="12" dur="500"/>
                                        <p:tgtEl>
                                          <p:spTgt spid="4">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 4 As long as it is day, we must do the works of him who sent me. Night is coming, when no one can work. </a:t>
            </a:r>
          </a:p>
          <a:p>
            <a:r>
              <a:rPr lang="en-US" dirty="0"/>
              <a:t>5 While I am in the world, I am the light of the world.” </a:t>
            </a:r>
          </a:p>
        </p:txBody>
      </p:sp>
      <p:sp>
        <p:nvSpPr>
          <p:cNvPr id="4" name="Rounded Rectangle 3">
            <a:extLst>
              <a:ext uri="{FF2B5EF4-FFF2-40B4-BE49-F238E27FC236}">
                <a16:creationId xmlns:a16="http://schemas.microsoft.com/office/drawing/2014/main" id="{0BC660AB-3195-4C82-8A02-A107D86C7DB2}"/>
              </a:ext>
            </a:extLst>
          </p:cNvPr>
          <p:cNvSpPr/>
          <p:nvPr/>
        </p:nvSpPr>
        <p:spPr bwMode="auto">
          <a:xfrm>
            <a:off x="279400" y="4066282"/>
            <a:ext cx="9448800" cy="1077218"/>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200" dirty="0">
                <a:solidFill>
                  <a:schemeClr val="bg1"/>
                </a:solidFill>
                <a:latin typeface="Calibri Light" panose="020F0302020204030204" pitchFamily="34" charset="0"/>
                <a:cs typeface="Calibri Light" panose="020F0302020204030204" pitchFamily="34" charset="0"/>
              </a:rPr>
              <a:t>Ephesians 1:18 – “And I pray that the eyes of your heart may be enlightened”</a:t>
            </a:r>
            <a:endParaRPr lang="en-US" sz="3200" dirty="0">
              <a:latin typeface="+mn-lt"/>
            </a:endParaRPr>
          </a:p>
        </p:txBody>
      </p:sp>
      <p:sp>
        <p:nvSpPr>
          <p:cNvPr id="7" name="Rounded Rectangle 6">
            <a:extLst>
              <a:ext uri="{FF2B5EF4-FFF2-40B4-BE49-F238E27FC236}">
                <a16:creationId xmlns:a16="http://schemas.microsoft.com/office/drawing/2014/main" id="{3A3FA394-0744-4FD0-95B9-E224040FC14E}"/>
              </a:ext>
            </a:extLst>
          </p:cNvPr>
          <p:cNvSpPr/>
          <p:nvPr/>
        </p:nvSpPr>
        <p:spPr bwMode="auto">
          <a:xfrm>
            <a:off x="194006" y="2857500"/>
            <a:ext cx="9534194"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This light is spiritual sight, which is infinitely more important than physical sight.</a:t>
            </a:r>
          </a:p>
        </p:txBody>
      </p:sp>
    </p:spTree>
    <p:extLst>
      <p:ext uri="{BB962C8B-B14F-4D97-AF65-F5344CB8AC3E}">
        <p14:creationId xmlns:p14="http://schemas.microsoft.com/office/powerpoint/2010/main" val="42525952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 4 As long as it is day, </a:t>
            </a:r>
            <a:r>
              <a:rPr lang="en-US" u="sng" dirty="0"/>
              <a:t>we must do the works of him who sent me</a:t>
            </a:r>
            <a:r>
              <a:rPr lang="en-US" dirty="0"/>
              <a:t>. Night is coming, when no one can work. </a:t>
            </a:r>
          </a:p>
          <a:p>
            <a:r>
              <a:rPr lang="en-US" dirty="0"/>
              <a:t>5 While I am in the world, I am the light of the world.” </a:t>
            </a:r>
          </a:p>
        </p:txBody>
      </p:sp>
    </p:spTree>
    <p:extLst>
      <p:ext uri="{BB962C8B-B14F-4D97-AF65-F5344CB8AC3E}">
        <p14:creationId xmlns:p14="http://schemas.microsoft.com/office/powerpoint/2010/main" val="1627065206"/>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 4 As long as it is day, we must do the works of him who sent me. </a:t>
            </a:r>
            <a:r>
              <a:rPr lang="en-US" u="sng" dirty="0"/>
              <a:t>Night is coming, when no one can work</a:t>
            </a:r>
            <a:r>
              <a:rPr lang="en-US" dirty="0"/>
              <a:t>. </a:t>
            </a:r>
          </a:p>
          <a:p>
            <a:r>
              <a:rPr lang="en-US" dirty="0"/>
              <a:t>5 While I am in the world, I am the light of the world.” </a:t>
            </a:r>
          </a:p>
        </p:txBody>
      </p:sp>
    </p:spTree>
    <p:extLst>
      <p:ext uri="{BB962C8B-B14F-4D97-AF65-F5344CB8AC3E}">
        <p14:creationId xmlns:p14="http://schemas.microsoft.com/office/powerpoint/2010/main" val="118120731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6 After saying this, he spit on the ground, made some mud with the saliva, and put it on the man’s eyes. </a:t>
            </a:r>
          </a:p>
          <a:p>
            <a:r>
              <a:rPr lang="en-US" dirty="0"/>
              <a:t>7 “Go,” he told him, “wash in the Pool of Siloam” (this word means “Sent”). </a:t>
            </a:r>
          </a:p>
        </p:txBody>
      </p:sp>
    </p:spTree>
    <p:extLst>
      <p:ext uri="{BB962C8B-B14F-4D97-AF65-F5344CB8AC3E}">
        <p14:creationId xmlns:p14="http://schemas.microsoft.com/office/powerpoint/2010/main" val="15229715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6 After saying this, he spit on the ground, </a:t>
            </a:r>
            <a:r>
              <a:rPr lang="en-US" u="sng" dirty="0"/>
              <a:t>made some mud with the saliva</a:t>
            </a:r>
            <a:r>
              <a:rPr lang="en-US" dirty="0"/>
              <a:t>, and put it on the man’s eyes. </a:t>
            </a:r>
          </a:p>
          <a:p>
            <a:r>
              <a:rPr lang="en-US" dirty="0"/>
              <a:t>7 “Go,” he told him, “wash in the Pool of Siloam” (this word means “Sent”). </a:t>
            </a:r>
          </a:p>
        </p:txBody>
      </p:sp>
      <p:sp>
        <p:nvSpPr>
          <p:cNvPr id="4" name="Rounded Rectangle 6">
            <a:extLst>
              <a:ext uri="{FF2B5EF4-FFF2-40B4-BE49-F238E27FC236}">
                <a16:creationId xmlns:a16="http://schemas.microsoft.com/office/drawing/2014/main" id="{AA244687-B1C1-4775-951F-689177C3B0F7}"/>
              </a:ext>
            </a:extLst>
          </p:cNvPr>
          <p:cNvSpPr/>
          <p:nvPr/>
        </p:nvSpPr>
        <p:spPr bwMode="auto">
          <a:xfrm>
            <a:off x="279400" y="3009900"/>
            <a:ext cx="9601200" cy="23083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What is the significance of the saliva and/or mud?</a:t>
            </a:r>
          </a:p>
          <a:p>
            <a:r>
              <a:rPr lang="en-US" sz="3600" dirty="0">
                <a:latin typeface="Calibri Light" panose="020F0302020204030204" pitchFamily="34" charset="0"/>
                <a:cs typeface="Calibri Light" panose="020F0302020204030204" pitchFamily="34" charset="0"/>
              </a:rPr>
              <a:t>We have no idea</a:t>
            </a:r>
          </a:p>
          <a:p>
            <a:r>
              <a:rPr lang="en-US" sz="3600" dirty="0">
                <a:latin typeface="Calibri Light" panose="020F0302020204030204" pitchFamily="34" charset="0"/>
                <a:cs typeface="Calibri Light" panose="020F0302020204030204" pitchFamily="34" charset="0"/>
              </a:rPr>
              <a:t>One thing that is clear: every miracle is unique – Jesus does not have a cookie-cutter approach.</a:t>
            </a:r>
          </a:p>
        </p:txBody>
      </p:sp>
    </p:spTree>
    <p:extLst>
      <p:ext uri="{BB962C8B-B14F-4D97-AF65-F5344CB8AC3E}">
        <p14:creationId xmlns:p14="http://schemas.microsoft.com/office/powerpoint/2010/main" val="12900546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6 After saying this, he spit on the ground, made some mud with the saliva, and put it on the man’s eyes. </a:t>
            </a:r>
          </a:p>
          <a:p>
            <a:r>
              <a:rPr lang="en-US" dirty="0"/>
              <a:t>7 “Go,” he told him, “wash in the Pool of Siloam” (this word means “</a:t>
            </a:r>
            <a:r>
              <a:rPr lang="en-US" u="sng" dirty="0"/>
              <a:t>Sent</a:t>
            </a:r>
            <a:r>
              <a:rPr lang="en-US" dirty="0"/>
              <a:t>”). </a:t>
            </a:r>
          </a:p>
        </p:txBody>
      </p:sp>
      <p:sp>
        <p:nvSpPr>
          <p:cNvPr id="7" name="Rounded Rectangle 6">
            <a:extLst>
              <a:ext uri="{FF2B5EF4-FFF2-40B4-BE49-F238E27FC236}">
                <a16:creationId xmlns:a16="http://schemas.microsoft.com/office/drawing/2014/main" id="{E42D15B8-70BA-4C91-B22D-B9DEE2F727B0}"/>
              </a:ext>
            </a:extLst>
          </p:cNvPr>
          <p:cNvSpPr/>
          <p:nvPr/>
        </p:nvSpPr>
        <p:spPr bwMode="auto">
          <a:xfrm>
            <a:off x="279400" y="3009900"/>
            <a:ext cx="9601200"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Jesus, sent from God, sends the man to the pool named ‘Sent.’</a:t>
            </a:r>
          </a:p>
        </p:txBody>
      </p:sp>
    </p:spTree>
    <p:extLst>
      <p:ext uri="{BB962C8B-B14F-4D97-AF65-F5344CB8AC3E}">
        <p14:creationId xmlns:p14="http://schemas.microsoft.com/office/powerpoint/2010/main" val="29493376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So the man went </a:t>
            </a:r>
          </a:p>
          <a:p>
            <a:r>
              <a:rPr lang="en-US" dirty="0"/>
              <a:t>and washed, </a:t>
            </a:r>
          </a:p>
          <a:p>
            <a:r>
              <a:rPr lang="en-US" dirty="0"/>
              <a:t>and came home seeing. </a:t>
            </a:r>
          </a:p>
        </p:txBody>
      </p:sp>
      <p:sp>
        <p:nvSpPr>
          <p:cNvPr id="8" name="Rounded Rectangle 6">
            <a:extLst>
              <a:ext uri="{FF2B5EF4-FFF2-40B4-BE49-F238E27FC236}">
                <a16:creationId xmlns:a16="http://schemas.microsoft.com/office/drawing/2014/main" id="{931A5756-070C-4847-9268-A1DADA30C5EC}"/>
              </a:ext>
            </a:extLst>
          </p:cNvPr>
          <p:cNvSpPr/>
          <p:nvPr/>
        </p:nvSpPr>
        <p:spPr bwMode="auto">
          <a:xfrm>
            <a:off x="2565400" y="2177143"/>
            <a:ext cx="25908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Just like that.</a:t>
            </a:r>
          </a:p>
        </p:txBody>
      </p:sp>
      <p:sp>
        <p:nvSpPr>
          <p:cNvPr id="7" name="Rounded Rectangle 6">
            <a:extLst>
              <a:ext uri="{FF2B5EF4-FFF2-40B4-BE49-F238E27FC236}">
                <a16:creationId xmlns:a16="http://schemas.microsoft.com/office/drawing/2014/main" id="{919CF742-B416-49DA-8F2B-3FA750EE3318}"/>
              </a:ext>
            </a:extLst>
          </p:cNvPr>
          <p:cNvSpPr/>
          <p:nvPr/>
        </p:nvSpPr>
        <p:spPr bwMode="auto">
          <a:xfrm>
            <a:off x="3784600" y="3009900"/>
            <a:ext cx="25908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Now what?</a:t>
            </a:r>
          </a:p>
        </p:txBody>
      </p:sp>
    </p:spTree>
    <p:extLst>
      <p:ext uri="{BB962C8B-B14F-4D97-AF65-F5344CB8AC3E}">
        <p14:creationId xmlns:p14="http://schemas.microsoft.com/office/powerpoint/2010/main" val="20366599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8 His neighbors and those who had formerly seen him begging asked, “Isn’t this the same man who used to sit and beg?” 9 Some claimed that he was. </a:t>
            </a:r>
          </a:p>
          <a:p>
            <a:r>
              <a:rPr lang="en-US" dirty="0"/>
              <a:t>Others said, “No, he only looks like him.” </a:t>
            </a:r>
          </a:p>
          <a:p>
            <a:endParaRPr lang="en-US" dirty="0"/>
          </a:p>
        </p:txBody>
      </p:sp>
      <p:sp>
        <p:nvSpPr>
          <p:cNvPr id="4" name="Rounded Rectangle 6">
            <a:extLst>
              <a:ext uri="{FF2B5EF4-FFF2-40B4-BE49-F238E27FC236}">
                <a16:creationId xmlns:a16="http://schemas.microsoft.com/office/drawing/2014/main" id="{5C3A2E78-6E9E-4B93-B659-BE203DA8E096}"/>
              </a:ext>
            </a:extLst>
          </p:cNvPr>
          <p:cNvSpPr/>
          <p:nvPr/>
        </p:nvSpPr>
        <p:spPr bwMode="auto">
          <a:xfrm>
            <a:off x="736600" y="3098720"/>
            <a:ext cx="67818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They can’t believe their eyes!</a:t>
            </a:r>
          </a:p>
        </p:txBody>
      </p:sp>
      <p:sp>
        <p:nvSpPr>
          <p:cNvPr id="7" name="Rounded Rectangle 6">
            <a:extLst>
              <a:ext uri="{FF2B5EF4-FFF2-40B4-BE49-F238E27FC236}">
                <a16:creationId xmlns:a16="http://schemas.microsoft.com/office/drawing/2014/main" id="{1E0F103A-A227-43BE-B648-341747A4DB77}"/>
              </a:ext>
            </a:extLst>
          </p:cNvPr>
          <p:cNvSpPr/>
          <p:nvPr/>
        </p:nvSpPr>
        <p:spPr bwMode="auto">
          <a:xfrm>
            <a:off x="1117600" y="3880082"/>
            <a:ext cx="7620000"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Dismissal #1: “He only looks like him” – ‘The Doppelganger Effect’</a:t>
            </a:r>
          </a:p>
        </p:txBody>
      </p:sp>
    </p:spTree>
    <p:extLst>
      <p:ext uri="{BB962C8B-B14F-4D97-AF65-F5344CB8AC3E}">
        <p14:creationId xmlns:p14="http://schemas.microsoft.com/office/powerpoint/2010/main" val="15172170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left)">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9335" y="114300"/>
            <a:ext cx="9821333" cy="4838700"/>
          </a:xfrm>
        </p:spPr>
        <p:txBody>
          <a:bodyPr/>
          <a:lstStyle/>
          <a:p>
            <a:r>
              <a:rPr lang="en-US" dirty="0"/>
              <a:t>Maybe you remember your early spiritual questions</a:t>
            </a:r>
          </a:p>
          <a:p>
            <a:r>
              <a:rPr lang="en-US" dirty="0"/>
              <a:t>These questions often get more profound (and painful) as we mature</a:t>
            </a:r>
          </a:p>
          <a:p>
            <a:r>
              <a:rPr lang="en-US" dirty="0"/>
              <a:t>One of the most common: Why does God allow suffering?</a:t>
            </a:r>
          </a:p>
        </p:txBody>
      </p:sp>
    </p:spTree>
    <p:extLst>
      <p:ext uri="{BB962C8B-B14F-4D97-AF65-F5344CB8AC3E}">
        <p14:creationId xmlns:p14="http://schemas.microsoft.com/office/powerpoint/2010/main" val="138876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8 His neighbors and those who had formerly seen him begging asked, “Isn’t this the same man who used to sit and beg?” 9 Some claimed that he was. </a:t>
            </a:r>
          </a:p>
          <a:p>
            <a:r>
              <a:rPr lang="en-US" dirty="0"/>
              <a:t>Others said, “No, he only looks like him.” </a:t>
            </a:r>
          </a:p>
          <a:p>
            <a:r>
              <a:rPr lang="en-US" dirty="0"/>
              <a:t>But he himself insisted, “I am the man.” </a:t>
            </a:r>
          </a:p>
          <a:p>
            <a:endParaRPr lang="en-US" dirty="0"/>
          </a:p>
        </p:txBody>
      </p:sp>
      <p:sp>
        <p:nvSpPr>
          <p:cNvPr id="4" name="Rounded Rectangle 6">
            <a:extLst>
              <a:ext uri="{FF2B5EF4-FFF2-40B4-BE49-F238E27FC236}">
                <a16:creationId xmlns:a16="http://schemas.microsoft.com/office/drawing/2014/main" id="{5C3A2E78-6E9E-4B93-B659-BE203DA8E096}"/>
              </a:ext>
            </a:extLst>
          </p:cNvPr>
          <p:cNvSpPr/>
          <p:nvPr/>
        </p:nvSpPr>
        <p:spPr bwMode="auto">
          <a:xfrm>
            <a:off x="736600" y="3098720"/>
            <a:ext cx="67818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They can’t believe their eyes!</a:t>
            </a:r>
          </a:p>
        </p:txBody>
      </p:sp>
      <p:sp>
        <p:nvSpPr>
          <p:cNvPr id="7" name="Rounded Rectangle 6">
            <a:extLst>
              <a:ext uri="{FF2B5EF4-FFF2-40B4-BE49-F238E27FC236}">
                <a16:creationId xmlns:a16="http://schemas.microsoft.com/office/drawing/2014/main" id="{1E0F103A-A227-43BE-B648-341747A4DB77}"/>
              </a:ext>
            </a:extLst>
          </p:cNvPr>
          <p:cNvSpPr/>
          <p:nvPr/>
        </p:nvSpPr>
        <p:spPr bwMode="auto">
          <a:xfrm>
            <a:off x="1117600" y="3880082"/>
            <a:ext cx="7620000"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Dismissal #1: “He only looks like him” – ‘The Doppelganger Effect’</a:t>
            </a:r>
          </a:p>
        </p:txBody>
      </p:sp>
    </p:spTree>
    <p:extLst>
      <p:ext uri="{BB962C8B-B14F-4D97-AF65-F5344CB8AC3E}">
        <p14:creationId xmlns:p14="http://schemas.microsoft.com/office/powerpoint/2010/main" val="2203236975"/>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10 “How then were your eyes opened?” they asked. </a:t>
            </a:r>
          </a:p>
          <a:p>
            <a:r>
              <a:rPr lang="en-US" dirty="0"/>
              <a:t>11 He replied, “</a:t>
            </a:r>
            <a:r>
              <a:rPr lang="en-US" u="sng" dirty="0"/>
              <a:t>The man they call Jesus</a:t>
            </a:r>
            <a:r>
              <a:rPr lang="en-US" dirty="0"/>
              <a:t> made some mud and put it on my eyes. He told me to go to Siloam and wash. So I went and washed, and then I could see.” </a:t>
            </a:r>
          </a:p>
        </p:txBody>
      </p:sp>
    </p:spTree>
    <p:extLst>
      <p:ext uri="{BB962C8B-B14F-4D97-AF65-F5344CB8AC3E}">
        <p14:creationId xmlns:p14="http://schemas.microsoft.com/office/powerpoint/2010/main" val="270575095"/>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10 “How then were your eyes opened?” they asked. </a:t>
            </a:r>
          </a:p>
          <a:p>
            <a:r>
              <a:rPr lang="en-US" dirty="0"/>
              <a:t>11 He replied, “The man they call Jesus made some mud and put it on my eyes. He told me to go to Siloam and wash. So I went and washed, and then I could see.” </a:t>
            </a:r>
          </a:p>
          <a:p>
            <a:r>
              <a:rPr lang="en-US" dirty="0"/>
              <a:t>12 “Where is this man?” they asked him. </a:t>
            </a:r>
          </a:p>
          <a:p>
            <a:r>
              <a:rPr lang="en-US" dirty="0"/>
              <a:t>“I don’t know,” he said. </a:t>
            </a:r>
          </a:p>
        </p:txBody>
      </p:sp>
    </p:spTree>
    <p:extLst>
      <p:ext uri="{BB962C8B-B14F-4D97-AF65-F5344CB8AC3E}">
        <p14:creationId xmlns:p14="http://schemas.microsoft.com/office/powerpoint/2010/main" val="34359265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13 They brought to the Pharisees the man who had been blind.</a:t>
            </a:r>
          </a:p>
          <a:p>
            <a:r>
              <a:rPr lang="en-US" dirty="0"/>
              <a:t>14 Now the day on which Jesus had made the mud and opened the man’s eyes was </a:t>
            </a:r>
            <a:r>
              <a:rPr lang="en-US" u="sng" dirty="0"/>
              <a:t>a Sabbath</a:t>
            </a:r>
            <a:r>
              <a:rPr lang="en-US" dirty="0"/>
              <a:t>. </a:t>
            </a:r>
          </a:p>
        </p:txBody>
      </p:sp>
    </p:spTree>
    <p:extLst>
      <p:ext uri="{BB962C8B-B14F-4D97-AF65-F5344CB8AC3E}">
        <p14:creationId xmlns:p14="http://schemas.microsoft.com/office/powerpoint/2010/main" val="406443783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a:latin typeface="Calibri Light" panose="020F0302020204030204" pitchFamily="34" charset="0"/>
                <a:cs typeface="Calibri Light" panose="020F0302020204030204" pitchFamily="34" charset="0"/>
              </a:rPr>
              <a:t>The Sabbath</a:t>
            </a:r>
          </a:p>
          <a:p>
            <a:pPr>
              <a:buFontTx/>
              <a:buChar char="-"/>
            </a:pPr>
            <a:r>
              <a:rPr lang="en-US" dirty="0">
                <a:latin typeface="Calibri Light" panose="020F0302020204030204" pitchFamily="34" charset="0"/>
                <a:cs typeface="Calibri Light" panose="020F0302020204030204" pitchFamily="34" charset="0"/>
              </a:rPr>
              <a:t>God told his people to work for 6 days, rest for 1</a:t>
            </a:r>
          </a:p>
          <a:p>
            <a:pPr lvl="1">
              <a:buFontTx/>
              <a:buChar char="-"/>
            </a:pPr>
            <a:r>
              <a:rPr lang="en-US" dirty="0">
                <a:latin typeface="Calibri Light" panose="020F0302020204030204" pitchFamily="34" charset="0"/>
                <a:cs typeface="Calibri Light" panose="020F0302020204030204" pitchFamily="34" charset="0"/>
              </a:rPr>
              <a:t>This was difficult to do for subsistence farmers</a:t>
            </a:r>
          </a:p>
          <a:p>
            <a:pPr lvl="1">
              <a:buFontTx/>
              <a:buChar char="-"/>
            </a:pPr>
            <a:r>
              <a:rPr lang="en-US" dirty="0">
                <a:latin typeface="Calibri Light" panose="020F0302020204030204" pitchFamily="34" charset="0"/>
                <a:cs typeface="Calibri Light" panose="020F0302020204030204" pitchFamily="34" charset="0"/>
              </a:rPr>
              <a:t>It was a conscious decision to trust God</a:t>
            </a:r>
          </a:p>
          <a:p>
            <a:pPr>
              <a:buFontTx/>
              <a:buChar char="-"/>
            </a:pPr>
            <a:r>
              <a:rPr lang="en-US" dirty="0">
                <a:latin typeface="Calibri Light" panose="020F0302020204030204" pitchFamily="34" charset="0"/>
                <a:cs typeface="Calibri Light" panose="020F0302020204030204" pitchFamily="34" charset="0"/>
              </a:rPr>
              <a:t>Instead of focusing on rest, the Pharisees focused on, “What is work?”</a:t>
            </a:r>
          </a:p>
          <a:p>
            <a:pPr lvl="1">
              <a:buFontTx/>
              <a:buChar char="-"/>
            </a:pPr>
            <a:r>
              <a:rPr lang="en-US" dirty="0">
                <a:latin typeface="Calibri Light" panose="020F0302020204030204" pitchFamily="34" charset="0"/>
                <a:cs typeface="Calibri Light" panose="020F0302020204030204" pitchFamily="34" charset="0"/>
              </a:rPr>
              <a:t>Or, “What do we need to prohibit?”</a:t>
            </a:r>
            <a:endParaRPr lang="en-US" sz="2400" dirty="0">
              <a:latin typeface="Calibri Light" panose="020F0302020204030204" pitchFamily="34" charset="0"/>
              <a:cs typeface="Calibri Light" panose="020F0302020204030204" pitchFamily="34" charset="0"/>
            </a:endParaRPr>
          </a:p>
          <a:p>
            <a:pPr lvl="1">
              <a:buFontTx/>
              <a:buChar char="-"/>
            </a:pPr>
            <a:r>
              <a:rPr lang="en-US" dirty="0">
                <a:latin typeface="Calibri Light" panose="020F0302020204030204" pitchFamily="34" charset="0"/>
                <a:cs typeface="Calibri Light" panose="020F0302020204030204" pitchFamily="34" charset="0"/>
              </a:rPr>
              <a:t>39 total categories</a:t>
            </a:r>
            <a:endParaRPr lang="en-US" sz="4000" dirty="0">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9177714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9335" y="114300"/>
            <a:ext cx="3081865" cy="4838700"/>
          </a:xfrm>
        </p:spPr>
        <p:txBody>
          <a:bodyPr/>
          <a:lstStyle/>
          <a:p>
            <a:r>
              <a:rPr lang="en-US" sz="2800" dirty="0"/>
              <a:t>1. Carrying</a:t>
            </a:r>
          </a:p>
          <a:p>
            <a:r>
              <a:rPr lang="en-US" sz="2800" dirty="0"/>
              <a:t>2. Burning</a:t>
            </a:r>
          </a:p>
          <a:p>
            <a:r>
              <a:rPr lang="en-US" sz="2800" dirty="0"/>
              <a:t>3. Extinguishing</a:t>
            </a:r>
          </a:p>
          <a:p>
            <a:r>
              <a:rPr lang="en-US" sz="2800" dirty="0"/>
              <a:t>4. Finishing</a:t>
            </a:r>
          </a:p>
          <a:p>
            <a:r>
              <a:rPr lang="en-US" sz="2800" dirty="0"/>
              <a:t>5. Writing</a:t>
            </a:r>
          </a:p>
          <a:p>
            <a:r>
              <a:rPr lang="en-US" sz="2800" dirty="0"/>
              <a:t>6. Erasing</a:t>
            </a:r>
          </a:p>
          <a:p>
            <a:r>
              <a:rPr lang="en-US" sz="2800" dirty="0"/>
              <a:t>7. Cooking</a:t>
            </a:r>
          </a:p>
          <a:p>
            <a:r>
              <a:rPr lang="en-US" sz="2800" dirty="0"/>
              <a:t>8. Washing</a:t>
            </a:r>
          </a:p>
          <a:p>
            <a:r>
              <a:rPr lang="en-US" sz="2800" dirty="0"/>
              <a:t>9. Sewing</a:t>
            </a:r>
          </a:p>
          <a:p>
            <a:r>
              <a:rPr lang="en-US" sz="2800" dirty="0"/>
              <a:t>10. Tearing</a:t>
            </a:r>
          </a:p>
          <a:p>
            <a:r>
              <a:rPr lang="en-US" sz="2800" dirty="0"/>
              <a:t>11. Knotting</a:t>
            </a:r>
          </a:p>
        </p:txBody>
      </p:sp>
      <p:sp>
        <p:nvSpPr>
          <p:cNvPr id="4" name="Title 3"/>
          <p:cNvSpPr>
            <a:spLocks noGrp="1"/>
          </p:cNvSpPr>
          <p:nvPr>
            <p:ph type="title"/>
          </p:nvPr>
        </p:nvSpPr>
        <p:spPr/>
        <p:txBody>
          <a:bodyPr/>
          <a:lstStyle/>
          <a:p>
            <a:endParaRPr lang="en-US" dirty="0"/>
          </a:p>
        </p:txBody>
      </p:sp>
      <p:sp>
        <p:nvSpPr>
          <p:cNvPr id="5" name="Content Placeholder 5">
            <a:extLst>
              <a:ext uri="{FF2B5EF4-FFF2-40B4-BE49-F238E27FC236}">
                <a16:creationId xmlns:a16="http://schemas.microsoft.com/office/drawing/2014/main" id="{BD133004-498F-495C-AD85-70F89C4982B2}"/>
              </a:ext>
            </a:extLst>
          </p:cNvPr>
          <p:cNvSpPr txBox="1">
            <a:spLocks/>
          </p:cNvSpPr>
          <p:nvPr/>
        </p:nvSpPr>
        <p:spPr bwMode="auto">
          <a:xfrm>
            <a:off x="2489201" y="114300"/>
            <a:ext cx="25908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r>
              <a:rPr lang="en-US" sz="2800" kern="0" dirty="0"/>
              <a:t>12. Untying</a:t>
            </a:r>
          </a:p>
          <a:p>
            <a:r>
              <a:rPr lang="en-US" sz="2800" kern="0" dirty="0"/>
              <a:t>13. Shaping</a:t>
            </a:r>
          </a:p>
          <a:p>
            <a:r>
              <a:rPr lang="en-US" sz="2800" kern="0" dirty="0"/>
              <a:t>14. Plowing</a:t>
            </a:r>
          </a:p>
          <a:p>
            <a:r>
              <a:rPr lang="en-US" sz="2800" kern="0" dirty="0"/>
              <a:t>15. Planting</a:t>
            </a:r>
          </a:p>
          <a:p>
            <a:r>
              <a:rPr lang="en-US" sz="2800" kern="0" dirty="0"/>
              <a:t>16. Reaping</a:t>
            </a:r>
          </a:p>
          <a:p>
            <a:r>
              <a:rPr lang="en-US" sz="2800" kern="0" dirty="0"/>
              <a:t>17. Harvesting</a:t>
            </a:r>
          </a:p>
          <a:p>
            <a:r>
              <a:rPr lang="en-US" sz="2800" kern="0" dirty="0"/>
              <a:t>18. Threshing</a:t>
            </a:r>
          </a:p>
          <a:p>
            <a:r>
              <a:rPr lang="en-US" sz="2800" kern="0" dirty="0"/>
              <a:t>19. Winnowing</a:t>
            </a:r>
          </a:p>
          <a:p>
            <a:r>
              <a:rPr lang="en-US" sz="2800" kern="0" dirty="0"/>
              <a:t>20. Selecting</a:t>
            </a:r>
          </a:p>
          <a:p>
            <a:r>
              <a:rPr lang="en-US" sz="2800" kern="0" dirty="0"/>
              <a:t>21. Sifting</a:t>
            </a:r>
          </a:p>
          <a:p>
            <a:r>
              <a:rPr lang="en-US" sz="2800" kern="0" dirty="0"/>
              <a:t>22. Grinding</a:t>
            </a:r>
          </a:p>
        </p:txBody>
      </p:sp>
      <p:sp>
        <p:nvSpPr>
          <p:cNvPr id="7" name="Content Placeholder 5">
            <a:extLst>
              <a:ext uri="{FF2B5EF4-FFF2-40B4-BE49-F238E27FC236}">
                <a16:creationId xmlns:a16="http://schemas.microsoft.com/office/drawing/2014/main" id="{99C470E7-E641-45D9-A7FA-F76E036682F8}"/>
              </a:ext>
            </a:extLst>
          </p:cNvPr>
          <p:cNvSpPr txBox="1">
            <a:spLocks/>
          </p:cNvSpPr>
          <p:nvPr/>
        </p:nvSpPr>
        <p:spPr bwMode="auto">
          <a:xfrm>
            <a:off x="4699000" y="128451"/>
            <a:ext cx="25908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r>
              <a:rPr lang="en-US" sz="2800" kern="0" dirty="0"/>
              <a:t>23. Kneading</a:t>
            </a:r>
          </a:p>
          <a:p>
            <a:r>
              <a:rPr lang="en-US" sz="2800" kern="0" dirty="0"/>
              <a:t>24. Combing</a:t>
            </a:r>
          </a:p>
          <a:p>
            <a:r>
              <a:rPr lang="en-US" sz="2800" kern="0" dirty="0"/>
              <a:t>25. Spinning</a:t>
            </a:r>
          </a:p>
          <a:p>
            <a:r>
              <a:rPr lang="en-US" sz="2800" kern="0" dirty="0"/>
              <a:t>26. Dyeing</a:t>
            </a:r>
          </a:p>
          <a:p>
            <a:r>
              <a:rPr lang="en-US" sz="2800" kern="0" dirty="0"/>
              <a:t>27. Chain-stitching</a:t>
            </a:r>
          </a:p>
          <a:p>
            <a:r>
              <a:rPr lang="en-US" sz="2800" kern="0" dirty="0"/>
              <a:t>28. Warping</a:t>
            </a:r>
          </a:p>
          <a:p>
            <a:r>
              <a:rPr lang="en-US" sz="2800" kern="0" dirty="0"/>
              <a:t>29. Weaving</a:t>
            </a:r>
          </a:p>
          <a:p>
            <a:r>
              <a:rPr lang="en-US" sz="2800" kern="0" dirty="0"/>
              <a:t>30. Unraveling</a:t>
            </a:r>
          </a:p>
          <a:p>
            <a:r>
              <a:rPr lang="en-US" sz="2800" kern="0" dirty="0"/>
              <a:t>31. Building</a:t>
            </a:r>
          </a:p>
          <a:p>
            <a:r>
              <a:rPr lang="en-US" sz="2800" kern="0" dirty="0"/>
              <a:t>32. Demolishing</a:t>
            </a:r>
          </a:p>
        </p:txBody>
      </p:sp>
      <p:sp>
        <p:nvSpPr>
          <p:cNvPr id="8" name="Content Placeholder 5">
            <a:extLst>
              <a:ext uri="{FF2B5EF4-FFF2-40B4-BE49-F238E27FC236}">
                <a16:creationId xmlns:a16="http://schemas.microsoft.com/office/drawing/2014/main" id="{1F75BA8F-B097-447C-81D9-9696838CD575}"/>
              </a:ext>
            </a:extLst>
          </p:cNvPr>
          <p:cNvSpPr txBox="1">
            <a:spLocks/>
          </p:cNvSpPr>
          <p:nvPr/>
        </p:nvSpPr>
        <p:spPr bwMode="auto">
          <a:xfrm>
            <a:off x="7137400" y="114300"/>
            <a:ext cx="25908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r>
              <a:rPr lang="en-US" sz="2800" kern="0" dirty="0"/>
              <a:t>33. Trapping</a:t>
            </a:r>
          </a:p>
          <a:p>
            <a:r>
              <a:rPr lang="en-US" sz="2800" kern="0" dirty="0"/>
              <a:t>34. Shearing</a:t>
            </a:r>
          </a:p>
          <a:p>
            <a:r>
              <a:rPr lang="en-US" sz="2800" kern="0" dirty="0"/>
              <a:t>35. Slaughtering</a:t>
            </a:r>
          </a:p>
          <a:p>
            <a:r>
              <a:rPr lang="en-US" sz="2800" kern="0" dirty="0"/>
              <a:t>36. Skinning</a:t>
            </a:r>
          </a:p>
          <a:p>
            <a:r>
              <a:rPr lang="en-US" sz="2800" kern="0" dirty="0"/>
              <a:t>37. Tanning</a:t>
            </a:r>
          </a:p>
          <a:p>
            <a:r>
              <a:rPr lang="en-US" sz="2800" kern="0" dirty="0"/>
              <a:t>38. Smoothing</a:t>
            </a:r>
          </a:p>
          <a:p>
            <a:r>
              <a:rPr lang="en-US" sz="2800" kern="0" dirty="0"/>
              <a:t>39. Marking</a:t>
            </a:r>
          </a:p>
        </p:txBody>
      </p:sp>
    </p:spTree>
    <p:extLst>
      <p:ext uri="{BB962C8B-B14F-4D97-AF65-F5344CB8AC3E}">
        <p14:creationId xmlns:p14="http://schemas.microsoft.com/office/powerpoint/2010/main" val="1864380878"/>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13 They brought to the Pharisees the man who had been blind.</a:t>
            </a:r>
          </a:p>
          <a:p>
            <a:r>
              <a:rPr lang="en-US" dirty="0"/>
              <a:t>14 Now the day on which Jesus had made the mud and opened the man’s eyes was </a:t>
            </a:r>
            <a:r>
              <a:rPr lang="en-US" u="sng" dirty="0"/>
              <a:t>a Sabbath</a:t>
            </a:r>
            <a:r>
              <a:rPr lang="en-US" dirty="0"/>
              <a:t>. </a:t>
            </a:r>
          </a:p>
        </p:txBody>
      </p:sp>
      <p:sp>
        <p:nvSpPr>
          <p:cNvPr id="4" name="Rounded Rectangle 6">
            <a:extLst>
              <a:ext uri="{FF2B5EF4-FFF2-40B4-BE49-F238E27FC236}">
                <a16:creationId xmlns:a16="http://schemas.microsoft.com/office/drawing/2014/main" id="{4FD0FE52-B977-4BDD-B1A9-4211C2068A6E}"/>
              </a:ext>
            </a:extLst>
          </p:cNvPr>
          <p:cNvSpPr/>
          <p:nvPr/>
        </p:nvSpPr>
        <p:spPr bwMode="auto">
          <a:xfrm>
            <a:off x="50800" y="2400300"/>
            <a:ext cx="10058400" cy="2862322"/>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On the one hand, we all do this – we all add in rules to make ourselves feel better</a:t>
            </a:r>
          </a:p>
          <a:p>
            <a:r>
              <a:rPr lang="en-US" sz="3600" dirty="0">
                <a:latin typeface="Calibri Light" panose="020F0302020204030204" pitchFamily="34" charset="0"/>
                <a:cs typeface="Calibri Light" panose="020F0302020204030204" pitchFamily="34" charset="0"/>
              </a:rPr>
              <a:t>On the other hand, Jesus had an especially strong critique for religious leaders who </a:t>
            </a:r>
            <a:r>
              <a:rPr lang="en-US" sz="3600" i="1" dirty="0">
                <a:latin typeface="Calibri Light" panose="020F0302020204030204" pitchFamily="34" charset="0"/>
                <a:cs typeface="Calibri Light" panose="020F0302020204030204" pitchFamily="34" charset="0"/>
              </a:rPr>
              <a:t>taught,</a:t>
            </a:r>
            <a:r>
              <a:rPr lang="en-US" sz="3600" dirty="0">
                <a:latin typeface="Calibri Light" panose="020F0302020204030204" pitchFamily="34" charset="0"/>
                <a:cs typeface="Calibri Light" panose="020F0302020204030204" pitchFamily="34" charset="0"/>
              </a:rPr>
              <a:t> “This is what God wants.”</a:t>
            </a:r>
          </a:p>
        </p:txBody>
      </p:sp>
    </p:spTree>
    <p:extLst>
      <p:ext uri="{BB962C8B-B14F-4D97-AF65-F5344CB8AC3E}">
        <p14:creationId xmlns:p14="http://schemas.microsoft.com/office/powerpoint/2010/main" val="31124033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13 They brought to the Pharisees the man who had been blind.</a:t>
            </a:r>
          </a:p>
          <a:p>
            <a:r>
              <a:rPr lang="en-US" dirty="0"/>
              <a:t>14 Now the day on which Jesus had made the mud and opened the man’s eyes was </a:t>
            </a:r>
            <a:r>
              <a:rPr lang="en-US" u="sng" dirty="0"/>
              <a:t>a Sabbath</a:t>
            </a:r>
            <a:r>
              <a:rPr lang="en-US" dirty="0"/>
              <a:t>. </a:t>
            </a:r>
          </a:p>
        </p:txBody>
      </p:sp>
      <p:sp>
        <p:nvSpPr>
          <p:cNvPr id="4" name="Rounded Rectangle 6">
            <a:extLst>
              <a:ext uri="{FF2B5EF4-FFF2-40B4-BE49-F238E27FC236}">
                <a16:creationId xmlns:a16="http://schemas.microsoft.com/office/drawing/2014/main" id="{4FD0FE52-B977-4BDD-B1A9-4211C2068A6E}"/>
              </a:ext>
            </a:extLst>
          </p:cNvPr>
          <p:cNvSpPr/>
          <p:nvPr/>
        </p:nvSpPr>
        <p:spPr bwMode="auto">
          <a:xfrm>
            <a:off x="355600" y="2705100"/>
            <a:ext cx="8229600" cy="23083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Jesus broke at least 3 rules:</a:t>
            </a:r>
          </a:p>
          <a:p>
            <a:pPr marL="571500" indent="-571500">
              <a:buFontTx/>
              <a:buChar char="-"/>
            </a:pPr>
            <a:r>
              <a:rPr lang="en-US" sz="3600" dirty="0">
                <a:latin typeface="Calibri Light" panose="020F0302020204030204" pitchFamily="34" charset="0"/>
                <a:cs typeface="Calibri Light" panose="020F0302020204030204" pitchFamily="34" charset="0"/>
              </a:rPr>
              <a:t>No healing</a:t>
            </a:r>
          </a:p>
          <a:p>
            <a:pPr marL="571500" indent="-571500">
              <a:buFontTx/>
              <a:buChar char="-"/>
            </a:pPr>
            <a:r>
              <a:rPr lang="en-US" sz="3600" dirty="0">
                <a:latin typeface="Calibri Light" panose="020F0302020204030204" pitchFamily="34" charset="0"/>
                <a:cs typeface="Calibri Light" panose="020F0302020204030204" pitchFamily="34" charset="0"/>
              </a:rPr>
              <a:t>No kneading (or maybe ‘no plowing’)</a:t>
            </a:r>
          </a:p>
          <a:p>
            <a:pPr marL="571500" indent="-571500">
              <a:buFontTx/>
              <a:buChar char="-"/>
            </a:pPr>
            <a:r>
              <a:rPr lang="en-US" sz="3600" dirty="0">
                <a:latin typeface="Calibri Light" panose="020F0302020204030204" pitchFamily="34" charset="0"/>
                <a:cs typeface="Calibri Light" panose="020F0302020204030204" pitchFamily="34" charset="0"/>
              </a:rPr>
              <a:t>No anointing</a:t>
            </a:r>
          </a:p>
        </p:txBody>
      </p:sp>
    </p:spTree>
    <p:extLst>
      <p:ext uri="{BB962C8B-B14F-4D97-AF65-F5344CB8AC3E}">
        <p14:creationId xmlns:p14="http://schemas.microsoft.com/office/powerpoint/2010/main" val="9615222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15 Therefore the Pharisees also asked him how he had received his sight. </a:t>
            </a:r>
          </a:p>
          <a:p>
            <a:r>
              <a:rPr lang="en-US" dirty="0"/>
              <a:t>“He put mud on my eyes,” the man replied, “and I washed, and now I see.” </a:t>
            </a:r>
          </a:p>
        </p:txBody>
      </p:sp>
    </p:spTree>
    <p:extLst>
      <p:ext uri="{BB962C8B-B14F-4D97-AF65-F5344CB8AC3E}">
        <p14:creationId xmlns:p14="http://schemas.microsoft.com/office/powerpoint/2010/main" val="31257571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16 Some of the Pharisees said, “This man is not from God, for he does not </a:t>
            </a:r>
            <a:r>
              <a:rPr lang="en-US" u="sng" dirty="0"/>
              <a:t>keep the Sabbath</a:t>
            </a:r>
            <a:r>
              <a:rPr lang="en-US" dirty="0"/>
              <a:t>.” </a:t>
            </a:r>
          </a:p>
        </p:txBody>
      </p:sp>
      <p:sp>
        <p:nvSpPr>
          <p:cNvPr id="4" name="Rounded Rectangle 6">
            <a:extLst>
              <a:ext uri="{FF2B5EF4-FFF2-40B4-BE49-F238E27FC236}">
                <a16:creationId xmlns:a16="http://schemas.microsoft.com/office/drawing/2014/main" id="{E9C080DF-ED65-4E5F-B517-17B608E15275}"/>
              </a:ext>
            </a:extLst>
          </p:cNvPr>
          <p:cNvSpPr/>
          <p:nvPr/>
        </p:nvSpPr>
        <p:spPr bwMode="auto">
          <a:xfrm>
            <a:off x="355600" y="1664791"/>
            <a:ext cx="8229600"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Jesus kept the true Sabbath, just not their extra rules</a:t>
            </a:r>
          </a:p>
        </p:txBody>
      </p:sp>
    </p:spTree>
    <p:extLst>
      <p:ext uri="{BB962C8B-B14F-4D97-AF65-F5344CB8AC3E}">
        <p14:creationId xmlns:p14="http://schemas.microsoft.com/office/powerpoint/2010/main" val="23871166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9335" y="114300"/>
            <a:ext cx="9821333" cy="4838700"/>
          </a:xfrm>
        </p:spPr>
        <p:txBody>
          <a:bodyPr/>
          <a:lstStyle/>
          <a:p>
            <a:r>
              <a:rPr lang="en-US" dirty="0"/>
              <a:t>John 7:24 – “Stop judging by mere appearances, but instead judge correctly.”</a:t>
            </a:r>
          </a:p>
          <a:p>
            <a:r>
              <a:rPr lang="en-US" dirty="0"/>
              <a:t>John 8:12 – “I am the light of the world! Whoever follows me will never walk in darkness, but will have the light of life.”</a:t>
            </a:r>
          </a:p>
        </p:txBody>
      </p:sp>
    </p:spTree>
    <p:extLst>
      <p:ext uri="{BB962C8B-B14F-4D97-AF65-F5344CB8AC3E}">
        <p14:creationId xmlns:p14="http://schemas.microsoft.com/office/powerpoint/2010/main" val="16344241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16 Some of the Pharisees said, “This man is not from God, for he does not keep the Sabbath.” </a:t>
            </a:r>
          </a:p>
          <a:p>
            <a:r>
              <a:rPr lang="en-US" dirty="0"/>
              <a:t>But others asked, “How can a sinner perform such signs?” So they were divided. </a:t>
            </a:r>
          </a:p>
        </p:txBody>
      </p:sp>
      <p:sp>
        <p:nvSpPr>
          <p:cNvPr id="4" name="Rounded Rectangle 6">
            <a:extLst>
              <a:ext uri="{FF2B5EF4-FFF2-40B4-BE49-F238E27FC236}">
                <a16:creationId xmlns:a16="http://schemas.microsoft.com/office/drawing/2014/main" id="{9470BDB2-EC2B-4815-AAA6-0CD60C277946}"/>
              </a:ext>
            </a:extLst>
          </p:cNvPr>
          <p:cNvSpPr/>
          <p:nvPr/>
        </p:nvSpPr>
        <p:spPr bwMode="auto">
          <a:xfrm>
            <a:off x="355600" y="2705100"/>
            <a:ext cx="8229600" cy="2862322"/>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Two main schools:</a:t>
            </a:r>
          </a:p>
          <a:p>
            <a:pPr marL="571500" indent="-571500">
              <a:buFontTx/>
              <a:buChar char="-"/>
            </a:pPr>
            <a:r>
              <a:rPr lang="en-US" sz="3600" dirty="0">
                <a:latin typeface="Calibri Light" panose="020F0302020204030204" pitchFamily="34" charset="0"/>
                <a:cs typeface="Calibri Light" panose="020F0302020204030204" pitchFamily="34" charset="0"/>
              </a:rPr>
              <a:t>School of Shammai (prohibited prayers for healing on the Sabbath)</a:t>
            </a:r>
          </a:p>
          <a:p>
            <a:pPr marL="571500" indent="-571500">
              <a:buFontTx/>
              <a:buChar char="-"/>
            </a:pPr>
            <a:r>
              <a:rPr lang="en-US" sz="3600" dirty="0">
                <a:latin typeface="Calibri Light" panose="020F0302020204030204" pitchFamily="34" charset="0"/>
                <a:cs typeface="Calibri Light" panose="020F0302020204030204" pitchFamily="34" charset="0"/>
              </a:rPr>
              <a:t>School of Hillel (allowed prayers for healing on the Sabbath)</a:t>
            </a:r>
          </a:p>
        </p:txBody>
      </p:sp>
    </p:spTree>
    <p:extLst>
      <p:ext uri="{BB962C8B-B14F-4D97-AF65-F5344CB8AC3E}">
        <p14:creationId xmlns:p14="http://schemas.microsoft.com/office/powerpoint/2010/main" val="41224096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17 Then they turned again to the blind man, “What have you to say about him? It was your eyes he opened.” </a:t>
            </a:r>
          </a:p>
          <a:p>
            <a:r>
              <a:rPr lang="en-US" dirty="0"/>
              <a:t>The man replied, “He is a prophet.” </a:t>
            </a:r>
          </a:p>
        </p:txBody>
      </p:sp>
    </p:spTree>
    <p:extLst>
      <p:ext uri="{BB962C8B-B14F-4D97-AF65-F5344CB8AC3E}">
        <p14:creationId xmlns:p14="http://schemas.microsoft.com/office/powerpoint/2010/main" val="3103418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17 Then they turned again to the blind man, “What have you to say about him? It was your eyes he opened.” </a:t>
            </a:r>
          </a:p>
          <a:p>
            <a:r>
              <a:rPr lang="en-US" dirty="0"/>
              <a:t>The man replied, “He is </a:t>
            </a:r>
            <a:r>
              <a:rPr lang="en-US" u="sng" dirty="0"/>
              <a:t>a prophet</a:t>
            </a:r>
            <a:r>
              <a:rPr lang="en-US" dirty="0"/>
              <a:t>.” </a:t>
            </a:r>
          </a:p>
        </p:txBody>
      </p:sp>
      <p:sp>
        <p:nvSpPr>
          <p:cNvPr id="4" name="Rounded Rectangle 6">
            <a:extLst>
              <a:ext uri="{FF2B5EF4-FFF2-40B4-BE49-F238E27FC236}">
                <a16:creationId xmlns:a16="http://schemas.microsoft.com/office/drawing/2014/main" id="{27D61231-C753-434E-8032-A7F4106C18F2}"/>
              </a:ext>
            </a:extLst>
          </p:cNvPr>
          <p:cNvSpPr/>
          <p:nvPr/>
        </p:nvSpPr>
        <p:spPr bwMode="auto">
          <a:xfrm>
            <a:off x="355600" y="2705100"/>
            <a:ext cx="87630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His understanding (spiritual sight) is growing</a:t>
            </a:r>
          </a:p>
        </p:txBody>
      </p:sp>
    </p:spTree>
    <p:extLst>
      <p:ext uri="{BB962C8B-B14F-4D97-AF65-F5344CB8AC3E}">
        <p14:creationId xmlns:p14="http://schemas.microsoft.com/office/powerpoint/2010/main" val="316648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18 They still did not believe that he had been blind and had received his sight until they sent for the man’s parents. </a:t>
            </a:r>
          </a:p>
          <a:p>
            <a:r>
              <a:rPr lang="en-US" dirty="0"/>
              <a:t>19 “Is this your son?” they asked. “Is this the one you say was born blind? How is it that now he can see?” </a:t>
            </a:r>
          </a:p>
        </p:txBody>
      </p:sp>
      <p:sp>
        <p:nvSpPr>
          <p:cNvPr id="4" name="Rounded Rectangle 6">
            <a:extLst>
              <a:ext uri="{FF2B5EF4-FFF2-40B4-BE49-F238E27FC236}">
                <a16:creationId xmlns:a16="http://schemas.microsoft.com/office/drawing/2014/main" id="{5FF4694B-9E51-4021-9006-8A65369798C2}"/>
              </a:ext>
            </a:extLst>
          </p:cNvPr>
          <p:cNvSpPr/>
          <p:nvPr/>
        </p:nvSpPr>
        <p:spPr bwMode="auto">
          <a:xfrm>
            <a:off x="355600" y="3695700"/>
            <a:ext cx="8153400"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Dismissal #2: “Was he really born blind?” – ‘The Pseudo-miracle’</a:t>
            </a:r>
          </a:p>
        </p:txBody>
      </p:sp>
    </p:spTree>
    <p:extLst>
      <p:ext uri="{BB962C8B-B14F-4D97-AF65-F5344CB8AC3E}">
        <p14:creationId xmlns:p14="http://schemas.microsoft.com/office/powerpoint/2010/main" val="23410755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22 His parents said this because they were afraid of the Jewish leaders, who already had decided that anyone who acknowledged that Jesus was the Messiah would be put out of the synagogue. </a:t>
            </a:r>
          </a:p>
          <a:p>
            <a:r>
              <a:rPr lang="en-US" dirty="0"/>
              <a:t>23 That was why his parents said, “He is of age; ask him.” </a:t>
            </a:r>
          </a:p>
        </p:txBody>
      </p:sp>
      <p:sp>
        <p:nvSpPr>
          <p:cNvPr id="4" name="Rounded Rectangle 6">
            <a:extLst>
              <a:ext uri="{FF2B5EF4-FFF2-40B4-BE49-F238E27FC236}">
                <a16:creationId xmlns:a16="http://schemas.microsoft.com/office/drawing/2014/main" id="{C381373E-9BE9-4503-ADD5-D2B755F61A54}"/>
              </a:ext>
            </a:extLst>
          </p:cNvPr>
          <p:cNvSpPr/>
          <p:nvPr/>
        </p:nvSpPr>
        <p:spPr bwMode="auto">
          <a:xfrm>
            <a:off x="431800" y="3790771"/>
            <a:ext cx="8153400"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Not all families will be supportive of someone learning about Jesus</a:t>
            </a:r>
          </a:p>
        </p:txBody>
      </p:sp>
    </p:spTree>
    <p:extLst>
      <p:ext uri="{BB962C8B-B14F-4D97-AF65-F5344CB8AC3E}">
        <p14:creationId xmlns:p14="http://schemas.microsoft.com/office/powerpoint/2010/main" val="2318655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24 A second time they summoned the man who had been blind. “Give glory to God </a:t>
            </a:r>
            <a:r>
              <a:rPr lang="en-US" u="sng" dirty="0"/>
              <a:t>by telling the truth</a:t>
            </a:r>
            <a:r>
              <a:rPr lang="en-US" dirty="0"/>
              <a:t>,” they said. “We know this man is a sinner.” </a:t>
            </a:r>
          </a:p>
        </p:txBody>
      </p:sp>
      <p:sp>
        <p:nvSpPr>
          <p:cNvPr id="7" name="Rounded Rectangle 6">
            <a:extLst>
              <a:ext uri="{FF2B5EF4-FFF2-40B4-BE49-F238E27FC236}">
                <a16:creationId xmlns:a16="http://schemas.microsoft.com/office/drawing/2014/main" id="{3C9178CF-0740-406F-A446-ED368C9EBBBB}"/>
              </a:ext>
            </a:extLst>
          </p:cNvPr>
          <p:cNvSpPr/>
          <p:nvPr/>
        </p:nvSpPr>
        <p:spPr bwMode="auto">
          <a:xfrm>
            <a:off x="1117600" y="2705100"/>
            <a:ext cx="56388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Dismissal #3: ‘You are lying.’</a:t>
            </a:r>
          </a:p>
        </p:txBody>
      </p:sp>
    </p:spTree>
    <p:extLst>
      <p:ext uri="{BB962C8B-B14F-4D97-AF65-F5344CB8AC3E}">
        <p14:creationId xmlns:p14="http://schemas.microsoft.com/office/powerpoint/2010/main" val="28636725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25 He replied, “Whether he is a sinner or not, I don’t know. </a:t>
            </a:r>
          </a:p>
          <a:p>
            <a:r>
              <a:rPr lang="en-US" dirty="0"/>
              <a:t>One thing I do know. I was blind but now I see!” </a:t>
            </a:r>
          </a:p>
        </p:txBody>
      </p:sp>
      <p:sp>
        <p:nvSpPr>
          <p:cNvPr id="4" name="Rounded Rectangle 6">
            <a:extLst>
              <a:ext uri="{FF2B5EF4-FFF2-40B4-BE49-F238E27FC236}">
                <a16:creationId xmlns:a16="http://schemas.microsoft.com/office/drawing/2014/main" id="{FB80F4D1-187F-4810-A96B-AC5701DAB77C}"/>
              </a:ext>
            </a:extLst>
          </p:cNvPr>
          <p:cNvSpPr/>
          <p:nvPr/>
        </p:nvSpPr>
        <p:spPr bwMode="auto">
          <a:xfrm>
            <a:off x="508000" y="2211169"/>
            <a:ext cx="8153400" cy="2862322"/>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I was _____ but now I ______</a:t>
            </a:r>
          </a:p>
          <a:p>
            <a:r>
              <a:rPr lang="en-US" sz="3600" dirty="0">
                <a:latin typeface="Calibri Light" panose="020F0302020204030204" pitchFamily="34" charset="0"/>
                <a:cs typeface="Calibri Light" panose="020F0302020204030204" pitchFamily="34" charset="0"/>
              </a:rPr>
              <a:t>I was lost but now I am found</a:t>
            </a:r>
          </a:p>
          <a:p>
            <a:r>
              <a:rPr lang="en-US" sz="3600" dirty="0">
                <a:latin typeface="Calibri Light" panose="020F0302020204030204" pitchFamily="34" charset="0"/>
                <a:cs typeface="Calibri Light" panose="020F0302020204030204" pitchFamily="34" charset="0"/>
              </a:rPr>
              <a:t>I was alone but now I belong to God</a:t>
            </a:r>
          </a:p>
          <a:p>
            <a:r>
              <a:rPr lang="en-US" sz="3600" dirty="0">
                <a:latin typeface="Calibri Light" panose="020F0302020204030204" pitchFamily="34" charset="0"/>
                <a:cs typeface="Calibri Light" panose="020F0302020204030204" pitchFamily="34" charset="0"/>
              </a:rPr>
              <a:t>I was depressed but now I have joy</a:t>
            </a:r>
          </a:p>
          <a:p>
            <a:r>
              <a:rPr lang="en-US" sz="3600" dirty="0">
                <a:latin typeface="Calibri Light" panose="020F0302020204030204" pitchFamily="34" charset="0"/>
                <a:cs typeface="Calibri Light" panose="020F0302020204030204" pitchFamily="34" charset="0"/>
              </a:rPr>
              <a:t>I was damaged but now I have healing</a:t>
            </a:r>
          </a:p>
        </p:txBody>
      </p:sp>
    </p:spTree>
    <p:extLst>
      <p:ext uri="{BB962C8B-B14F-4D97-AF65-F5344CB8AC3E}">
        <p14:creationId xmlns:p14="http://schemas.microsoft.com/office/powerpoint/2010/main" val="31005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left)">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ipe(left)">
                                      <p:cBhvr>
                                        <p:cTn id="3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26 Then they asked him, “What did he do to you? How did he open your eyes?” </a:t>
            </a:r>
          </a:p>
          <a:p>
            <a:r>
              <a:rPr lang="en-US" dirty="0"/>
              <a:t>27 He answered, “I have told you already and you did not listen. Why do you want to hear it again? Do you want to become his disciples too?” </a:t>
            </a:r>
          </a:p>
        </p:txBody>
      </p:sp>
    </p:spTree>
    <p:extLst>
      <p:ext uri="{BB962C8B-B14F-4D97-AF65-F5344CB8AC3E}">
        <p14:creationId xmlns:p14="http://schemas.microsoft.com/office/powerpoint/2010/main" val="19700040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28 Then they hurled insults at him and said, “You are this fellow’s disciple! We are disciples of Moses! </a:t>
            </a:r>
          </a:p>
          <a:p>
            <a:r>
              <a:rPr lang="en-US" dirty="0"/>
              <a:t>29 We know that God spoke to Moses, but as for this fellow, we don’t even know where he comes from.” </a:t>
            </a:r>
          </a:p>
        </p:txBody>
      </p:sp>
      <p:sp>
        <p:nvSpPr>
          <p:cNvPr id="4" name="Rounded Rectangle 6">
            <a:extLst>
              <a:ext uri="{FF2B5EF4-FFF2-40B4-BE49-F238E27FC236}">
                <a16:creationId xmlns:a16="http://schemas.microsoft.com/office/drawing/2014/main" id="{F7ED60EC-8641-40AE-B89F-D3FDB82202D6}"/>
              </a:ext>
            </a:extLst>
          </p:cNvPr>
          <p:cNvSpPr/>
          <p:nvPr/>
        </p:nvSpPr>
        <p:spPr bwMode="auto">
          <a:xfrm>
            <a:off x="1270000" y="3924300"/>
            <a:ext cx="5334000"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Dismissal #4: ‘You are untrained and unspiritual.’</a:t>
            </a:r>
          </a:p>
        </p:txBody>
      </p:sp>
    </p:spTree>
    <p:extLst>
      <p:ext uri="{BB962C8B-B14F-4D97-AF65-F5344CB8AC3E}">
        <p14:creationId xmlns:p14="http://schemas.microsoft.com/office/powerpoint/2010/main" val="14981768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30 The man answered, “Now that is remarkable! You don’t know where he comes from, yet he opened my eyes. </a:t>
            </a:r>
          </a:p>
          <a:p>
            <a:r>
              <a:rPr lang="en-US" dirty="0"/>
              <a:t>31 We know that God does not listen to sinners. He listens to the godly person who does his will. </a:t>
            </a:r>
          </a:p>
          <a:p>
            <a:r>
              <a:rPr lang="en-US" dirty="0"/>
              <a:t>32 Nobody has ever heard of opening the eyes of a man born blind. </a:t>
            </a:r>
          </a:p>
          <a:p>
            <a:r>
              <a:rPr lang="en-US" dirty="0"/>
              <a:t>33 If this man were not from God, he could do nothing.” </a:t>
            </a:r>
          </a:p>
        </p:txBody>
      </p:sp>
    </p:spTree>
    <p:extLst>
      <p:ext uri="{BB962C8B-B14F-4D97-AF65-F5344CB8AC3E}">
        <p14:creationId xmlns:p14="http://schemas.microsoft.com/office/powerpoint/2010/main" val="16980804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John 20:30-31 - Jesus performed many other signs in the presence of his disciples, which are not recorded in this book. </a:t>
            </a:r>
          </a:p>
          <a:p>
            <a:r>
              <a:rPr lang="en-US" dirty="0"/>
              <a:t>But these are written that you may believe that Jesus is the Savior, the Son of God, and that by believing you may have life in his name. </a:t>
            </a:r>
          </a:p>
        </p:txBody>
      </p:sp>
    </p:spTree>
    <p:extLst>
      <p:ext uri="{BB962C8B-B14F-4D97-AF65-F5344CB8AC3E}">
        <p14:creationId xmlns:p14="http://schemas.microsoft.com/office/powerpoint/2010/main" val="188260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34 To this they replied, “You were steeped in sin at birth; how dare you lecture us!” And they threw him out. </a:t>
            </a:r>
          </a:p>
        </p:txBody>
      </p:sp>
      <p:sp>
        <p:nvSpPr>
          <p:cNvPr id="4" name="Rounded Rectangle 6">
            <a:extLst>
              <a:ext uri="{FF2B5EF4-FFF2-40B4-BE49-F238E27FC236}">
                <a16:creationId xmlns:a16="http://schemas.microsoft.com/office/drawing/2014/main" id="{87B30C97-55D5-45A1-9623-94E3AB62E8D9}"/>
              </a:ext>
            </a:extLst>
          </p:cNvPr>
          <p:cNvSpPr/>
          <p:nvPr/>
        </p:nvSpPr>
        <p:spPr bwMode="auto">
          <a:xfrm>
            <a:off x="169332" y="2644676"/>
            <a:ext cx="9482665" cy="23083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Classic ‘ad hominem’ attack</a:t>
            </a:r>
          </a:p>
          <a:p>
            <a:endParaRPr lang="en-US" sz="3600" dirty="0">
              <a:latin typeface="Calibri Light" panose="020F0302020204030204" pitchFamily="34" charset="0"/>
              <a:cs typeface="Calibri Light" panose="020F0302020204030204" pitchFamily="34" charset="0"/>
            </a:endParaRPr>
          </a:p>
          <a:p>
            <a:endParaRPr lang="en-US" sz="3600" dirty="0">
              <a:latin typeface="Calibri Light" panose="020F0302020204030204" pitchFamily="34" charset="0"/>
              <a:cs typeface="Calibri Light" panose="020F0302020204030204" pitchFamily="34" charset="0"/>
            </a:endParaRPr>
          </a:p>
          <a:p>
            <a:endParaRPr lang="en-US" sz="3600" dirty="0">
              <a:latin typeface="Calibri Light" panose="020F0302020204030204" pitchFamily="34" charset="0"/>
              <a:cs typeface="Calibri Light" panose="020F0302020204030204" pitchFamily="34" charset="0"/>
            </a:endParaRPr>
          </a:p>
        </p:txBody>
      </p:sp>
      <p:sp>
        <p:nvSpPr>
          <p:cNvPr id="7" name="Rounded Rectangle 6">
            <a:extLst>
              <a:ext uri="{FF2B5EF4-FFF2-40B4-BE49-F238E27FC236}">
                <a16:creationId xmlns:a16="http://schemas.microsoft.com/office/drawing/2014/main" id="{29E67650-2795-4864-BA47-2282D723B9F6}"/>
              </a:ext>
            </a:extLst>
          </p:cNvPr>
          <p:cNvSpPr/>
          <p:nvPr/>
        </p:nvSpPr>
        <p:spPr bwMode="auto">
          <a:xfrm>
            <a:off x="1727200" y="1887319"/>
            <a:ext cx="6176433"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Dismissal #5: ‘You are a sinner.’</a:t>
            </a:r>
          </a:p>
        </p:txBody>
      </p:sp>
      <p:pic>
        <p:nvPicPr>
          <p:cNvPr id="2" name="Picture 1">
            <a:extLst>
              <a:ext uri="{FF2B5EF4-FFF2-40B4-BE49-F238E27FC236}">
                <a16:creationId xmlns:a16="http://schemas.microsoft.com/office/drawing/2014/main" id="{82516D6B-65B2-45FD-BE89-45C70A55895F}"/>
              </a:ext>
            </a:extLst>
          </p:cNvPr>
          <p:cNvPicPr>
            <a:picLocks noChangeAspect="1"/>
          </p:cNvPicPr>
          <p:nvPr/>
        </p:nvPicPr>
        <p:blipFill rotWithShape="1">
          <a:blip r:embed="rId3"/>
          <a:srcRect l="19333" t="40667" r="18000" b="42000"/>
          <a:stretch/>
        </p:blipFill>
        <p:spPr>
          <a:xfrm>
            <a:off x="3024716" y="3303538"/>
            <a:ext cx="3581400" cy="990600"/>
          </a:xfrm>
          <a:prstGeom prst="rect">
            <a:avLst/>
          </a:prstGeom>
        </p:spPr>
      </p:pic>
    </p:spTree>
    <p:extLst>
      <p:ext uri="{BB962C8B-B14F-4D97-AF65-F5344CB8AC3E}">
        <p14:creationId xmlns:p14="http://schemas.microsoft.com/office/powerpoint/2010/main" val="9746154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34 To this they replied, “You were steeped in sin at birth; how dare you lecture us!” And they threw him out. </a:t>
            </a:r>
          </a:p>
        </p:txBody>
      </p:sp>
      <p:sp>
        <p:nvSpPr>
          <p:cNvPr id="4" name="Rounded Rectangle 6">
            <a:extLst>
              <a:ext uri="{FF2B5EF4-FFF2-40B4-BE49-F238E27FC236}">
                <a16:creationId xmlns:a16="http://schemas.microsoft.com/office/drawing/2014/main" id="{87B30C97-55D5-45A1-9623-94E3AB62E8D9}"/>
              </a:ext>
            </a:extLst>
          </p:cNvPr>
          <p:cNvSpPr/>
          <p:nvPr/>
        </p:nvSpPr>
        <p:spPr bwMode="auto">
          <a:xfrm>
            <a:off x="169332" y="2644676"/>
            <a:ext cx="9482665" cy="23083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Classic ‘ad hominem’ attack</a:t>
            </a:r>
          </a:p>
          <a:p>
            <a:r>
              <a:rPr lang="en-US" sz="3600" dirty="0">
                <a:latin typeface="Calibri Light" panose="020F0302020204030204" pitchFamily="34" charset="0"/>
                <a:cs typeface="Calibri Light" panose="020F0302020204030204" pitchFamily="34" charset="0"/>
              </a:rPr>
              <a:t>Also, Jesus told us he wasn’t blind because of sin</a:t>
            </a:r>
          </a:p>
          <a:p>
            <a:r>
              <a:rPr lang="en-US" sz="3600" dirty="0">
                <a:latin typeface="Calibri Light" panose="020F0302020204030204" pitchFamily="34" charset="0"/>
                <a:cs typeface="Calibri Light" panose="020F0302020204030204" pitchFamily="34" charset="0"/>
              </a:rPr>
              <a:t>Further, the Pharisees are implying they </a:t>
            </a:r>
            <a:r>
              <a:rPr lang="en-US" sz="3600" i="1" dirty="0">
                <a:latin typeface="Calibri Light" panose="020F0302020204030204" pitchFamily="34" charset="0"/>
                <a:cs typeface="Calibri Light" panose="020F0302020204030204" pitchFamily="34" charset="0"/>
              </a:rPr>
              <a:t>weren’t</a:t>
            </a:r>
            <a:r>
              <a:rPr lang="en-US" sz="3600" dirty="0">
                <a:latin typeface="Calibri Light" panose="020F0302020204030204" pitchFamily="34" charset="0"/>
                <a:cs typeface="Calibri Light" panose="020F0302020204030204" pitchFamily="34" charset="0"/>
              </a:rPr>
              <a:t> steeped in sin at birth</a:t>
            </a:r>
          </a:p>
        </p:txBody>
      </p:sp>
      <p:sp>
        <p:nvSpPr>
          <p:cNvPr id="7" name="Rounded Rectangle 6">
            <a:extLst>
              <a:ext uri="{FF2B5EF4-FFF2-40B4-BE49-F238E27FC236}">
                <a16:creationId xmlns:a16="http://schemas.microsoft.com/office/drawing/2014/main" id="{29E67650-2795-4864-BA47-2282D723B9F6}"/>
              </a:ext>
            </a:extLst>
          </p:cNvPr>
          <p:cNvSpPr/>
          <p:nvPr/>
        </p:nvSpPr>
        <p:spPr bwMode="auto">
          <a:xfrm>
            <a:off x="1727200" y="1887319"/>
            <a:ext cx="6176433"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Dismissal #5: ‘You are a sinner.’</a:t>
            </a:r>
          </a:p>
        </p:txBody>
      </p:sp>
    </p:spTree>
    <p:extLst>
      <p:ext uri="{BB962C8B-B14F-4D97-AF65-F5344CB8AC3E}">
        <p14:creationId xmlns:p14="http://schemas.microsoft.com/office/powerpoint/2010/main" val="1143349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35 Jesus heard that they had thrown him out, and when </a:t>
            </a:r>
            <a:r>
              <a:rPr lang="en-US" u="sng" dirty="0"/>
              <a:t>he found him</a:t>
            </a:r>
            <a:r>
              <a:rPr lang="en-US" dirty="0"/>
              <a:t>, he said, “Do you believe in the Son of Man?” </a:t>
            </a:r>
          </a:p>
        </p:txBody>
      </p:sp>
      <p:sp>
        <p:nvSpPr>
          <p:cNvPr id="7" name="Rounded Rectangle 3">
            <a:extLst>
              <a:ext uri="{FF2B5EF4-FFF2-40B4-BE49-F238E27FC236}">
                <a16:creationId xmlns:a16="http://schemas.microsoft.com/office/drawing/2014/main" id="{01895A6E-E09E-456E-84A8-1328DB2CE58F}"/>
              </a:ext>
            </a:extLst>
          </p:cNvPr>
          <p:cNvSpPr/>
          <p:nvPr/>
        </p:nvSpPr>
        <p:spPr bwMode="auto">
          <a:xfrm>
            <a:off x="169332" y="1897440"/>
            <a:ext cx="9448800" cy="1569660"/>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200" dirty="0">
                <a:solidFill>
                  <a:schemeClr val="bg1"/>
                </a:solidFill>
                <a:latin typeface="Calibri Light" panose="020F0302020204030204" pitchFamily="34" charset="0"/>
                <a:cs typeface="Calibri Light" panose="020F0302020204030204" pitchFamily="34" charset="0"/>
              </a:rPr>
              <a:t>Psalm 27:10 – </a:t>
            </a:r>
            <a:r>
              <a:rPr lang="en-US" sz="3200" dirty="0">
                <a:latin typeface="+mn-lt"/>
              </a:rPr>
              <a:t>Though my mother and father [or even my religious community] forsake me, yet the Lord will receive me.</a:t>
            </a:r>
          </a:p>
        </p:txBody>
      </p:sp>
      <p:sp>
        <p:nvSpPr>
          <p:cNvPr id="9" name="Rounded Rectangle 6">
            <a:extLst>
              <a:ext uri="{FF2B5EF4-FFF2-40B4-BE49-F238E27FC236}">
                <a16:creationId xmlns:a16="http://schemas.microsoft.com/office/drawing/2014/main" id="{CD179BD8-8FC3-4AC5-BBEF-C829949CB0A2}"/>
              </a:ext>
            </a:extLst>
          </p:cNvPr>
          <p:cNvSpPr/>
          <p:nvPr/>
        </p:nvSpPr>
        <p:spPr bwMode="auto">
          <a:xfrm>
            <a:off x="169332" y="3602131"/>
            <a:ext cx="9482665"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This man labeled Jesus as, “the man called Jesus,” and “a prophet.” Now Jesus seeks him out to reveal Himself clearly.</a:t>
            </a:r>
          </a:p>
        </p:txBody>
      </p:sp>
    </p:spTree>
    <p:extLst>
      <p:ext uri="{BB962C8B-B14F-4D97-AF65-F5344CB8AC3E}">
        <p14:creationId xmlns:p14="http://schemas.microsoft.com/office/powerpoint/2010/main" val="18714892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2" presetClass="entr" presetSubtype="8"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35 Jesus heard that they had thrown him out, and when he found him, he said, “Do </a:t>
            </a:r>
            <a:r>
              <a:rPr lang="en-US" u="sng" dirty="0"/>
              <a:t>you</a:t>
            </a:r>
            <a:r>
              <a:rPr lang="en-US" dirty="0"/>
              <a:t> believe in the Son of Man?” </a:t>
            </a:r>
          </a:p>
        </p:txBody>
      </p:sp>
      <p:sp>
        <p:nvSpPr>
          <p:cNvPr id="7" name="Rounded Rectangle 3">
            <a:extLst>
              <a:ext uri="{FF2B5EF4-FFF2-40B4-BE49-F238E27FC236}">
                <a16:creationId xmlns:a16="http://schemas.microsoft.com/office/drawing/2014/main" id="{01895A6E-E09E-456E-84A8-1328DB2CE58F}"/>
              </a:ext>
            </a:extLst>
          </p:cNvPr>
          <p:cNvSpPr/>
          <p:nvPr/>
        </p:nvSpPr>
        <p:spPr bwMode="auto">
          <a:xfrm>
            <a:off x="169332" y="1897440"/>
            <a:ext cx="9448800" cy="1569660"/>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200" dirty="0">
                <a:solidFill>
                  <a:schemeClr val="bg1"/>
                </a:solidFill>
                <a:latin typeface="Calibri Light" panose="020F0302020204030204" pitchFamily="34" charset="0"/>
                <a:cs typeface="Calibri Light" panose="020F0302020204030204" pitchFamily="34" charset="0"/>
              </a:rPr>
              <a:t>Psalm 27:10 – </a:t>
            </a:r>
            <a:r>
              <a:rPr lang="en-US" sz="3200" dirty="0">
                <a:latin typeface="+mn-lt"/>
              </a:rPr>
              <a:t>Though my mother and father [or even my religious community] forsake me, yet the Lord will receive me.</a:t>
            </a:r>
          </a:p>
        </p:txBody>
      </p:sp>
      <p:sp>
        <p:nvSpPr>
          <p:cNvPr id="9" name="Rounded Rectangle 6">
            <a:extLst>
              <a:ext uri="{FF2B5EF4-FFF2-40B4-BE49-F238E27FC236}">
                <a16:creationId xmlns:a16="http://schemas.microsoft.com/office/drawing/2014/main" id="{CD179BD8-8FC3-4AC5-BBEF-C829949CB0A2}"/>
              </a:ext>
            </a:extLst>
          </p:cNvPr>
          <p:cNvSpPr/>
          <p:nvPr/>
        </p:nvSpPr>
        <p:spPr bwMode="auto">
          <a:xfrm>
            <a:off x="169332" y="3602131"/>
            <a:ext cx="9482665"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This man labeled Jesus as, “the man called Jesus,” and “a prophet.” Now Jesus seeks him out to reveal Himself clearly.</a:t>
            </a:r>
          </a:p>
        </p:txBody>
      </p:sp>
    </p:spTree>
    <p:extLst>
      <p:ext uri="{BB962C8B-B14F-4D97-AF65-F5344CB8AC3E}">
        <p14:creationId xmlns:p14="http://schemas.microsoft.com/office/powerpoint/2010/main" val="2895336095"/>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35 Jesus heard that they had thrown him out, and when he found him, he said, “Do you believe in </a:t>
            </a:r>
            <a:r>
              <a:rPr lang="en-US" u="sng" dirty="0"/>
              <a:t>the Son of Man</a:t>
            </a:r>
            <a:r>
              <a:rPr lang="en-US" dirty="0"/>
              <a:t>?” </a:t>
            </a:r>
          </a:p>
        </p:txBody>
      </p:sp>
      <p:sp>
        <p:nvSpPr>
          <p:cNvPr id="7" name="Rounded Rectangle 3">
            <a:extLst>
              <a:ext uri="{FF2B5EF4-FFF2-40B4-BE49-F238E27FC236}">
                <a16:creationId xmlns:a16="http://schemas.microsoft.com/office/drawing/2014/main" id="{01895A6E-E09E-456E-84A8-1328DB2CE58F}"/>
              </a:ext>
            </a:extLst>
          </p:cNvPr>
          <p:cNvSpPr/>
          <p:nvPr/>
        </p:nvSpPr>
        <p:spPr bwMode="auto">
          <a:xfrm>
            <a:off x="169332" y="1897440"/>
            <a:ext cx="9448800" cy="1569660"/>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200" dirty="0">
                <a:solidFill>
                  <a:schemeClr val="bg1"/>
                </a:solidFill>
                <a:latin typeface="Calibri Light" panose="020F0302020204030204" pitchFamily="34" charset="0"/>
                <a:cs typeface="Calibri Light" panose="020F0302020204030204" pitchFamily="34" charset="0"/>
              </a:rPr>
              <a:t>Psalm 27:10 – </a:t>
            </a:r>
            <a:r>
              <a:rPr lang="en-US" sz="3200" dirty="0">
                <a:latin typeface="+mn-lt"/>
              </a:rPr>
              <a:t>Though my mother and father [or even my religious community] forsake me, yet the Lord will receive me.</a:t>
            </a:r>
          </a:p>
        </p:txBody>
      </p:sp>
      <p:sp>
        <p:nvSpPr>
          <p:cNvPr id="9" name="Rounded Rectangle 6">
            <a:extLst>
              <a:ext uri="{FF2B5EF4-FFF2-40B4-BE49-F238E27FC236}">
                <a16:creationId xmlns:a16="http://schemas.microsoft.com/office/drawing/2014/main" id="{CD179BD8-8FC3-4AC5-BBEF-C829949CB0A2}"/>
              </a:ext>
            </a:extLst>
          </p:cNvPr>
          <p:cNvSpPr/>
          <p:nvPr/>
        </p:nvSpPr>
        <p:spPr bwMode="auto">
          <a:xfrm>
            <a:off x="169332" y="3602131"/>
            <a:ext cx="9482665"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This man labeled Jesus as, “the man called Jesus,” and “a prophet.” Now Jesus seeks him out to reveal Himself clearly.</a:t>
            </a:r>
          </a:p>
        </p:txBody>
      </p:sp>
    </p:spTree>
    <p:extLst>
      <p:ext uri="{BB962C8B-B14F-4D97-AF65-F5344CB8AC3E}">
        <p14:creationId xmlns:p14="http://schemas.microsoft.com/office/powerpoint/2010/main" val="2503461515"/>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36 “Who is he, sir?” the man asked. “Tell me so that I may believe in him.” </a:t>
            </a:r>
          </a:p>
          <a:p>
            <a:r>
              <a:rPr lang="en-US" dirty="0"/>
              <a:t>37 Jesus said, “</a:t>
            </a:r>
            <a:r>
              <a:rPr lang="en-US" u="sng" dirty="0"/>
              <a:t>You have now seen him</a:t>
            </a:r>
            <a:r>
              <a:rPr lang="en-US" dirty="0"/>
              <a:t>; in fact, he is the one speaking with you.” </a:t>
            </a:r>
          </a:p>
          <a:p>
            <a:r>
              <a:rPr lang="en-US" dirty="0"/>
              <a:t>38 Then the man said, “Lord, I believe,” and he worshiped him. </a:t>
            </a:r>
          </a:p>
          <a:p>
            <a:endParaRPr lang="en-US" dirty="0"/>
          </a:p>
        </p:txBody>
      </p:sp>
    </p:spTree>
    <p:extLst>
      <p:ext uri="{BB962C8B-B14F-4D97-AF65-F5344CB8AC3E}">
        <p14:creationId xmlns:p14="http://schemas.microsoft.com/office/powerpoint/2010/main" val="30386123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39 Jesus said, “For judgment I have come into this world, so that the blind will see and those who see will become blind.” </a:t>
            </a:r>
          </a:p>
          <a:p>
            <a:r>
              <a:rPr lang="en-US" dirty="0"/>
              <a:t>40 Some Pharisees who were with him heard him say this and asked, “What? Are we blind too?” </a:t>
            </a:r>
          </a:p>
          <a:p>
            <a:r>
              <a:rPr lang="en-US" dirty="0"/>
              <a:t>41 Jesus said, “If you were blind, you would not be guilty of sin; but now that you claim you can see, your guilt remains.”</a:t>
            </a:r>
          </a:p>
        </p:txBody>
      </p:sp>
      <p:sp>
        <p:nvSpPr>
          <p:cNvPr id="4" name="Rounded Rectangle 3">
            <a:extLst>
              <a:ext uri="{FF2B5EF4-FFF2-40B4-BE49-F238E27FC236}">
                <a16:creationId xmlns:a16="http://schemas.microsoft.com/office/drawing/2014/main" id="{7A3676DE-9046-4321-B96C-752920DB04A5}"/>
              </a:ext>
            </a:extLst>
          </p:cNvPr>
          <p:cNvSpPr/>
          <p:nvPr/>
        </p:nvSpPr>
        <p:spPr bwMode="auto">
          <a:xfrm>
            <a:off x="541865" y="4546344"/>
            <a:ext cx="9448800" cy="1077218"/>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200" dirty="0">
                <a:solidFill>
                  <a:schemeClr val="bg1"/>
                </a:solidFill>
                <a:latin typeface="Calibri Light" panose="020F0302020204030204" pitchFamily="34" charset="0"/>
                <a:cs typeface="Calibri Light" panose="020F0302020204030204" pitchFamily="34" charset="0"/>
              </a:rPr>
              <a:t>Proverbs 26:12 – </a:t>
            </a:r>
            <a:r>
              <a:rPr lang="en-US" sz="3200" dirty="0">
                <a:latin typeface="+mn-lt"/>
              </a:rPr>
              <a:t>Do you see a person wise in their own eyes? There is more hope for a fool than for them.</a:t>
            </a:r>
          </a:p>
        </p:txBody>
      </p:sp>
    </p:spTree>
    <p:extLst>
      <p:ext uri="{BB962C8B-B14F-4D97-AF65-F5344CB8AC3E}">
        <p14:creationId xmlns:p14="http://schemas.microsoft.com/office/powerpoint/2010/main" val="34347373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 “Neither this man nor his parents sinned,” said Jesus, </a:t>
            </a:r>
          </a:p>
          <a:p>
            <a:r>
              <a:rPr lang="en-US" dirty="0"/>
              <a:t>“but this happened </a:t>
            </a:r>
            <a:r>
              <a:rPr lang="en-US" u="sng" dirty="0"/>
              <a:t>so that the works of God might be displayed in him.</a:t>
            </a:r>
          </a:p>
        </p:txBody>
      </p:sp>
      <p:sp>
        <p:nvSpPr>
          <p:cNvPr id="4" name="Rounded Rectangle 6">
            <a:extLst>
              <a:ext uri="{FF2B5EF4-FFF2-40B4-BE49-F238E27FC236}">
                <a16:creationId xmlns:a16="http://schemas.microsoft.com/office/drawing/2014/main" id="{D70A53E6-5D86-4ACE-A509-366232073461}"/>
              </a:ext>
            </a:extLst>
          </p:cNvPr>
          <p:cNvSpPr/>
          <p:nvPr/>
        </p:nvSpPr>
        <p:spPr bwMode="auto">
          <a:xfrm>
            <a:off x="127000" y="2363569"/>
            <a:ext cx="84582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This is true for any life, for any circumstance</a:t>
            </a:r>
          </a:p>
        </p:txBody>
      </p:sp>
      <p:pic>
        <p:nvPicPr>
          <p:cNvPr id="8" name="Picture 7">
            <a:extLst>
              <a:ext uri="{FF2B5EF4-FFF2-40B4-BE49-F238E27FC236}">
                <a16:creationId xmlns:a16="http://schemas.microsoft.com/office/drawing/2014/main" id="{68B95C7C-7D3F-453C-83DE-2C37EDF006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70965" y="3350044"/>
            <a:ext cx="3280835" cy="2182356"/>
          </a:xfrm>
          <a:prstGeom prst="rect">
            <a:avLst/>
          </a:prstGeom>
        </p:spPr>
      </p:pic>
      <p:cxnSp>
        <p:nvCxnSpPr>
          <p:cNvPr id="9" name="Straight Arrow Connector 8">
            <a:extLst>
              <a:ext uri="{FF2B5EF4-FFF2-40B4-BE49-F238E27FC236}">
                <a16:creationId xmlns:a16="http://schemas.microsoft.com/office/drawing/2014/main" id="{728AEF20-E4E4-44AB-B92A-D32942C7598A}"/>
              </a:ext>
            </a:extLst>
          </p:cNvPr>
          <p:cNvCxnSpPr>
            <a:cxnSpLocks/>
          </p:cNvCxnSpPr>
          <p:nvPr/>
        </p:nvCxnSpPr>
        <p:spPr bwMode="auto">
          <a:xfrm flipH="1">
            <a:off x="6832600" y="3771900"/>
            <a:ext cx="457200" cy="609600"/>
          </a:xfrm>
          <a:prstGeom prst="straightConnector1">
            <a:avLst/>
          </a:prstGeom>
          <a:solidFill>
            <a:schemeClr val="accent1"/>
          </a:solidFill>
          <a:ln w="666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898860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r>
              <a:rPr lang="en-US" u="sng" dirty="0">
                <a:latin typeface="Calibri Light" panose="020F0302020204030204" pitchFamily="34" charset="0"/>
                <a:cs typeface="Calibri Light" panose="020F0302020204030204" pitchFamily="34" charset="0"/>
              </a:rPr>
              <a:t>Lessons from John 9</a:t>
            </a:r>
          </a:p>
          <a:p>
            <a:pPr marL="742950" indent="-742950">
              <a:buAutoNum type="arabicPeriod"/>
            </a:pPr>
            <a:r>
              <a:rPr lang="en-US" dirty="0">
                <a:latin typeface="Calibri Light" panose="020F0302020204030204" pitchFamily="34" charset="0"/>
                <a:cs typeface="Calibri Light" panose="020F0302020204030204" pitchFamily="34" charset="0"/>
              </a:rPr>
              <a:t>Do </a:t>
            </a:r>
            <a:r>
              <a:rPr lang="en-US" i="1" dirty="0">
                <a:latin typeface="Calibri Light" panose="020F0302020204030204" pitchFamily="34" charset="0"/>
                <a:cs typeface="Calibri Light" panose="020F0302020204030204" pitchFamily="34" charset="0"/>
              </a:rPr>
              <a:t>you</a:t>
            </a:r>
            <a:r>
              <a:rPr lang="en-US" dirty="0">
                <a:latin typeface="Calibri Light" panose="020F0302020204030204" pitchFamily="34" charset="0"/>
                <a:cs typeface="Calibri Light" panose="020F0302020204030204" pitchFamily="34" charset="0"/>
              </a:rPr>
              <a:t> believe in the Son of Man? We are all born blind; will you let Jesus reveal himself to you?</a:t>
            </a:r>
          </a:p>
          <a:p>
            <a:pPr marL="742950" indent="-742950">
              <a:buAutoNum type="arabicPeriod"/>
            </a:pPr>
            <a:r>
              <a:rPr lang="en-US" dirty="0">
                <a:latin typeface="Calibri Light" panose="020F0302020204030204" pitchFamily="34" charset="0"/>
                <a:cs typeface="Calibri Light" panose="020F0302020204030204" pitchFamily="34" charset="0"/>
              </a:rPr>
              <a:t>9:3 – “</a:t>
            </a:r>
            <a:r>
              <a:rPr lang="en-US" dirty="0"/>
              <a:t>this happened so that the works of God might be displayed in him” – will you let God change your life for everyone to see?</a:t>
            </a:r>
          </a:p>
          <a:p>
            <a:pPr marL="742950" indent="-742950">
              <a:buFontTx/>
              <a:buAutoNum type="arabicPeriod"/>
            </a:pPr>
            <a:r>
              <a:rPr lang="en-US" dirty="0">
                <a:latin typeface="Calibri Light" panose="020F0302020204030204" pitchFamily="34" charset="0"/>
                <a:cs typeface="Calibri Light" panose="020F0302020204030204" pitchFamily="34" charset="0"/>
              </a:rPr>
              <a:t>“One thing I know” – will you testify to God’s healing power?</a:t>
            </a:r>
            <a:endParaRPr lang="en-US" dirty="0"/>
          </a:p>
          <a:p>
            <a:pPr marL="742950" indent="-742950">
              <a:buAutoNum type="arabicPeriod"/>
            </a:pPr>
            <a:endParaRPr lang="en-US" dirty="0">
              <a:latin typeface="Calibri Light" panose="020F0302020204030204" pitchFamily="34" charset="0"/>
              <a:cs typeface="Calibri Light" panose="020F0302020204030204" pitchFamily="34" charset="0"/>
            </a:endParaRPr>
          </a:p>
          <a:p>
            <a:pPr marL="742950" indent="-742950">
              <a:buAutoNum type="arabicPeriod"/>
            </a:pPr>
            <a:endParaRPr lang="en-US" dirty="0">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latin typeface="Calibri Light" panose="020F0302020204030204" pitchFamily="34" charset="0"/>
                <a:ea typeface="ＭＳ Ｐゴシック" pitchFamily="34" charset="-128"/>
                <a:cs typeface="Calibri Light" panose="020F0302020204030204" pitchFamily="34" charset="0"/>
              </a:rPr>
              <a:t>Questions?</a:t>
            </a:r>
          </a:p>
          <a:p>
            <a:pPr algn="r" eaLnBrk="1" hangingPunct="1"/>
            <a:r>
              <a:rPr lang="en-US" dirty="0">
                <a:latin typeface="Calibri Light" panose="020F0302020204030204" pitchFamily="34" charset="0"/>
                <a:ea typeface="ＭＳ Ｐゴシック" pitchFamily="34" charset="-128"/>
                <a:cs typeface="Calibri Light" panose="020F0302020204030204" pitchFamily="34" charset="0"/>
              </a:rPr>
              <a:t>Comments?</a:t>
            </a:r>
          </a:p>
          <a:p>
            <a:pPr algn="r" eaLnBrk="1" hangingPunct="1"/>
            <a:r>
              <a:rPr lang="en-US" dirty="0">
                <a:latin typeface="Calibri Light" panose="020F0302020204030204" pitchFamily="34" charset="0"/>
                <a:ea typeface="ＭＳ Ｐゴシック" pitchFamily="34" charset="-128"/>
                <a:cs typeface="Calibri Light" panose="020F0302020204030204" pitchFamily="34" charset="0"/>
              </a:rPr>
              <a:t>Experiences?</a:t>
            </a:r>
          </a:p>
          <a:p>
            <a:pPr eaLnBrk="1" hangingPunct="1"/>
            <a:endParaRPr lang="en-US" sz="2800" dirty="0">
              <a:latin typeface="Calibri Light" panose="020F0302020204030204" pitchFamily="34" charset="0"/>
              <a:ea typeface="ＭＳ Ｐゴシック" pitchFamily="34" charset="-128"/>
              <a:cs typeface="Calibri Light" panose="020F0302020204030204" pitchFamily="34" charset="0"/>
            </a:endParaRPr>
          </a:p>
          <a:p>
            <a:pPr eaLnBrk="1" hangingPunct="1"/>
            <a:endParaRPr lang="en-US" sz="3400" dirty="0">
              <a:latin typeface="Calibri Light" panose="020F0302020204030204" pitchFamily="34" charset="0"/>
              <a:ea typeface="ＭＳ Ｐゴシック" pitchFamily="34" charset="-128"/>
              <a:cs typeface="Calibri Light" panose="020F0302020204030204" pitchFamily="34" charset="0"/>
            </a:endParaRPr>
          </a:p>
          <a:p>
            <a:pPr algn="r" eaLnBrk="1" hangingPunct="1">
              <a:lnSpc>
                <a:spcPct val="90000"/>
              </a:lnSpc>
            </a:pPr>
            <a:endParaRPr lang="en-US" sz="2800" dirty="0">
              <a:latin typeface="Calibri Light" panose="020F0302020204030204" pitchFamily="34" charset="0"/>
              <a:ea typeface="ＭＳ Ｐゴシック" pitchFamily="34" charset="-128"/>
              <a:cs typeface="Calibri Light" panose="020F0302020204030204" pitchFamily="34" charset="0"/>
            </a:endParaRPr>
          </a:p>
          <a:p>
            <a:pPr algn="r" eaLnBrk="1" hangingPunct="1">
              <a:lnSpc>
                <a:spcPct val="90000"/>
              </a:lnSpc>
            </a:pPr>
            <a:endParaRPr lang="en-US" sz="2800" dirty="0">
              <a:latin typeface="Calibri Light" panose="020F0302020204030204" pitchFamily="34" charset="0"/>
              <a:ea typeface="ＭＳ Ｐゴシック" pitchFamily="34" charset="-128"/>
              <a:cs typeface="Calibri Light" panose="020F0302020204030204" pitchFamily="34" charset="0"/>
            </a:endParaRPr>
          </a:p>
          <a:p>
            <a:pPr algn="r" eaLnBrk="1" hangingPunct="1">
              <a:lnSpc>
                <a:spcPct val="90000"/>
              </a:lnSpc>
            </a:pPr>
            <a:r>
              <a:rPr lang="en-US" sz="2400" dirty="0">
                <a:latin typeface="Calibri Light" panose="020F0302020204030204" pitchFamily="34" charset="0"/>
                <a:ea typeface="ＭＳ Ｐゴシック" pitchFamily="34" charset="-128"/>
                <a:cs typeface="Calibri Light" panose="020F0302020204030204" pitchFamily="34" charset="0"/>
              </a:rPr>
              <a:t>risleyc@dwellcc.com</a:t>
            </a:r>
          </a:p>
        </p:txBody>
      </p:sp>
      <p:sp>
        <p:nvSpPr>
          <p:cNvPr id="63491" name="Rectangle 8"/>
          <p:cNvSpPr>
            <a:spLocks noGrp="1" noChangeArrowheads="1"/>
          </p:cNvSpPr>
          <p:nvPr>
            <p:ph type="title"/>
          </p:nvPr>
        </p:nvSpPr>
        <p:spPr/>
        <p:txBody>
          <a:bodyPr/>
          <a:lstStyle/>
          <a:p>
            <a:pPr eaLnBrk="1" hangingPunct="1"/>
            <a:r>
              <a:rPr lang="en-US" dirty="0">
                <a:ea typeface="ＭＳ Ｐゴシック" pitchFamily="34" charset="-128"/>
              </a:rPr>
              <a:t>John 9</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a:xfrm>
            <a:off x="169335" y="96881"/>
            <a:ext cx="9821333" cy="4838700"/>
          </a:xfrm>
        </p:spPr>
        <p:txBody>
          <a:bodyPr/>
          <a:lstStyle/>
          <a:p>
            <a:r>
              <a:rPr lang="en-US" dirty="0"/>
              <a:t>1 As Jesus went along, </a:t>
            </a:r>
            <a:r>
              <a:rPr lang="en-US" u="sng" dirty="0"/>
              <a:t>he</a:t>
            </a:r>
            <a:r>
              <a:rPr lang="en-US" dirty="0"/>
              <a:t> saw a man blind from birth. </a:t>
            </a:r>
          </a:p>
        </p:txBody>
      </p:sp>
    </p:spTree>
    <p:extLst>
      <p:ext uri="{BB962C8B-B14F-4D97-AF65-F5344CB8AC3E}">
        <p14:creationId xmlns:p14="http://schemas.microsoft.com/office/powerpoint/2010/main" val="41666689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a:xfrm>
            <a:off x="169335" y="96881"/>
            <a:ext cx="9821333" cy="4838700"/>
          </a:xfrm>
        </p:spPr>
        <p:txBody>
          <a:bodyPr/>
          <a:lstStyle/>
          <a:p>
            <a:r>
              <a:rPr lang="en-US" dirty="0"/>
              <a:t>1 As Jesus went along, he saw a man blind from birth. </a:t>
            </a:r>
          </a:p>
          <a:p>
            <a:r>
              <a:rPr lang="en-US" dirty="0"/>
              <a:t>2 His disciples asked him, “Rabbi, who sinned, this man or his parents, that he was born blind?” </a:t>
            </a:r>
          </a:p>
        </p:txBody>
      </p:sp>
      <p:sp>
        <p:nvSpPr>
          <p:cNvPr id="4" name="Rounded Rectangle 6">
            <a:extLst>
              <a:ext uri="{FF2B5EF4-FFF2-40B4-BE49-F238E27FC236}">
                <a16:creationId xmlns:a16="http://schemas.microsoft.com/office/drawing/2014/main" id="{7318A6F9-B073-4E57-A1A7-FB4137C14422}"/>
              </a:ext>
            </a:extLst>
          </p:cNvPr>
          <p:cNvSpPr/>
          <p:nvPr/>
        </p:nvSpPr>
        <p:spPr bwMode="auto">
          <a:xfrm>
            <a:off x="127000" y="2628900"/>
            <a:ext cx="9525000"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Rabbis didn’t want to blame God for suffering, but that led to trying to determine whose fault it was.</a:t>
            </a:r>
          </a:p>
          <a:p>
            <a:r>
              <a:rPr lang="en-US" sz="3600" dirty="0">
                <a:latin typeface="Calibri Light" panose="020F0302020204030204" pitchFamily="34" charset="0"/>
                <a:cs typeface="Calibri Light" panose="020F0302020204030204" pitchFamily="34" charset="0"/>
              </a:rPr>
              <a:t>That can lead to cruel conclusions</a:t>
            </a:r>
          </a:p>
        </p:txBody>
      </p:sp>
    </p:spTree>
    <p:extLst>
      <p:ext uri="{BB962C8B-B14F-4D97-AF65-F5344CB8AC3E}">
        <p14:creationId xmlns:p14="http://schemas.microsoft.com/office/powerpoint/2010/main" val="17660928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 “Neither this man nor his parents sinned,” said Jesus, </a:t>
            </a:r>
          </a:p>
          <a:p>
            <a:r>
              <a:rPr lang="en-US" dirty="0"/>
              <a:t>“but this happened so that the works of God might be displayed in him.</a:t>
            </a:r>
          </a:p>
        </p:txBody>
      </p:sp>
      <p:sp>
        <p:nvSpPr>
          <p:cNvPr id="4" name="Rounded Rectangle 6">
            <a:extLst>
              <a:ext uri="{FF2B5EF4-FFF2-40B4-BE49-F238E27FC236}">
                <a16:creationId xmlns:a16="http://schemas.microsoft.com/office/drawing/2014/main" id="{D70A53E6-5D86-4ACE-A509-366232073461}"/>
              </a:ext>
            </a:extLst>
          </p:cNvPr>
          <p:cNvSpPr/>
          <p:nvPr/>
        </p:nvSpPr>
        <p:spPr bwMode="auto">
          <a:xfrm>
            <a:off x="127000" y="2363569"/>
            <a:ext cx="84582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This is true for any life, for any circumstance</a:t>
            </a:r>
          </a:p>
        </p:txBody>
      </p:sp>
    </p:spTree>
    <p:extLst>
      <p:ext uri="{BB962C8B-B14F-4D97-AF65-F5344CB8AC3E}">
        <p14:creationId xmlns:p14="http://schemas.microsoft.com/office/powerpoint/2010/main" val="13565589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 “Neither this man nor his parents sinned,” said Jesus, </a:t>
            </a:r>
          </a:p>
          <a:p>
            <a:r>
              <a:rPr lang="en-US" dirty="0"/>
              <a:t>“but this happened so that the works of God might be displayed in him.</a:t>
            </a:r>
          </a:p>
        </p:txBody>
      </p:sp>
      <p:sp>
        <p:nvSpPr>
          <p:cNvPr id="4" name="Rounded Rectangle 6">
            <a:extLst>
              <a:ext uri="{FF2B5EF4-FFF2-40B4-BE49-F238E27FC236}">
                <a16:creationId xmlns:a16="http://schemas.microsoft.com/office/drawing/2014/main" id="{D70A53E6-5D86-4ACE-A509-366232073461}"/>
              </a:ext>
            </a:extLst>
          </p:cNvPr>
          <p:cNvSpPr/>
          <p:nvPr/>
        </p:nvSpPr>
        <p:spPr bwMode="auto">
          <a:xfrm>
            <a:off x="127000" y="2324100"/>
            <a:ext cx="84582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This is true for any life, for any circumstance</a:t>
            </a:r>
          </a:p>
        </p:txBody>
      </p:sp>
      <p:sp>
        <p:nvSpPr>
          <p:cNvPr id="7" name="Rounded Rectangle 6">
            <a:extLst>
              <a:ext uri="{FF2B5EF4-FFF2-40B4-BE49-F238E27FC236}">
                <a16:creationId xmlns:a16="http://schemas.microsoft.com/office/drawing/2014/main" id="{A28BCE3D-A783-4BBD-96EB-C97D09411DFD}"/>
              </a:ext>
            </a:extLst>
          </p:cNvPr>
          <p:cNvSpPr/>
          <p:nvPr/>
        </p:nvSpPr>
        <p:spPr bwMode="auto">
          <a:xfrm>
            <a:off x="127000" y="2852678"/>
            <a:ext cx="9711265" cy="2862322"/>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Big picture:</a:t>
            </a:r>
          </a:p>
          <a:p>
            <a:r>
              <a:rPr lang="en-US" sz="3600" dirty="0">
                <a:latin typeface="Calibri Light" panose="020F0302020204030204" pitchFamily="34" charset="0"/>
                <a:cs typeface="Calibri Light" panose="020F0302020204030204" pitchFamily="34" charset="0"/>
              </a:rPr>
              <a:t>The question is not, “Will I suffer?” but</a:t>
            </a:r>
          </a:p>
          <a:p>
            <a:r>
              <a:rPr lang="en-US" sz="3600" dirty="0">
                <a:latin typeface="Calibri Light" panose="020F0302020204030204" pitchFamily="34" charset="0"/>
                <a:cs typeface="Calibri Light" panose="020F0302020204030204" pitchFamily="34" charset="0"/>
              </a:rPr>
              <a:t>“How/When will I suffer?”</a:t>
            </a:r>
          </a:p>
          <a:p>
            <a:r>
              <a:rPr lang="en-US" sz="3600" dirty="0">
                <a:latin typeface="Calibri Light" panose="020F0302020204030204" pitchFamily="34" charset="0"/>
                <a:cs typeface="Calibri Light" panose="020F0302020204030204" pitchFamily="34" charset="0"/>
              </a:rPr>
              <a:t>The follow-up: “Will my suffering mean anything?”</a:t>
            </a:r>
          </a:p>
          <a:p>
            <a:r>
              <a:rPr lang="en-US" sz="3600" dirty="0">
                <a:latin typeface="Calibri Light" panose="020F0302020204030204" pitchFamily="34" charset="0"/>
                <a:cs typeface="Calibri Light" panose="020F0302020204030204" pitchFamily="34" charset="0"/>
              </a:rPr>
              <a:t>That’s the question only you can answer.</a:t>
            </a:r>
          </a:p>
        </p:txBody>
      </p:sp>
    </p:spTree>
    <p:extLst>
      <p:ext uri="{BB962C8B-B14F-4D97-AF65-F5344CB8AC3E}">
        <p14:creationId xmlns:p14="http://schemas.microsoft.com/office/powerpoint/2010/main" val="33263760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John 9</a:t>
            </a:r>
          </a:p>
        </p:txBody>
      </p:sp>
      <p:sp>
        <p:nvSpPr>
          <p:cNvPr id="6" name="Content Placeholder 5"/>
          <p:cNvSpPr>
            <a:spLocks noGrp="1"/>
          </p:cNvSpPr>
          <p:nvPr>
            <p:ph idx="1"/>
          </p:nvPr>
        </p:nvSpPr>
        <p:spPr/>
        <p:txBody>
          <a:bodyPr/>
          <a:lstStyle/>
          <a:p>
            <a:r>
              <a:rPr lang="en-US" dirty="0"/>
              <a:t>3 “Neither this man nor his parents sinned,” said Jesus, </a:t>
            </a:r>
          </a:p>
          <a:p>
            <a:r>
              <a:rPr lang="en-US" dirty="0"/>
              <a:t>“but this happened so that the works of God might be displayed in him.</a:t>
            </a:r>
          </a:p>
        </p:txBody>
      </p:sp>
      <p:sp>
        <p:nvSpPr>
          <p:cNvPr id="4" name="Rounded Rectangle 6">
            <a:extLst>
              <a:ext uri="{FF2B5EF4-FFF2-40B4-BE49-F238E27FC236}">
                <a16:creationId xmlns:a16="http://schemas.microsoft.com/office/drawing/2014/main" id="{D70A53E6-5D86-4ACE-A509-366232073461}"/>
              </a:ext>
            </a:extLst>
          </p:cNvPr>
          <p:cNvSpPr/>
          <p:nvPr/>
        </p:nvSpPr>
        <p:spPr bwMode="auto">
          <a:xfrm>
            <a:off x="127000" y="2324100"/>
            <a:ext cx="8458200"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This is true for any life, for any circumstance</a:t>
            </a:r>
          </a:p>
        </p:txBody>
      </p:sp>
      <p:sp>
        <p:nvSpPr>
          <p:cNvPr id="7" name="Rounded Rectangle 6">
            <a:extLst>
              <a:ext uri="{FF2B5EF4-FFF2-40B4-BE49-F238E27FC236}">
                <a16:creationId xmlns:a16="http://schemas.microsoft.com/office/drawing/2014/main" id="{A28BCE3D-A783-4BBD-96EB-C97D09411DFD}"/>
              </a:ext>
            </a:extLst>
          </p:cNvPr>
          <p:cNvSpPr/>
          <p:nvPr/>
        </p:nvSpPr>
        <p:spPr bwMode="auto">
          <a:xfrm>
            <a:off x="127000" y="2324100"/>
            <a:ext cx="9711265" cy="2862322"/>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latin typeface="Calibri Light" panose="020F0302020204030204" pitchFamily="34" charset="0"/>
                <a:cs typeface="Calibri Light" panose="020F0302020204030204" pitchFamily="34" charset="0"/>
              </a:rPr>
              <a:t>Big picture:</a:t>
            </a:r>
          </a:p>
          <a:p>
            <a:r>
              <a:rPr lang="en-US" sz="3600" dirty="0">
                <a:latin typeface="Calibri Light" panose="020F0302020204030204" pitchFamily="34" charset="0"/>
                <a:cs typeface="Calibri Light" panose="020F0302020204030204" pitchFamily="34" charset="0"/>
              </a:rPr>
              <a:t>The question is not, “Will I suffer?” but</a:t>
            </a:r>
          </a:p>
          <a:p>
            <a:r>
              <a:rPr lang="en-US" sz="3600" dirty="0">
                <a:latin typeface="Calibri Light" panose="020F0302020204030204" pitchFamily="34" charset="0"/>
                <a:cs typeface="Calibri Light" panose="020F0302020204030204" pitchFamily="34" charset="0"/>
              </a:rPr>
              <a:t>“How/When will I suffer?”</a:t>
            </a:r>
          </a:p>
          <a:p>
            <a:r>
              <a:rPr lang="en-US" sz="3600" dirty="0">
                <a:latin typeface="Calibri Light" panose="020F0302020204030204" pitchFamily="34" charset="0"/>
                <a:cs typeface="Calibri Light" panose="020F0302020204030204" pitchFamily="34" charset="0"/>
              </a:rPr>
              <a:t>The follow-up: “Will my suffering mean anything?”</a:t>
            </a:r>
          </a:p>
          <a:p>
            <a:r>
              <a:rPr lang="en-US" sz="3600" dirty="0">
                <a:latin typeface="Calibri Light" panose="020F0302020204030204" pitchFamily="34" charset="0"/>
                <a:cs typeface="Calibri Light" panose="020F0302020204030204" pitchFamily="34" charset="0"/>
              </a:rPr>
              <a:t>That’s the question only you can answer.</a:t>
            </a:r>
          </a:p>
        </p:txBody>
      </p:sp>
      <p:pic>
        <p:nvPicPr>
          <p:cNvPr id="8" name="Picture 7">
            <a:extLst>
              <a:ext uri="{FF2B5EF4-FFF2-40B4-BE49-F238E27FC236}">
                <a16:creationId xmlns:a16="http://schemas.microsoft.com/office/drawing/2014/main" id="{BAF3C33A-0E29-41C7-A920-106E3B24CB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70400" y="419100"/>
            <a:ext cx="4531659" cy="3014382"/>
          </a:xfrm>
          <a:prstGeom prst="rect">
            <a:avLst/>
          </a:prstGeom>
        </p:spPr>
      </p:pic>
      <p:cxnSp>
        <p:nvCxnSpPr>
          <p:cNvPr id="10" name="Straight Arrow Connector 9">
            <a:extLst>
              <a:ext uri="{FF2B5EF4-FFF2-40B4-BE49-F238E27FC236}">
                <a16:creationId xmlns:a16="http://schemas.microsoft.com/office/drawing/2014/main" id="{742356E5-B6DC-40EC-A45D-CBAE559DE25F}"/>
              </a:ext>
            </a:extLst>
          </p:cNvPr>
          <p:cNvCxnSpPr>
            <a:cxnSpLocks/>
          </p:cNvCxnSpPr>
          <p:nvPr/>
        </p:nvCxnSpPr>
        <p:spPr bwMode="auto">
          <a:xfrm flipH="1">
            <a:off x="7442200" y="1240661"/>
            <a:ext cx="457200" cy="609600"/>
          </a:xfrm>
          <a:prstGeom prst="straightConnector1">
            <a:avLst/>
          </a:prstGeom>
          <a:solidFill>
            <a:schemeClr val="accent1"/>
          </a:solidFill>
          <a:ln w="666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1220990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3043</Words>
  <Application>Microsoft Office PowerPoint</Application>
  <PresentationFormat>Custom</PresentationFormat>
  <Paragraphs>305</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ＭＳ Ｐゴシック</vt:lpstr>
      <vt:lpstr>ＭＳ Ｐゴシック</vt:lpstr>
      <vt:lpstr>Arial</vt:lpstr>
      <vt:lpstr>Calibri Light</vt:lpstr>
      <vt:lpstr>Georgia</vt:lpstr>
      <vt:lpstr>Papyrus</vt:lpstr>
      <vt:lpstr>Times New Roman</vt:lpstr>
      <vt:lpstr>Default Design</vt:lpstr>
      <vt:lpstr>John 9</vt:lpstr>
      <vt:lpstr>PowerPoint Presentation</vt:lpstr>
      <vt:lpstr>PowerPoint Presentation</vt:lpstr>
      <vt:lpstr>PowerPoint Presentation</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PowerPoint Presentation</vt:lpstr>
      <vt:lpstr>PowerPoint Presentation</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PowerPoint Presentation</vt:lpstr>
      <vt:lpstr>John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2024-05-13T13:18:05Z</dcterms:created>
  <dcterms:modified xsi:type="dcterms:W3CDTF">2024-05-13T13:18:12Z</dcterms:modified>
</cp:coreProperties>
</file>